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4"/>
    <p:sldMasterId id="2147483665" r:id="rId5"/>
  </p:sldMasterIdLst>
  <p:notesMasterIdLst>
    <p:notesMasterId r:id="rId53"/>
  </p:notesMasterIdLst>
  <p:sldIdLst>
    <p:sldId id="256" r:id="rId6"/>
    <p:sldId id="13316" r:id="rId7"/>
    <p:sldId id="327" r:id="rId8"/>
    <p:sldId id="13308" r:id="rId9"/>
    <p:sldId id="13287" r:id="rId10"/>
    <p:sldId id="13310" r:id="rId11"/>
    <p:sldId id="13317" r:id="rId12"/>
    <p:sldId id="13325" r:id="rId13"/>
    <p:sldId id="13341" r:id="rId14"/>
    <p:sldId id="13344" r:id="rId15"/>
    <p:sldId id="13345" r:id="rId16"/>
    <p:sldId id="13375" r:id="rId17"/>
    <p:sldId id="13347" r:id="rId18"/>
    <p:sldId id="13349" r:id="rId19"/>
    <p:sldId id="329" r:id="rId20"/>
    <p:sldId id="13357" r:id="rId21"/>
    <p:sldId id="13398" r:id="rId22"/>
    <p:sldId id="13353" r:id="rId23"/>
    <p:sldId id="13318" r:id="rId24"/>
    <p:sldId id="13397" r:id="rId25"/>
    <p:sldId id="13401" r:id="rId26"/>
    <p:sldId id="13327" r:id="rId27"/>
    <p:sldId id="13383" r:id="rId28"/>
    <p:sldId id="13328" r:id="rId29"/>
    <p:sldId id="13376" r:id="rId30"/>
    <p:sldId id="13384" r:id="rId31"/>
    <p:sldId id="13330" r:id="rId32"/>
    <p:sldId id="13400" r:id="rId33"/>
    <p:sldId id="13399" r:id="rId34"/>
    <p:sldId id="13319" r:id="rId35"/>
    <p:sldId id="13334" r:id="rId36"/>
    <p:sldId id="13335" r:id="rId37"/>
    <p:sldId id="13333" r:id="rId38"/>
    <p:sldId id="13336" r:id="rId39"/>
    <p:sldId id="13402" r:id="rId40"/>
    <p:sldId id="13394" r:id="rId41"/>
    <p:sldId id="13356" r:id="rId42"/>
    <p:sldId id="13386" r:id="rId43"/>
    <p:sldId id="13404" r:id="rId44"/>
    <p:sldId id="13337" r:id="rId45"/>
    <p:sldId id="13392" r:id="rId46"/>
    <p:sldId id="13405" r:id="rId47"/>
    <p:sldId id="13390" r:id="rId48"/>
    <p:sldId id="13389" r:id="rId49"/>
    <p:sldId id="13358" r:id="rId50"/>
    <p:sldId id="13320" r:id="rId51"/>
    <p:sldId id="13403" r:id="rId52"/>
  </p:sldIdLst>
  <p:sldSz cx="12192000" cy="6858000"/>
  <p:notesSz cx="7104063" cy="10234613"/>
  <p:defaultTextStyle>
    <a:defPPr marL="0" marR="0" indent="0" algn="l" defTabSz="384048" rtl="0" fontAlgn="auto" latinLnBrk="1" hangingPunct="0">
      <a:lnSpc>
        <a:spcPct val="100000"/>
      </a:lnSpc>
      <a:spcBef>
        <a:spcPts val="0"/>
      </a:spcBef>
      <a:spcAft>
        <a:spcPts val="0"/>
      </a:spcAft>
      <a:buClrTx/>
      <a:buSzTx/>
      <a:buFontTx/>
      <a:buNone/>
      <a:tabLst/>
      <a:defRPr kumimoji="0" sz="756" b="0" i="0" u="none" strike="noStrike" cap="none" spc="0" normalizeH="0" baseline="0">
        <a:ln>
          <a:noFill/>
        </a:ln>
        <a:solidFill>
          <a:srgbClr val="000000"/>
        </a:solidFill>
        <a:effectLst/>
        <a:uFillTx/>
      </a:defRPr>
    </a:defPPr>
    <a:lvl1pPr marL="0" marR="0" indent="0" algn="ctr" defTabSz="346710" rtl="0" fontAlgn="auto" latinLnBrk="0" hangingPunct="0">
      <a:lnSpc>
        <a:spcPct val="100000"/>
      </a:lnSpc>
      <a:spcBef>
        <a:spcPts val="0"/>
      </a:spcBef>
      <a:spcAft>
        <a:spcPts val="0"/>
      </a:spcAft>
      <a:buClrTx/>
      <a:buSzTx/>
      <a:buFontTx/>
      <a:buNone/>
      <a:tabLst/>
      <a:defRPr kumimoji="0" sz="126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96012" algn="ctr" defTabSz="346710" rtl="0" fontAlgn="auto" latinLnBrk="0" hangingPunct="0">
      <a:lnSpc>
        <a:spcPct val="100000"/>
      </a:lnSpc>
      <a:spcBef>
        <a:spcPts val="0"/>
      </a:spcBef>
      <a:spcAft>
        <a:spcPts val="0"/>
      </a:spcAft>
      <a:buClrTx/>
      <a:buSzTx/>
      <a:buFontTx/>
      <a:buNone/>
      <a:tabLst/>
      <a:defRPr kumimoji="0" sz="126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192024" algn="ctr" defTabSz="346710" rtl="0" fontAlgn="auto" latinLnBrk="0" hangingPunct="0">
      <a:lnSpc>
        <a:spcPct val="100000"/>
      </a:lnSpc>
      <a:spcBef>
        <a:spcPts val="0"/>
      </a:spcBef>
      <a:spcAft>
        <a:spcPts val="0"/>
      </a:spcAft>
      <a:buClrTx/>
      <a:buSzTx/>
      <a:buFontTx/>
      <a:buNone/>
      <a:tabLst/>
      <a:defRPr kumimoji="0" sz="126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288036" algn="ctr" defTabSz="346710" rtl="0" fontAlgn="auto" latinLnBrk="0" hangingPunct="0">
      <a:lnSpc>
        <a:spcPct val="100000"/>
      </a:lnSpc>
      <a:spcBef>
        <a:spcPts val="0"/>
      </a:spcBef>
      <a:spcAft>
        <a:spcPts val="0"/>
      </a:spcAft>
      <a:buClrTx/>
      <a:buSzTx/>
      <a:buFontTx/>
      <a:buNone/>
      <a:tabLst/>
      <a:defRPr kumimoji="0" sz="126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384048" algn="ctr" defTabSz="346710" rtl="0" fontAlgn="auto" latinLnBrk="0" hangingPunct="0">
      <a:lnSpc>
        <a:spcPct val="100000"/>
      </a:lnSpc>
      <a:spcBef>
        <a:spcPts val="0"/>
      </a:spcBef>
      <a:spcAft>
        <a:spcPts val="0"/>
      </a:spcAft>
      <a:buClrTx/>
      <a:buSzTx/>
      <a:buFontTx/>
      <a:buNone/>
      <a:tabLst/>
      <a:defRPr kumimoji="0" sz="126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480060" algn="ctr" defTabSz="346710" rtl="0" fontAlgn="auto" latinLnBrk="0" hangingPunct="0">
      <a:lnSpc>
        <a:spcPct val="100000"/>
      </a:lnSpc>
      <a:spcBef>
        <a:spcPts val="0"/>
      </a:spcBef>
      <a:spcAft>
        <a:spcPts val="0"/>
      </a:spcAft>
      <a:buClrTx/>
      <a:buSzTx/>
      <a:buFontTx/>
      <a:buNone/>
      <a:tabLst/>
      <a:defRPr kumimoji="0" sz="126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576072" algn="ctr" defTabSz="346710" rtl="0" fontAlgn="auto" latinLnBrk="0" hangingPunct="0">
      <a:lnSpc>
        <a:spcPct val="100000"/>
      </a:lnSpc>
      <a:spcBef>
        <a:spcPts val="0"/>
      </a:spcBef>
      <a:spcAft>
        <a:spcPts val="0"/>
      </a:spcAft>
      <a:buClrTx/>
      <a:buSzTx/>
      <a:buFontTx/>
      <a:buNone/>
      <a:tabLst/>
      <a:defRPr kumimoji="0" sz="126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672084" algn="ctr" defTabSz="346710" rtl="0" fontAlgn="auto" latinLnBrk="0" hangingPunct="0">
      <a:lnSpc>
        <a:spcPct val="100000"/>
      </a:lnSpc>
      <a:spcBef>
        <a:spcPts val="0"/>
      </a:spcBef>
      <a:spcAft>
        <a:spcPts val="0"/>
      </a:spcAft>
      <a:buClrTx/>
      <a:buSzTx/>
      <a:buFontTx/>
      <a:buNone/>
      <a:tabLst/>
      <a:defRPr kumimoji="0" sz="126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768096" algn="ctr" defTabSz="346710" rtl="0" fontAlgn="auto" latinLnBrk="0" hangingPunct="0">
      <a:lnSpc>
        <a:spcPct val="100000"/>
      </a:lnSpc>
      <a:spcBef>
        <a:spcPts val="0"/>
      </a:spcBef>
      <a:spcAft>
        <a:spcPts val="0"/>
      </a:spcAft>
      <a:buClrTx/>
      <a:buSzTx/>
      <a:buFontTx/>
      <a:buNone/>
      <a:tabLst/>
      <a:defRPr kumimoji="0" sz="126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modifyVerifier cryptProviderType="rsaAES" cryptAlgorithmClass="hash" cryptAlgorithmType="typeAny" cryptAlgorithmSid="14" spinCount="100000" saltData="CcZ9hvk8MlrVFKI63QNWow==" hashData="p8OHwX5sxqWJoGtipX2mlFn4kAl9gGDcsIOQ/UN7wI/7VnD0im8tMewnU+x5JScpbD1IWBWh0jiF3S5a06KP8w=="/>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AE6"/>
    <a:srgbClr val="000000"/>
    <a:srgbClr val="B6DAD8"/>
    <a:srgbClr val="F5EFE7"/>
    <a:srgbClr val="1C2245"/>
    <a:srgbClr val="59B7A1"/>
    <a:srgbClr val="79C5B3"/>
    <a:srgbClr val="7A66AB"/>
    <a:srgbClr val="FFFFFF"/>
    <a:srgbClr val="79D3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3D71D6-2555-48CF-8374-5CA5765656BB}" v="1" dt="2022-03-10T06:24:15.975"/>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85" autoAdjust="0"/>
    <p:restoredTop sz="89595" autoAdjust="0"/>
  </p:normalViewPr>
  <p:slideViewPr>
    <p:cSldViewPr snapToGrid="0">
      <p:cViewPr varScale="1">
        <p:scale>
          <a:sx n="87" d="100"/>
          <a:sy n="87" d="100"/>
        </p:scale>
        <p:origin x="102" y="174"/>
      </p:cViewPr>
      <p:guideLst/>
    </p:cSldViewPr>
  </p:slideViewPr>
  <p:notesTextViewPr>
    <p:cViewPr>
      <p:scale>
        <a:sx n="1" d="1"/>
        <a:sy n="1" d="1"/>
      </p:scale>
      <p:origin x="0" y="0"/>
    </p:cViewPr>
  </p:notesTextViewPr>
  <p:notesViewPr>
    <p:cSldViewPr snapToGrid="0">
      <p:cViewPr varScale="1">
        <p:scale>
          <a:sx n="54" d="100"/>
          <a:sy n="54" d="100"/>
        </p:scale>
        <p:origin x="1810" y="7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p:cNvSpPr>
          <p:nvPr>
            <p:ph type="body" sz="quarter" idx="1"/>
          </p:nvPr>
        </p:nvSpPr>
        <p:spPr>
          <a:xfrm>
            <a:off x="947209" y="4861442"/>
            <a:ext cx="5209646" cy="4605576"/>
          </a:xfrm>
          <a:prstGeom prst="rect">
            <a:avLst/>
          </a:prstGeom>
        </p:spPr>
        <p:txBody>
          <a:bodyPr lIns="99066" tIns="49534" rIns="99066" bIns="49534"/>
          <a:lstStyle/>
          <a:p>
            <a:endParaRPr/>
          </a:p>
        </p:txBody>
      </p:sp>
      <p:sp>
        <p:nvSpPr>
          <p:cNvPr id="2" name="スライド イメージ プレースホルダー 1">
            <a:extLst>
              <a:ext uri="{FF2B5EF4-FFF2-40B4-BE49-F238E27FC236}">
                <a16:creationId xmlns:a16="http://schemas.microsoft.com/office/drawing/2014/main" id="{AFB8A95D-C3CE-411C-BFD8-6B1B1518A646}"/>
              </a:ext>
            </a:extLst>
          </p:cNvPr>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ja-JP" altLang="en-US"/>
          </a:p>
        </p:txBody>
      </p:sp>
      <p:sp>
        <p:nvSpPr>
          <p:cNvPr id="3" name="スライド番号プレースホルダー 2">
            <a:extLst>
              <a:ext uri="{FF2B5EF4-FFF2-40B4-BE49-F238E27FC236}">
                <a16:creationId xmlns:a16="http://schemas.microsoft.com/office/drawing/2014/main" id="{422097BC-97BD-4838-85BA-B0934A33C8ED}"/>
              </a:ext>
            </a:extLst>
          </p:cNvPr>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F88102E2-1324-4D86-A2A6-96FB73167A1C}"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notesStyle>
    <a:lvl1pPr defTabSz="192024" latinLnBrk="0">
      <a:lnSpc>
        <a:spcPct val="117999"/>
      </a:lnSpc>
      <a:defRPr sz="924">
        <a:latin typeface="Helvetica Neue"/>
        <a:ea typeface="Helvetica Neue"/>
        <a:cs typeface="Helvetica Neue"/>
        <a:sym typeface="Helvetica Neue"/>
      </a:defRPr>
    </a:lvl1pPr>
    <a:lvl2pPr indent="96012" defTabSz="192024" latinLnBrk="0">
      <a:lnSpc>
        <a:spcPct val="117999"/>
      </a:lnSpc>
      <a:defRPr sz="924">
        <a:latin typeface="Helvetica Neue"/>
        <a:ea typeface="Helvetica Neue"/>
        <a:cs typeface="Helvetica Neue"/>
        <a:sym typeface="Helvetica Neue"/>
      </a:defRPr>
    </a:lvl2pPr>
    <a:lvl3pPr indent="192024" defTabSz="192024" latinLnBrk="0">
      <a:lnSpc>
        <a:spcPct val="117999"/>
      </a:lnSpc>
      <a:defRPr sz="924">
        <a:latin typeface="Helvetica Neue"/>
        <a:ea typeface="Helvetica Neue"/>
        <a:cs typeface="Helvetica Neue"/>
        <a:sym typeface="Helvetica Neue"/>
      </a:defRPr>
    </a:lvl3pPr>
    <a:lvl4pPr indent="288036" defTabSz="192024" latinLnBrk="0">
      <a:lnSpc>
        <a:spcPct val="117999"/>
      </a:lnSpc>
      <a:defRPr sz="924">
        <a:latin typeface="Helvetica Neue"/>
        <a:ea typeface="Helvetica Neue"/>
        <a:cs typeface="Helvetica Neue"/>
        <a:sym typeface="Helvetica Neue"/>
      </a:defRPr>
    </a:lvl4pPr>
    <a:lvl5pPr indent="384048" defTabSz="192024" latinLnBrk="0">
      <a:lnSpc>
        <a:spcPct val="117999"/>
      </a:lnSpc>
      <a:defRPr sz="924">
        <a:latin typeface="Helvetica Neue"/>
        <a:ea typeface="Helvetica Neue"/>
        <a:cs typeface="Helvetica Neue"/>
        <a:sym typeface="Helvetica Neue"/>
      </a:defRPr>
    </a:lvl5pPr>
    <a:lvl6pPr indent="480060" defTabSz="192024" latinLnBrk="0">
      <a:lnSpc>
        <a:spcPct val="117999"/>
      </a:lnSpc>
      <a:defRPr sz="924">
        <a:latin typeface="Helvetica Neue"/>
        <a:ea typeface="Helvetica Neue"/>
        <a:cs typeface="Helvetica Neue"/>
        <a:sym typeface="Helvetica Neue"/>
      </a:defRPr>
    </a:lvl6pPr>
    <a:lvl7pPr indent="576072" defTabSz="192024" latinLnBrk="0">
      <a:lnSpc>
        <a:spcPct val="117999"/>
      </a:lnSpc>
      <a:defRPr sz="924">
        <a:latin typeface="Helvetica Neue"/>
        <a:ea typeface="Helvetica Neue"/>
        <a:cs typeface="Helvetica Neue"/>
        <a:sym typeface="Helvetica Neue"/>
      </a:defRPr>
    </a:lvl7pPr>
    <a:lvl8pPr indent="672084" defTabSz="192024" latinLnBrk="0">
      <a:lnSpc>
        <a:spcPct val="117999"/>
      </a:lnSpc>
      <a:defRPr sz="924">
        <a:latin typeface="Helvetica Neue"/>
        <a:ea typeface="Helvetica Neue"/>
        <a:cs typeface="Helvetica Neue"/>
        <a:sym typeface="Helvetica Neue"/>
      </a:defRPr>
    </a:lvl8pPr>
    <a:lvl9pPr indent="768096" defTabSz="192024" latinLnBrk="0">
      <a:lnSpc>
        <a:spcPct val="117999"/>
      </a:lnSpc>
      <a:defRPr sz="924">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208041">
              <a:defRPr/>
            </a:pPr>
            <a:r>
              <a:rPr kumimoji="1" lang="ja-JP" altLang="en-US" sz="1100" dirty="0">
                <a:latin typeface="Yu Gothic Medium" panose="020B0500000000000000" pitchFamily="50" charset="-128"/>
                <a:ea typeface="Yu Gothic Medium" panose="020B0500000000000000" pitchFamily="50" charset="-128"/>
              </a:rPr>
              <a:t>ニュースキンのスキン ケア シリーズ「ニュートリセンシャルズ」についての製品説明をさせていただきます。</a:t>
            </a:r>
            <a:endParaRPr kumimoji="1" lang="en-US" altLang="ja-JP" sz="1100" dirty="0">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697641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まず、特長１「</a:t>
            </a: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３つのブレンドが、環境ストレスを跳ね返す肌の力をサポート」について</a:t>
            </a:r>
            <a:r>
              <a:rPr kumimoji="1" lang="ja-JP" altLang="en-US" sz="1100" dirty="0">
                <a:solidFill>
                  <a:schemeClr val="tx1"/>
                </a:solidFill>
                <a:latin typeface="Yu Gothic Medium" panose="020B0500000000000000" pitchFamily="50" charset="-128"/>
                <a:ea typeface="Yu Gothic Medium" panose="020B0500000000000000" pitchFamily="50" charset="-128"/>
              </a:rPr>
              <a:t>さらに詳しくご説明しましょう。</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３つのブレンドとは、ここに挙げられた、</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「バイオ アダプティブ ボタニカル ブレンド」、「光対応ブレンド」、「ハイドラ フレックス ブレンド」です。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では、１つずつのブレンドがどのようなものかを見ていきましょう。</a:t>
            </a:r>
            <a:endParaRPr kumimoji="1" lang="ja-JP" altLang="en-US"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1085409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208041">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１つ目のブレンド「バイオ アダプティブ ボタニカル ブレンド」は、日々の環境ストレスを跳ね返す肌の力を包括的にサポートします。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defTabSz="208041">
              <a:lnSpc>
                <a:spcPct val="100000"/>
              </a:lnSpc>
              <a:defRPr/>
            </a:pP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defTabSz="208041">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このブレンドは、</a:t>
            </a:r>
            <a:r>
              <a:rPr kumimoji="1" lang="ja-JP" altLang="en-US" sz="1100" dirty="0">
                <a:solidFill>
                  <a:schemeClr val="tx1"/>
                </a:solidFill>
                <a:latin typeface="Yu Gothic Medium" panose="020B0500000000000000" pitchFamily="50" charset="-128"/>
                <a:ea typeface="Yu Gothic Medium" panose="020B0500000000000000" pitchFamily="50" charset="-128"/>
              </a:rPr>
              <a:t>強い生命力をもち、厳しい環境に適応する</a:t>
            </a:r>
            <a:r>
              <a:rPr kumimoji="1" lang="en-US" altLang="ja-JP" sz="1100" dirty="0">
                <a:solidFill>
                  <a:schemeClr val="tx1"/>
                </a:solidFill>
                <a:latin typeface="Yu Gothic Medium" panose="020B0500000000000000" pitchFamily="50" charset="-128"/>
                <a:ea typeface="Yu Gothic Medium" panose="020B0500000000000000" pitchFamily="50" charset="-128"/>
              </a:rPr>
              <a:t>5</a:t>
            </a:r>
            <a:r>
              <a:rPr kumimoji="1" lang="ja-JP" altLang="en-US" sz="1100" dirty="0">
                <a:solidFill>
                  <a:schemeClr val="tx1"/>
                </a:solidFill>
                <a:latin typeface="Yu Gothic Medium" panose="020B0500000000000000" pitchFamily="50" charset="-128"/>
                <a:ea typeface="Yu Gothic Medium" panose="020B0500000000000000" pitchFamily="50" charset="-128"/>
              </a:rPr>
              <a:t>つの植物から抽出されたエキスを配合した、皮膚コンディショニング成分です。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cs typeface="+mn-cs"/>
            </a:endParaRPr>
          </a:p>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cs typeface="+mn-cs"/>
              </a:rPr>
              <a:t>先ほどご紹介した５つのアイコンのイメージのもとになる植物です。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p:txBody>
      </p:sp>
    </p:spTree>
    <p:extLst>
      <p:ext uri="{BB962C8B-B14F-4D97-AF65-F5344CB8AC3E}">
        <p14:creationId xmlns:p14="http://schemas.microsoft.com/office/powerpoint/2010/main" val="15966272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これら５つの植物が、どれほど強い生命力をもち、また、どのような厳しい環境に適応しているか、を知っていただくために</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それぞれの植物の生息環境をまとめてみました。</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まず、上から土壌中に栄養分が少ない土地で生息する「イワベンケイ」。</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カナダ、アラスカ、ロシアなどの極地の砂漠に生息する「イノノツスオブリクウス」。</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水分が少ない土地で生息する「テマリカタヒバ」。</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東アジア、中国、日本、ロシアの粘性の高い土壌で生息する「エゾウコギ」。</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亜高山帯や高山の牧草地に生息する「ラポンチクムカルタモイデス」です。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どの植物も厳しい環境に生息していることが伺えます。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そのなかの１つ「テマリカタヒバ」が水分が少ない土地で、どのように生き抜いているかを、見てみましょう。</a:t>
            </a:r>
          </a:p>
        </p:txBody>
      </p:sp>
    </p:spTree>
    <p:extLst>
      <p:ext uri="{BB962C8B-B14F-4D97-AF65-F5344CB8AC3E}">
        <p14:creationId xmlns:p14="http://schemas.microsoft.com/office/powerpoint/2010/main" val="1427175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「テマリカタヒバ」は、</a:t>
            </a:r>
            <a:r>
              <a:rPr lang="ja-JP" altLang="en-US" sz="1100" dirty="0">
                <a:solidFill>
                  <a:schemeClr val="tx1"/>
                </a:solidFill>
                <a:latin typeface="Yu Gothic Medium" panose="020B0500000000000000" pitchFamily="50" charset="-128"/>
                <a:ea typeface="Yu Gothic Medium" panose="020B0500000000000000" pitchFamily="50" charset="-128"/>
              </a:rPr>
              <a:t>乾燥した状態では、このように葉を丸めています。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rPr>
              <a:t>しかし、水を与えると、みるみるうちに葉を広げて、水分を補給しようとます。この、わずかな水分を瞬時に補給する姿から、別名「復活草」とも呼ばれます。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そして、再び空気が乾燥してくると、補給した水分を守るように葉を丸めてしまいます。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水分が少ない土地で、生き抜いている植物がもつ、すばらしい力を知ることができます。</a:t>
            </a:r>
          </a:p>
        </p:txBody>
      </p:sp>
    </p:spTree>
    <p:extLst>
      <p:ext uri="{BB962C8B-B14F-4D97-AF65-F5344CB8AC3E}">
        <p14:creationId xmlns:p14="http://schemas.microsoft.com/office/powerpoint/2010/main" val="1453195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続いて２つ目、「光対応ブレンド」。</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このブレンドは、ブルーライト・赤外線・紫外線の肌への負担を軽減します。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kumimoji="1" lang="ja-JP" altLang="en-US"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この「光対応ブレンド」の原料と、ブルーライトの関係を実験で見てみましょう。</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「光対応ブレンド」の原料をシャーレに入れて、上から普通のライトを当てます。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普通のライトは、シャーレを透過していることが分かります。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では、次にブルーライトを当ててみると、先ほどとは異なり、シャーレに入れた「光対応ブレンド」の原料が、ブルーライトを透過させないことが分かります。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この実験から、「光対応ブレンド」は紫外線・赤外線だけでなく、近年の環境ストレスであるブルーライトからも肌を守ることが伺えます。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18433116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最後に、３つ目の「</a:t>
            </a: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ハイドラ フレックス ブレンド」は、空気中の水分量を利用して肌の水分バランスを保ちます。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nSpc>
                <a:spcPct val="100000"/>
              </a:lnSpc>
            </a:pP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nSpc>
                <a:spcPct val="100000"/>
              </a:lnSpc>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「ハイドラ フレックス ブレンド」は、どのような環境にあっても、適度なうるおいになるように自動的に適応する成分です。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nSpc>
                <a:spcPct val="100000"/>
              </a:lnSpc>
            </a:pP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nSpc>
                <a:spcPct val="100000"/>
              </a:lnSpc>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乾燥して、肌が水分を必要とする環境では「ハイドラフレックス ブレンド」が空気中の水分を引き込み、肌へうるおいを与えます。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nSpc>
                <a:spcPct val="100000"/>
              </a:lnSpc>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しかし湿度の高い環境では、「ハイドラフレックス ブレンド」が水分を過剰に吸収しないようにブロックします。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nSpc>
                <a:spcPct val="100000"/>
              </a:lnSpc>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そして、穏やかな環境では、「ハイドラフレックス ブレンド」は、必要に応じて、水分を引きつけたり弾き返したりして、適度なうるおいを常に保とうとするのです。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p:txBody>
      </p:sp>
    </p:spTree>
    <p:extLst>
      <p:ext uri="{BB962C8B-B14F-4D97-AF65-F5344CB8AC3E}">
        <p14:creationId xmlns:p14="http://schemas.microsoft.com/office/powerpoint/2010/main" val="20885170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ここまでお話ししてきた３つのブレンドが、特長１「</a:t>
            </a: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環境ストレスを跳ね返す肌の力をサポート」するために役立っていることは</a:t>
            </a:r>
            <a:r>
              <a:rPr kumimoji="1" lang="ja-JP" altLang="en-US" sz="1100" dirty="0">
                <a:solidFill>
                  <a:schemeClr val="tx1"/>
                </a:solidFill>
                <a:latin typeface="Yu Gothic Medium" panose="020B0500000000000000" pitchFamily="50" charset="-128"/>
                <a:ea typeface="Yu Gothic Medium" panose="020B0500000000000000" pitchFamily="50" charset="-128"/>
              </a:rPr>
              <a:t>、</a:t>
            </a: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お分かりいただけましたでしょうか？</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p:txBody>
      </p:sp>
    </p:spTree>
    <p:extLst>
      <p:ext uri="{BB962C8B-B14F-4D97-AF65-F5344CB8AC3E}">
        <p14:creationId xmlns:p14="http://schemas.microsoft.com/office/powerpoint/2010/main" val="1782457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では続いて、特長２「</a:t>
            </a: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再生プラスチックを積極的に使用したパッケージ採用で、地球環境にも配慮」についてお話ししましょう。</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nSpc>
                <a:spcPct val="100000"/>
              </a:lnSpc>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ニュースキンでは、環境に配慮した「サステナビリティへの取り組み」を製品開発においても実践しています。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ja-JP" altLang="en-US"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このロゴは、地球への関心と配慮を表した</a:t>
            </a:r>
            <a:r>
              <a:rPr lang="en-US" altLang="ja-JP" sz="1100" dirty="0">
                <a:solidFill>
                  <a:schemeClr val="tx1"/>
                </a:solidFill>
                <a:latin typeface="Yu Gothic Medium" panose="020B0500000000000000" pitchFamily="50" charset="-128"/>
                <a:ea typeface="Yu Gothic Medium" panose="020B0500000000000000" pitchFamily="50" charset="-128"/>
              </a:rPr>
              <a:t>3</a:t>
            </a:r>
            <a:r>
              <a:rPr lang="ja-JP" altLang="en-US" sz="1100" dirty="0">
                <a:solidFill>
                  <a:schemeClr val="tx1"/>
                </a:solidFill>
                <a:latin typeface="Yu Gothic Medium" panose="020B0500000000000000" pitchFamily="50" charset="-128"/>
                <a:ea typeface="Yu Gothic Medium" panose="020B0500000000000000" pitchFamily="50" charset="-128"/>
              </a:rPr>
              <a:t>つの木で構成されており、「プラネット」「プロダクト」「ピープル」の英語の頭文字である</a:t>
            </a:r>
            <a:r>
              <a:rPr lang="en-US" altLang="ja-JP" sz="1100" dirty="0">
                <a:solidFill>
                  <a:schemeClr val="tx1"/>
                </a:solidFill>
                <a:latin typeface="Yu Gothic Medium" panose="020B0500000000000000" pitchFamily="50" charset="-128"/>
                <a:ea typeface="Yu Gothic Medium" panose="020B0500000000000000" pitchFamily="50" charset="-128"/>
              </a:rPr>
              <a:t>P</a:t>
            </a:r>
            <a:r>
              <a:rPr lang="ja-JP" altLang="en-US" sz="1100" dirty="0">
                <a:solidFill>
                  <a:schemeClr val="tx1"/>
                </a:solidFill>
                <a:latin typeface="Yu Gothic Medium" panose="020B0500000000000000" pitchFamily="50" charset="-128"/>
                <a:ea typeface="Yu Gothic Medium" panose="020B0500000000000000" pitchFamily="50" charset="-128"/>
              </a:rPr>
              <a:t>をとった</a:t>
            </a:r>
            <a:r>
              <a:rPr lang="en-US" altLang="ja-JP" sz="1100" dirty="0">
                <a:solidFill>
                  <a:schemeClr val="tx1"/>
                </a:solidFill>
                <a:latin typeface="Yu Gothic Medium" panose="020B0500000000000000" pitchFamily="50" charset="-128"/>
                <a:ea typeface="Yu Gothic Medium" panose="020B0500000000000000" pitchFamily="50" charset="-128"/>
              </a:rPr>
              <a:t>3P</a:t>
            </a:r>
            <a:r>
              <a:rPr lang="ja-JP" altLang="en-US" sz="1100" dirty="0">
                <a:solidFill>
                  <a:schemeClr val="tx1"/>
                </a:solidFill>
                <a:latin typeface="Yu Gothic Medium" panose="020B0500000000000000" pitchFamily="50" charset="-128"/>
                <a:ea typeface="Yu Gothic Medium" panose="020B0500000000000000" pitchFamily="50" charset="-128"/>
              </a:rPr>
              <a:t>（スリーピー）の観点から、ニュースキンが持続可能な環境の向上を目指し、今できることと、未来へつながることに取り組んでいることを示しています。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ja-JP" altLang="en-US"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「ニュートリセンシャルズ」では、ボトル形状とチューブ形状の容器については再生プラスチックを使用しており、このシンボルマークを容器に表示しています。</a:t>
            </a:r>
          </a:p>
        </p:txBody>
      </p:sp>
    </p:spTree>
    <p:extLst>
      <p:ext uri="{BB962C8B-B14F-4D97-AF65-F5344CB8AC3E}">
        <p14:creationId xmlns:p14="http://schemas.microsoft.com/office/powerpoint/2010/main" val="1969658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それでは、「ニュートリセンシャルズ」のシリーズ特長のおさらいです。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「環境ストレスに負けない肌へ」</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特長１。</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990670"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「ニュートリセンシャルズ」は、</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990670"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厳しい環境に柔軟に適応し、強い生命力をもつ植物から抽出されたエキスを配合したスキン ケア シリーズです。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990670"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３つのブレンドが、環境ストレスを跳ね返す肌の力をサポートします。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３つのブレンドとは、</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「バイオ アダプティブ ボタニカル ブレンド」、「光対応ブレンド」、「ハイドラ フレックス ブレンド」です。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a:lnSpc>
                <a:spcPct val="100000"/>
              </a:lnSpc>
              <a:defRPr/>
            </a:pP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特長２。</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「ニュートリセンシャルズ」は、</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再生プラスチックを積極的に使用したパッケージ採用で、地球環境にも配慮しています。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p:txBody>
      </p:sp>
    </p:spTree>
    <p:extLst>
      <p:ext uri="{BB962C8B-B14F-4D97-AF65-F5344CB8AC3E}">
        <p14:creationId xmlns:p14="http://schemas.microsoft.com/office/powerpoint/2010/main" val="1105628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次に製品についてご説明します。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178411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208041">
              <a:defRPr/>
            </a:pPr>
            <a:r>
              <a:rPr kumimoji="1" lang="ja-JP" altLang="en-US" sz="1100">
                <a:latin typeface="Yu Gothic Medium" panose="020B0500000000000000" pitchFamily="50" charset="-128"/>
                <a:ea typeface="Yu Gothic Medium" panose="020B0500000000000000" pitchFamily="50" charset="-128"/>
              </a:rPr>
              <a:t>「ニュートリセンシャルズ」がどのような製品なのかをこの流れに沿ってご紹介していきます。</a:t>
            </a:r>
          </a:p>
        </p:txBody>
      </p:sp>
    </p:spTree>
    <p:extLst>
      <p:ext uri="{BB962C8B-B14F-4D97-AF65-F5344CB8AC3E}">
        <p14:creationId xmlns:p14="http://schemas.microsoft.com/office/powerpoint/2010/main" val="1352705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ニュートリセンシャルズのライン アップはこの９製品になります。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では、１つずつ、ご紹介していきましょう。</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6560533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a:prstGeom prst="rect">
            <a:avLst/>
          </a:prstGeom>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a:t>
            </a:r>
            <a:r>
              <a:rPr lang="en-US" altLang="ja-JP" sz="11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ハイドラクリーン（クリーミー クレンジング ローション）</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ローションタイプの洗顔料です。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肌に必要なうるおいをしっかり守りながら、皮膚に付着した汚れをやさしく落とす洗顔料。しっとり、なめらかに洗い上げます。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肌タイプでは、ノーマルタイプ・ドライタイプの方におすすめです。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p:txBody>
      </p:sp>
      <p:sp>
        <p:nvSpPr>
          <p:cNvPr id="4" name="Slide Number Placeholder 3"/>
          <p:cNvSpPr>
            <a:spLocks noGrp="1"/>
          </p:cNvSpPr>
          <p:nvPr>
            <p:ph type="sldNum" sz="quarter" idx="5"/>
          </p:nvPr>
        </p:nvSpPr>
        <p:spPr/>
        <p:txBody>
          <a:bodyPr lIns="99066" tIns="49534" rIns="99066" bIns="49534"/>
          <a:lstStyle/>
          <a:p>
            <a:pPr algn="r" defTabSz="990670" hangingPunct="1">
              <a:defRPr/>
            </a:pPr>
            <a:fld id="{BC391F80-1B6C-4C7D-B42D-20510A3CC4E3}" type="slidenum">
              <a:rPr lang="en-US" sz="1300" b="0" kern="1200">
                <a:solidFill>
                  <a:prstClr val="black"/>
                </a:solidFill>
                <a:latin typeface="Calibri" panose="020F0502020204030204"/>
                <a:ea typeface="+mn-ea"/>
                <a:cs typeface="+mn-cs"/>
              </a:rPr>
              <a:pPr algn="r" defTabSz="990670" hangingPunct="1">
                <a:defRPr/>
              </a:pPr>
              <a:t>21</a:t>
            </a:fld>
            <a:endParaRPr lang="en-US" sz="13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020786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a:prstGeom prst="rect">
            <a:avLst/>
          </a:prstGeom>
        </p:spPr>
      </p:sp>
      <p:sp>
        <p:nvSpPr>
          <p:cNvPr id="3" name="Notes Placeholder 2"/>
          <p:cNvSpPr>
            <a:spLocks noGrp="1"/>
          </p:cNvSpPr>
          <p:nvPr>
            <p:ph type="body" idx="1"/>
          </p:nvPr>
        </p:nvSpPr>
        <p:spPr/>
        <p:txBody>
          <a:bodyPr/>
          <a:lstStyle/>
          <a:p>
            <a:pPr defTabSz="335384" rtl="0">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ニュートリセンシャルズ</a:t>
            </a:r>
            <a:r>
              <a:rPr kumimoji="1" lang="ja-JP" altLang="en-US" sz="1100" baseline="30000" dirty="0">
                <a:solidFill>
                  <a:schemeClr val="tx1"/>
                </a:solidFill>
                <a:latin typeface="Yu Gothic Medium" panose="020B0500000000000000" pitchFamily="50" charset="-128"/>
                <a:ea typeface="Yu Gothic Medium" panose="020B0500000000000000" pitchFamily="50" charset="-128"/>
                <a:sym typeface="Helvetica Neue Medium"/>
              </a:rPr>
              <a:t> </a:t>
            </a: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トゥー ビー クリア（ピュア クレンジング リキッド）</a:t>
            </a:r>
            <a:endPar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335384"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リキッドタイプの洗顔料です。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335384"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335384" rtl="0">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肌に必要なうるおいを保ちながら、皮膚に付着した汚れ、余分な皮脂、毛穴の汚れ、古くなった角質をしっかりと落とします。さっぱりとした洗い上がりです。</a:t>
            </a:r>
            <a:endPar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335384" rtl="0">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335384"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肌タイプでは、オイリータイプ・コンビネーションタイプの方におすすめです。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335384" rtl="0">
              <a:lnSpc>
                <a:spcPct val="100000"/>
              </a:lnSpc>
              <a:defRPr/>
            </a:pPr>
            <a:endParaRPr kumimoji="1" lang="en-US" altLang="ja-JP" sz="1100" dirty="0">
              <a:solidFill>
                <a:srgbClr val="87D8F0"/>
              </a:solidFill>
              <a:latin typeface="Helvetica Neue Medium"/>
              <a:ea typeface="小塚ゴシック Pro R" panose="020B0400000000000000"/>
              <a:sym typeface="Helvetica Neue Medium"/>
            </a:endParaRPr>
          </a:p>
          <a:p>
            <a:pPr algn="l" defTabSz="335384" rtl="0">
              <a:lnSpc>
                <a:spcPct val="100000"/>
              </a:lnSpc>
              <a:defRPr/>
            </a:pPr>
            <a:endParaRPr kumimoji="1" lang="en-US" altLang="ja-JP" sz="1100" dirty="0">
              <a:solidFill>
                <a:srgbClr val="87D8F0"/>
              </a:solidFill>
              <a:latin typeface="Helvetica Neue Medium"/>
              <a:ea typeface="小塚ゴシック Pro R" panose="020B0400000000000000"/>
              <a:sym typeface="Helvetica Neue Medium"/>
            </a:endParaRPr>
          </a:p>
          <a:p>
            <a:pPr algn="l" defTabSz="335384" rtl="0">
              <a:lnSpc>
                <a:spcPct val="100000"/>
              </a:lnSpc>
              <a:defRPr/>
            </a:pPr>
            <a:endParaRPr kumimoji="1" lang="en-US" altLang="ja-JP" sz="1100" dirty="0">
              <a:solidFill>
                <a:srgbClr val="87D8F0"/>
              </a:solidFill>
              <a:latin typeface="Helvetica Neue Medium"/>
              <a:ea typeface="小塚ゴシック Pro R" panose="020B0400000000000000"/>
              <a:sym typeface="Helvetica Neue Medium"/>
            </a:endParaRPr>
          </a:p>
          <a:p>
            <a:pPr algn="l" defTabSz="335384" rtl="0">
              <a:lnSpc>
                <a:spcPct val="100000"/>
              </a:lnSpc>
              <a:defRPr/>
            </a:pPr>
            <a:endParaRPr kumimoji="1" lang="en-US" altLang="ja-JP" sz="1100" dirty="0">
              <a:solidFill>
                <a:srgbClr val="87D8F0"/>
              </a:solidFill>
              <a:latin typeface="Helvetica Neue Medium"/>
              <a:ea typeface="小塚ゴシック Pro R" panose="020B0400000000000000"/>
              <a:sym typeface="Helvetica Neue Medium"/>
            </a:endParaRPr>
          </a:p>
          <a:p>
            <a:pPr algn="l" defTabSz="335384" rtl="0">
              <a:lnSpc>
                <a:spcPct val="100000"/>
              </a:lnSpc>
              <a:defRPr/>
            </a:pPr>
            <a:endParaRPr kumimoji="1" lang="ja-JP" altLang="en-US" sz="1100" dirty="0">
              <a:solidFill>
                <a:srgbClr val="87D8F0"/>
              </a:solidFill>
              <a:latin typeface="Helvetica Neue Medium"/>
              <a:ea typeface="小塚ゴシック Pro R" panose="020B0400000000000000"/>
              <a:sym typeface="Helvetica Neue Medium"/>
            </a:endParaRPr>
          </a:p>
          <a:p>
            <a:pPr algn="l" defTabSz="335384" rtl="0">
              <a:lnSpc>
                <a:spcPct val="100000"/>
              </a:lnSpc>
              <a:defRPr/>
            </a:pPr>
            <a:endParaRPr kumimoji="1" lang="en-US" altLang="ja-JP" sz="1100" dirty="0">
              <a:solidFill>
                <a:srgbClr val="87D8F0"/>
              </a:solidFill>
              <a:latin typeface="Helvetica Neue Medium"/>
              <a:ea typeface="小塚ゴシック Pro R" panose="020B0400000000000000"/>
              <a:sym typeface="Helvetica Neue Medium"/>
            </a:endParaRPr>
          </a:p>
          <a:p>
            <a:pPr defTabSz="335384" rtl="0">
              <a:lnSpc>
                <a:spcPct val="100000"/>
              </a:lnSpc>
              <a:defRPr/>
            </a:pPr>
            <a:endParaRPr lang="en-US" b="0" i="0" dirty="0">
              <a:latin typeface="Verlag Light" pitchFamily="2" charset="0"/>
            </a:endParaRPr>
          </a:p>
        </p:txBody>
      </p:sp>
      <p:sp>
        <p:nvSpPr>
          <p:cNvPr id="4" name="Slide Number Placeholder 3"/>
          <p:cNvSpPr>
            <a:spLocks noGrp="1"/>
          </p:cNvSpPr>
          <p:nvPr>
            <p:ph type="sldNum" sz="quarter" idx="5"/>
          </p:nvPr>
        </p:nvSpPr>
        <p:spPr/>
        <p:txBody>
          <a:bodyPr lIns="99066" tIns="49534" rIns="99066" bIns="49534"/>
          <a:lstStyle/>
          <a:p>
            <a:pPr algn="r" defTabSz="990670" hangingPunct="1">
              <a:defRPr/>
            </a:pPr>
            <a:fld id="{BC391F80-1B6C-4C7D-B42D-20510A3CC4E3}" type="slidenum">
              <a:rPr lang="en-US" sz="1300" b="0" kern="1200">
                <a:solidFill>
                  <a:prstClr val="black"/>
                </a:solidFill>
                <a:latin typeface="Calibri" panose="020F0502020204030204"/>
                <a:ea typeface="+mn-ea"/>
                <a:cs typeface="+mn-cs"/>
              </a:rPr>
              <a:pPr algn="r" defTabSz="990670" hangingPunct="1">
                <a:defRPr/>
              </a:pPr>
              <a:t>22</a:t>
            </a:fld>
            <a:endParaRPr lang="en-US" sz="13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29895507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a:prstGeom prst="rect">
            <a:avLst/>
          </a:prstGeom>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a:t>
            </a:r>
            <a:r>
              <a:rPr lang="ja-JP" altLang="en-US" sz="1100" baseline="300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ブライター デイ（エクスフォリエント スクラブ）</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角質をケアするスクラブです。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肌を傷つけることなく、古くなった角質や毛穴の汚れを落とします。明るく、なめらかな肌へ。</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肌の状態に合わせて、週</a:t>
            </a:r>
            <a:r>
              <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rPr>
              <a:t>1</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a:t>
            </a:r>
            <a:r>
              <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rPr>
              <a:t>2</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回を目安にお使いください。</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すべての肌タイプの方におすすめです。</a:t>
            </a:r>
          </a:p>
        </p:txBody>
      </p:sp>
      <p:sp>
        <p:nvSpPr>
          <p:cNvPr id="4" name="Slide Number Placeholder 3"/>
          <p:cNvSpPr>
            <a:spLocks noGrp="1"/>
          </p:cNvSpPr>
          <p:nvPr>
            <p:ph type="sldNum" sz="quarter" idx="5"/>
          </p:nvPr>
        </p:nvSpPr>
        <p:spPr/>
        <p:txBody>
          <a:bodyPr lIns="99066" tIns="49534" rIns="99066" bIns="49534"/>
          <a:lstStyle/>
          <a:p>
            <a:pPr algn="r" defTabSz="990670" hangingPunct="1">
              <a:defRPr/>
            </a:pPr>
            <a:fld id="{BC391F80-1B6C-4C7D-B42D-20510A3CC4E3}" type="slidenum">
              <a:rPr lang="en-US" sz="1300" b="0" kern="1200">
                <a:solidFill>
                  <a:prstClr val="black"/>
                </a:solidFill>
                <a:latin typeface="Calibri" panose="020F0502020204030204"/>
                <a:ea typeface="+mn-ea"/>
                <a:cs typeface="+mn-cs"/>
              </a:rPr>
              <a:pPr algn="r" defTabSz="990670" hangingPunct="1">
                <a:defRPr/>
              </a:pPr>
              <a:t>23</a:t>
            </a:fld>
            <a:endParaRPr lang="en-US" sz="13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4245829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a:prstGeom prst="rect">
            <a:avLst/>
          </a:prstGeom>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a:t>
            </a:r>
            <a:r>
              <a:rPr lang="en-US" altLang="ja-JP" sz="11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イン バランス（ </a:t>
            </a:r>
            <a:r>
              <a:rPr lang="en-US" altLang="ja-JP" sz="1100" dirty="0">
                <a:solidFill>
                  <a:schemeClr val="tx1"/>
                </a:solidFill>
                <a:latin typeface="Yu Gothic Medium" panose="020B0500000000000000" pitchFamily="50" charset="-128"/>
                <a:ea typeface="Yu Gothic Medium" panose="020B0500000000000000" pitchFamily="50" charset="-128"/>
              </a:rPr>
              <a:t>pH </a:t>
            </a:r>
            <a:r>
              <a:rPr lang="ja-JP" altLang="en-US" sz="1100" dirty="0">
                <a:solidFill>
                  <a:schemeClr val="tx1"/>
                </a:solidFill>
                <a:latin typeface="Yu Gothic Medium" panose="020B0500000000000000" pitchFamily="50" charset="-128"/>
                <a:ea typeface="Yu Gothic Medium" panose="020B0500000000000000" pitchFamily="50" charset="-128"/>
              </a:rPr>
              <a:t>トーナー）</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r>
              <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rPr>
              <a:t>pH</a:t>
            </a:r>
            <a:r>
              <a:rPr kumimoji="1" lang="ja-JP" altLang="en-US" sz="1100" b="1" kern="1200" baseline="50000" dirty="0">
                <a:solidFill>
                  <a:schemeClr val="tx1"/>
                </a:solidFill>
                <a:latin typeface="Yu Gothic Medium" panose="020B0500000000000000" pitchFamily="50" charset="-128"/>
                <a:ea typeface="Yu Gothic Medium" panose="020B0500000000000000" pitchFamily="50" charset="-128"/>
                <a:cs typeface="+mn-cs"/>
              </a:rPr>
              <a:t> </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バランスを整える化粧水です。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洗顔後、アルカリ性に傾いた肌表面の</a:t>
            </a:r>
            <a:r>
              <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rPr>
              <a:t>pH</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を本来の弱酸性に戻します。</a:t>
            </a:r>
            <a:r>
              <a:rPr lang="ja-JP" altLang="en-US" sz="1100" dirty="0">
                <a:solidFill>
                  <a:schemeClr val="tx1"/>
                </a:solidFill>
                <a:latin typeface="Yu Gothic Medium" panose="020B0500000000000000" pitchFamily="50" charset="-128"/>
                <a:ea typeface="Yu Gothic Medium" panose="020B0500000000000000" pitchFamily="50" charset="-128"/>
              </a:rPr>
              <a:t>キメを整え、肌をしっとりなめらかに保ちます</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すべての肌タイプの方におすすめです。</a:t>
            </a:r>
            <a:endPar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p:txBody>
      </p:sp>
      <p:sp>
        <p:nvSpPr>
          <p:cNvPr id="4" name="Slide Number Placeholder 3"/>
          <p:cNvSpPr>
            <a:spLocks noGrp="1"/>
          </p:cNvSpPr>
          <p:nvPr>
            <p:ph type="sldNum" sz="quarter" idx="5"/>
          </p:nvPr>
        </p:nvSpPr>
        <p:spPr/>
        <p:txBody>
          <a:bodyPr lIns="99066" tIns="49534" rIns="99066" bIns="49534"/>
          <a:lstStyle/>
          <a:p>
            <a:pPr algn="r" defTabSz="990670" hangingPunct="1">
              <a:defRPr/>
            </a:pPr>
            <a:fld id="{BC391F80-1B6C-4C7D-B42D-20510A3CC4E3}" type="slidenum">
              <a:rPr lang="en-US" sz="1300" b="0" kern="1200">
                <a:solidFill>
                  <a:prstClr val="black"/>
                </a:solidFill>
                <a:latin typeface="Calibri" panose="020F0502020204030204"/>
                <a:ea typeface="+mn-ea"/>
                <a:cs typeface="+mn-cs"/>
              </a:rPr>
              <a:pPr algn="r" defTabSz="990670" hangingPunct="1">
                <a:defRPr/>
              </a:pPr>
              <a:t>24</a:t>
            </a:fld>
            <a:endParaRPr lang="en-US" sz="13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7057851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a:prstGeom prst="rect">
            <a:avLst/>
          </a:prstGeom>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a:t>
            </a:r>
            <a:r>
              <a:rPr lang="ja-JP" altLang="en-US" sz="1100" baseline="30000" dirty="0">
                <a:solidFill>
                  <a:schemeClr val="tx1"/>
                </a:solidFill>
                <a:latin typeface="Yu Gothic Medium" panose="020B0500000000000000" pitchFamily="50" charset="-128"/>
                <a:ea typeface="Yu Gothic Medium" panose="020B0500000000000000" pitchFamily="50" charset="-128"/>
              </a:rPr>
              <a:t> </a:t>
            </a:r>
            <a:r>
              <a:rPr lang="en-US" altLang="ja-JP" sz="11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セルトレックス オールウェイズ ライト（アドバンス セラム）</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肌の水分バランスを保つ美容液です。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ハイドラ フレックス ブレンドが空気中の水分量を利用して肌の水分バランスを保ちます。軽いつけ心地でベタつきが残らず、なめらかでツヤのある肌へと導きます。</a:t>
            </a: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すべての肌タイプの方におすすめです。</a:t>
            </a:r>
            <a:endPar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では、ここで、ハイドラ フレックス ブレンドの働きについて、ニュースキンの科学者の説明動画をご覧いただきましょう。</a:t>
            </a:r>
          </a:p>
        </p:txBody>
      </p:sp>
      <p:sp>
        <p:nvSpPr>
          <p:cNvPr id="4" name="Slide Number Placeholder 3"/>
          <p:cNvSpPr>
            <a:spLocks noGrp="1"/>
          </p:cNvSpPr>
          <p:nvPr>
            <p:ph type="sldNum" sz="quarter" idx="5"/>
          </p:nvPr>
        </p:nvSpPr>
        <p:spPr/>
        <p:txBody>
          <a:bodyPr lIns="99066" tIns="49534" rIns="99066" bIns="49534"/>
          <a:lstStyle/>
          <a:p>
            <a:pPr algn="r" defTabSz="990670" hangingPunct="1">
              <a:defRPr/>
            </a:pPr>
            <a:fld id="{BC391F80-1B6C-4C7D-B42D-20510A3CC4E3}" type="slidenum">
              <a:rPr lang="en-US" sz="1300" b="0" kern="1200">
                <a:solidFill>
                  <a:prstClr val="black"/>
                </a:solidFill>
                <a:latin typeface="Calibri" panose="020F0502020204030204"/>
                <a:ea typeface="+mn-ea"/>
                <a:cs typeface="+mn-cs"/>
              </a:rPr>
              <a:pPr algn="r" defTabSz="990670" hangingPunct="1">
                <a:defRPr/>
              </a:pPr>
              <a:t>25</a:t>
            </a:fld>
            <a:endParaRPr lang="en-US" sz="13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507827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a:prstGeom prst="rect">
            <a:avLst/>
          </a:prstGeom>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a:t>
            </a:r>
            <a:r>
              <a:rPr lang="en-US" altLang="ja-JP" sz="11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セルトレックス オールウェイズ ライト（アドバンス マスク）</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くつろぎとうるおいを与えるマスクです。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肌にしっかりとうるおいを与え、やわらかくなめらかにするマスク。やさしいキューカンバーの香りに包まれながら、いきいきとした肌へ。</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肌の状態に合わせて、週</a:t>
            </a:r>
            <a:r>
              <a:rPr lang="en-US" altLang="ja-JP" sz="1100" dirty="0">
                <a:solidFill>
                  <a:schemeClr val="tx1"/>
                </a:solidFill>
                <a:latin typeface="Yu Gothic Medium" panose="020B0500000000000000" pitchFamily="50" charset="-128"/>
                <a:ea typeface="Yu Gothic Medium" panose="020B0500000000000000" pitchFamily="50" charset="-128"/>
              </a:rPr>
              <a:t>2</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a:t>
            </a:r>
            <a:r>
              <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rPr>
              <a:t>3</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回を目安にお使いください。</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すべての肌タイプの方におすすめです。</a:t>
            </a:r>
          </a:p>
        </p:txBody>
      </p:sp>
      <p:sp>
        <p:nvSpPr>
          <p:cNvPr id="4" name="Slide Number Placeholder 3"/>
          <p:cNvSpPr>
            <a:spLocks noGrp="1"/>
          </p:cNvSpPr>
          <p:nvPr>
            <p:ph type="sldNum" sz="quarter" idx="5"/>
          </p:nvPr>
        </p:nvSpPr>
        <p:spPr/>
        <p:txBody>
          <a:bodyPr lIns="99066" tIns="49534" rIns="99066" bIns="49534"/>
          <a:lstStyle/>
          <a:p>
            <a:pPr algn="r" defTabSz="990670" hangingPunct="1">
              <a:defRPr/>
            </a:pPr>
            <a:fld id="{BC391F80-1B6C-4C7D-B42D-20510A3CC4E3}" type="slidenum">
              <a:rPr lang="en-US" sz="1300" b="0" kern="1200">
                <a:solidFill>
                  <a:prstClr val="black"/>
                </a:solidFill>
                <a:latin typeface="Calibri" panose="020F0502020204030204"/>
                <a:ea typeface="+mn-ea"/>
                <a:cs typeface="+mn-cs"/>
              </a:rPr>
              <a:pPr algn="r" defTabSz="990670" hangingPunct="1">
                <a:defRPr/>
              </a:pPr>
              <a:t>26</a:t>
            </a:fld>
            <a:endParaRPr lang="en-US" sz="13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067045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a:prstGeom prst="rect">
            <a:avLst/>
          </a:prstGeom>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a:t>
            </a:r>
            <a:r>
              <a:rPr lang="en-US" altLang="ja-JP" sz="11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モイスチャーライズ ミー（インテンス ハイドレイティング クリーム）</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しっとり感の高い保湿クリームです。</a:t>
            </a:r>
          </a:p>
          <a:p>
            <a:pPr>
              <a:lnSpc>
                <a:spcPct val="100000"/>
              </a:lnSpc>
            </a:pPr>
            <a:endParaRPr lang="en-US" sz="1100" dirty="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肌をしっとりなめらかに保つクリーム。ベタつきが残らず、うるおいとハリを与えます。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肌タイプでは、ノーマルタイプ・ドライタイプの方におすすめです。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p:txBody>
      </p:sp>
      <p:sp>
        <p:nvSpPr>
          <p:cNvPr id="4" name="Slide Number Placeholder 3"/>
          <p:cNvSpPr>
            <a:spLocks noGrp="1"/>
          </p:cNvSpPr>
          <p:nvPr>
            <p:ph type="sldNum" sz="quarter" idx="5"/>
          </p:nvPr>
        </p:nvSpPr>
        <p:spPr/>
        <p:txBody>
          <a:bodyPr lIns="99066" tIns="49534" rIns="99066" bIns="49534"/>
          <a:lstStyle/>
          <a:p>
            <a:pPr algn="r" defTabSz="990670" hangingPunct="1">
              <a:defRPr/>
            </a:pPr>
            <a:fld id="{BC391F80-1B6C-4C7D-B42D-20510A3CC4E3}" type="slidenum">
              <a:rPr lang="en-US" sz="1300" b="0" kern="1200">
                <a:solidFill>
                  <a:prstClr val="black"/>
                </a:solidFill>
                <a:latin typeface="Calibri" panose="020F0502020204030204"/>
                <a:ea typeface="+mn-ea"/>
                <a:cs typeface="+mn-cs"/>
              </a:rPr>
              <a:pPr algn="r" defTabSz="990670" hangingPunct="1">
                <a:defRPr/>
              </a:pPr>
              <a:t>27</a:t>
            </a:fld>
            <a:endParaRPr lang="en-US" sz="13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12927007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a:prstGeom prst="rect">
            <a:avLst/>
          </a:prstGeom>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a:t>
            </a:r>
            <a:r>
              <a:rPr lang="en-US" altLang="ja-JP" sz="11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スキンダルジェント（ハイドレイティング ジェル クリーム）</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軽いつけ心地の保湿ジェルです。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軽い使用感のジェルクリーム。肌に、ひんやり、さっぱりとした感触のうるおいを与えます。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肌タイプでは、オイリータイプ・コンビネーションタイプの方におすすめです。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p:txBody>
      </p:sp>
      <p:sp>
        <p:nvSpPr>
          <p:cNvPr id="4" name="Slide Number Placeholder 3"/>
          <p:cNvSpPr>
            <a:spLocks noGrp="1"/>
          </p:cNvSpPr>
          <p:nvPr>
            <p:ph type="sldNum" sz="quarter" idx="5"/>
          </p:nvPr>
        </p:nvSpPr>
        <p:spPr/>
        <p:txBody>
          <a:bodyPr lIns="99066" tIns="49534" rIns="99066" bIns="49534"/>
          <a:lstStyle/>
          <a:p>
            <a:pPr algn="r" defTabSz="990670" hangingPunct="1">
              <a:defRPr/>
            </a:pPr>
            <a:fld id="{BC391F80-1B6C-4C7D-B42D-20510A3CC4E3}" type="slidenum">
              <a:rPr lang="en-US" sz="1300" b="0" kern="1200">
                <a:solidFill>
                  <a:prstClr val="black"/>
                </a:solidFill>
                <a:latin typeface="Calibri" panose="020F0502020204030204"/>
                <a:ea typeface="+mn-ea"/>
                <a:cs typeface="+mn-cs"/>
              </a:rPr>
              <a:pPr algn="r" defTabSz="990670" hangingPunct="1">
                <a:defRPr/>
              </a:pPr>
              <a:t>28</a:t>
            </a:fld>
            <a:endParaRPr lang="en-US" sz="13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56525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8" y="768350"/>
            <a:ext cx="6821487" cy="3836988"/>
          </a:xfrm>
          <a:prstGeom prst="rect">
            <a:avLst/>
          </a:prstGeom>
        </p:spPr>
      </p:sp>
      <p:sp>
        <p:nvSpPr>
          <p:cNvPr id="3" name="Notes Placeholder 2"/>
          <p:cNvSpPr>
            <a:spLocks noGrp="1"/>
          </p:cNvSpPr>
          <p:nvPr>
            <p:ph type="body" idx="1"/>
          </p:nvPr>
        </p:nvSpPr>
        <p:spPr/>
        <p:txBody>
          <a:bodyPr/>
          <a:lstStyle/>
          <a:p>
            <a:pPr>
              <a:lnSpc>
                <a:spcPct val="100000"/>
              </a:lnSpc>
            </a:pPr>
            <a:r>
              <a:rPr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a:t>
            </a:r>
            <a:r>
              <a:rPr lang="en-US" altLang="ja-JP" sz="1100" dirty="0">
                <a:solidFill>
                  <a:schemeClr val="tx1"/>
                </a:solidFill>
                <a:latin typeface="Yu Gothic Medium" panose="020B0500000000000000" pitchFamily="50" charset="-128"/>
                <a:ea typeface="Yu Gothic Medium" panose="020B0500000000000000" pitchFamily="50" charset="-128"/>
              </a:rPr>
              <a:t> </a:t>
            </a:r>
            <a:r>
              <a:rPr lang="ja-JP" altLang="en-US" sz="1100" dirty="0">
                <a:solidFill>
                  <a:schemeClr val="tx1"/>
                </a:solidFill>
                <a:latin typeface="Yu Gothic Medium" panose="020B0500000000000000" pitchFamily="50" charset="-128"/>
                <a:ea typeface="Yu Gothic Medium" panose="020B0500000000000000" pitchFamily="50" charset="-128"/>
              </a:rPr>
              <a:t>デイ ドリーム プロテクティブ ローション（ライトウェイト デイ モイスチャーライザー）</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en-US" sz="1100" dirty="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rPr>
              <a:t>光から肌を守る、</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みずみずしい乳液です。</a:t>
            </a: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rPr>
              <a:t>SPF35</a:t>
            </a: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a:t>
            </a:r>
            <a:r>
              <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rPr>
              <a:t>PA</a:t>
            </a:r>
            <a:r>
              <a:rPr lang="en-US" altLang="ja-JP" sz="1100" dirty="0">
                <a:solidFill>
                  <a:schemeClr val="tx1"/>
                </a:solidFill>
                <a:latin typeface="Yu Gothic Medium" panose="020B0500000000000000" pitchFamily="50" charset="-128"/>
                <a:ea typeface="Yu Gothic Medium" panose="020B0500000000000000" pitchFamily="50" charset="-128"/>
              </a:rPr>
              <a:t>+++</a:t>
            </a: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a:t>
            </a:r>
            <a:endPar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日中の紫外線・赤外線・ブルーライトの肌への負担を軽減。みずみずしく、ハリのあるキメの整った肌へと導きます。</a:t>
            </a:r>
            <a:r>
              <a:rPr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紫外線やブルーライトが気になるとき、お手入れの最後にお使いください。</a:t>
            </a:r>
            <a:endPar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sym typeface="Helvetica Neue Medium"/>
            </a:endParaRPr>
          </a:p>
          <a:p>
            <a:pPr algn="l" defTabSz="208041" rtl="0">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sym typeface="Helvetica Neue Medium"/>
              </a:rPr>
              <a:t>すべての肌タイプの方におすすめです。</a:t>
            </a:r>
          </a:p>
        </p:txBody>
      </p:sp>
      <p:sp>
        <p:nvSpPr>
          <p:cNvPr id="4" name="Slide Number Placeholder 3"/>
          <p:cNvSpPr>
            <a:spLocks noGrp="1"/>
          </p:cNvSpPr>
          <p:nvPr>
            <p:ph type="sldNum" sz="quarter" idx="5"/>
          </p:nvPr>
        </p:nvSpPr>
        <p:spPr/>
        <p:txBody>
          <a:bodyPr lIns="99066" tIns="49534" rIns="99066" bIns="49534"/>
          <a:lstStyle/>
          <a:p>
            <a:pPr algn="r" defTabSz="990670" hangingPunct="1">
              <a:defRPr/>
            </a:pPr>
            <a:fld id="{BC391F80-1B6C-4C7D-B42D-20510A3CC4E3}" type="slidenum">
              <a:rPr lang="en-US" sz="1300" b="0" kern="1200">
                <a:solidFill>
                  <a:prstClr val="black"/>
                </a:solidFill>
                <a:latin typeface="Calibri" panose="020F0502020204030204"/>
                <a:ea typeface="+mn-ea"/>
                <a:cs typeface="+mn-cs"/>
              </a:rPr>
              <a:pPr algn="r" defTabSz="990670" hangingPunct="1">
                <a:defRPr/>
              </a:pPr>
              <a:t>29</a:t>
            </a:fld>
            <a:endParaRPr lang="en-US" sz="1300" b="0" kern="1200">
              <a:solidFill>
                <a:prstClr val="black"/>
              </a:solidFill>
              <a:latin typeface="Calibri" panose="020F0502020204030204"/>
              <a:ea typeface="+mn-ea"/>
              <a:cs typeface="+mn-cs"/>
            </a:endParaRPr>
          </a:p>
        </p:txBody>
      </p:sp>
    </p:spTree>
    <p:extLst>
      <p:ext uri="{BB962C8B-B14F-4D97-AF65-F5344CB8AC3E}">
        <p14:creationId xmlns:p14="http://schemas.microsoft.com/office/powerpoint/2010/main" val="35658811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208041">
              <a:defRPr/>
            </a:pPr>
            <a:r>
              <a:rPr kumimoji="1" lang="ja-JP" altLang="en-US" sz="1100">
                <a:latin typeface="Yu Gothic Medium" panose="020B0500000000000000" pitchFamily="50" charset="-128"/>
                <a:ea typeface="Yu Gothic Medium" panose="020B0500000000000000" pitchFamily="50" charset="-128"/>
              </a:rPr>
              <a:t>まずは、シリーズ概要です。</a:t>
            </a:r>
          </a:p>
        </p:txBody>
      </p:sp>
    </p:spTree>
    <p:extLst>
      <p:ext uri="{BB962C8B-B14F-4D97-AF65-F5344CB8AC3E}">
        <p14:creationId xmlns:p14="http://schemas.microsoft.com/office/powerpoint/2010/main" val="1342865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最後に、「よくある質問」をとおして、ニュートリセンシャルズの理解をさらに深めていただきましょう。</a:t>
            </a:r>
          </a:p>
        </p:txBody>
      </p:sp>
    </p:spTree>
    <p:extLst>
      <p:ext uri="{BB962C8B-B14F-4D97-AF65-F5344CB8AC3E}">
        <p14:creationId xmlns:p14="http://schemas.microsoft.com/office/powerpoint/2010/main" val="1667042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208041" rtl="0">
              <a:lnSpc>
                <a:spcPct val="100000"/>
              </a:lnSpc>
              <a:defRPr/>
            </a:pPr>
            <a:r>
              <a:rPr lang="ja-JP" altLang="en-US" sz="1100">
                <a:solidFill>
                  <a:schemeClr val="tx1"/>
                </a:solidFill>
                <a:latin typeface="Yu Gothic Medium" panose="020B0500000000000000" pitchFamily="50" charset="-128"/>
                <a:ea typeface="Yu Gothic Medium" panose="020B0500000000000000" pitchFamily="50" charset="-128"/>
              </a:rPr>
              <a:t>「ニュートリセンシャルズ」のキャッチコピーにもなっています「環境ストレス」とは何のことでしょうか？</a:t>
            </a:r>
            <a:endParaRPr lang="en-US" altLang="ja-JP" sz="110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endParaRPr lang="en-US" altLang="ja-JP" sz="110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r>
              <a:rPr lang="ja-JP" altLang="en-US" sz="1100">
                <a:solidFill>
                  <a:schemeClr val="tx1"/>
                </a:solidFill>
                <a:latin typeface="Yu Gothic Medium" panose="020B0500000000000000" pitchFamily="50" charset="-128"/>
                <a:ea typeface="Yu Gothic Medium" panose="020B0500000000000000" pitchFamily="50" charset="-128"/>
              </a:rPr>
              <a:t>それは、</a:t>
            </a:r>
            <a:endParaRPr lang="en-US" altLang="ja-JP" sz="110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r>
              <a:rPr kumimoji="1" lang="ja-JP" altLang="en-US" sz="1100">
                <a:solidFill>
                  <a:schemeClr val="tx1"/>
                </a:solidFill>
                <a:latin typeface="Yu Gothic Medium" panose="020B0500000000000000" pitchFamily="50" charset="-128"/>
                <a:ea typeface="Yu Gothic Medium" panose="020B0500000000000000" pitchFamily="50" charset="-128"/>
              </a:rPr>
              <a:t>近年の現代社会の中で起こる大気汚染、ブルーライト・赤外線・紫外線、乾燥によって生じる肌への負担のことです。</a:t>
            </a:r>
            <a:endParaRPr kumimoji="1" lang="en-US" altLang="ja-JP" sz="110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4565455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では、「ニュートリセンシャルズで、環境ストレスに負けない肌へ」とはどういうことでしょうか？</a:t>
            </a:r>
          </a:p>
          <a:p>
            <a:pPr>
              <a:lnSpc>
                <a:spcPct val="100000"/>
              </a:lnSpc>
            </a:pPr>
            <a:endParaRPr kumimoji="1" lang="en-US" altLang="ja-JP" sz="1100">
              <a:solidFill>
                <a:schemeClr val="tx1"/>
              </a:solidFill>
              <a:latin typeface="Yu Gothic Medium" panose="020B0500000000000000" pitchFamily="50" charset="-128"/>
              <a:ea typeface="Yu Gothic Medium" panose="020B0500000000000000" pitchFamily="50" charset="-128"/>
            </a:endParaRPr>
          </a:p>
          <a:p>
            <a:pPr>
              <a:lnSpc>
                <a:spcPct val="100000"/>
              </a:lnSpc>
            </a:pPr>
            <a:endParaRPr lang="en-US" altLang="ja-JP" sz="110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a:solidFill>
                  <a:schemeClr val="tx1"/>
                </a:solidFill>
                <a:latin typeface="Yu Gothic Medium" panose="020B0500000000000000" pitchFamily="50" charset="-128"/>
                <a:ea typeface="Yu Gothic Medium" panose="020B0500000000000000" pitchFamily="50" charset="-128"/>
              </a:rPr>
              <a:t>これは、「ニュートリセンシャルズ」のシリーズが、</a:t>
            </a:r>
            <a:endParaRPr lang="en-US" altLang="ja-JP" sz="110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a:solidFill>
                  <a:schemeClr val="tx1"/>
                </a:solidFill>
                <a:latin typeface="Yu Gothic Medium" panose="020B0500000000000000" pitchFamily="50" charset="-128"/>
                <a:ea typeface="Yu Gothic Medium" panose="020B0500000000000000" pitchFamily="50" charset="-128"/>
              </a:rPr>
              <a:t>「環境ストレス」すなわち、大気汚染、ブルーライト・赤外線・紫外線、乾燥によって生じる肌への負担、に対して、</a:t>
            </a:r>
            <a:endParaRPr lang="en-US" altLang="ja-JP" sz="1100">
              <a:solidFill>
                <a:schemeClr val="tx1"/>
              </a:solidFill>
              <a:latin typeface="Yu Gothic Medium" panose="020B0500000000000000" pitchFamily="50" charset="-128"/>
              <a:ea typeface="Yu Gothic Medium" panose="020B0500000000000000" pitchFamily="50" charset="-128"/>
            </a:endParaRPr>
          </a:p>
          <a:p>
            <a:pPr>
              <a:lnSpc>
                <a:spcPct val="100000"/>
              </a:lnSpc>
            </a:pPr>
            <a:r>
              <a:rPr lang="ja-JP" altLang="en-US" sz="1100">
                <a:solidFill>
                  <a:schemeClr val="tx1"/>
                </a:solidFill>
                <a:latin typeface="Yu Gothic Medium" panose="020B0500000000000000" pitchFamily="50" charset="-128"/>
                <a:ea typeface="Yu Gothic Medium" panose="020B0500000000000000" pitchFamily="50" charset="-128"/>
              </a:rPr>
              <a:t>それらを跳ね返す肌の力をサポートし、</a:t>
            </a:r>
            <a:r>
              <a:rPr kumimoji="1" lang="ja-JP" altLang="en-US" sz="1100">
                <a:solidFill>
                  <a:schemeClr val="tx1"/>
                </a:solidFill>
                <a:latin typeface="Yu Gothic Medium" panose="020B0500000000000000" pitchFamily="50" charset="-128"/>
                <a:ea typeface="Yu Gothic Medium" panose="020B0500000000000000" pitchFamily="50" charset="-128"/>
              </a:rPr>
              <a:t>肌本来のもつ働きが、バランスの取れた状態へと導くことを示しています。</a:t>
            </a:r>
            <a:endParaRPr lang="en-US" altLang="ja-JP" sz="110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10760111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「ニュートリセンシャルズ」は、どのような方におすすめでしょうか？</a:t>
            </a:r>
            <a:endParaRPr kumimoji="1" lang="en-US" altLang="ja-JP" sz="1100">
              <a:solidFill>
                <a:schemeClr val="tx1"/>
              </a:solidFill>
              <a:latin typeface="Yu Gothic Medium" panose="020B0500000000000000" pitchFamily="50" charset="-128"/>
              <a:ea typeface="Yu Gothic Medium" panose="020B0500000000000000" pitchFamily="50" charset="-128"/>
            </a:endParaRPr>
          </a:p>
          <a:p>
            <a:pPr>
              <a:lnSpc>
                <a:spcPct val="100000"/>
              </a:lnSpc>
            </a:pPr>
            <a:endParaRPr kumimoji="1" lang="en-US" altLang="ja-JP" sz="110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ミレニアル世代の方を含む、幅広い年齢層の方におすすめです。</a:t>
            </a: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環境ストレスを跳ね返す肌の力をサポートし、自分らしい肌へと導きたい方や、植物由来成分ブレンドを配合したスキンケアを好まれる方にもおすすめです。</a:t>
            </a:r>
          </a:p>
        </p:txBody>
      </p:sp>
    </p:spTree>
    <p:extLst>
      <p:ext uri="{BB962C8B-B14F-4D97-AF65-F5344CB8AC3E}">
        <p14:creationId xmlns:p14="http://schemas.microsoft.com/office/powerpoint/2010/main" val="5544389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375628" rtl="0">
              <a:lnSpc>
                <a:spcPct val="100000"/>
              </a:lnSpc>
              <a:defRPr/>
            </a:pPr>
            <a:r>
              <a:rPr lang="ja-JP" altLang="en-US" sz="1100">
                <a:solidFill>
                  <a:schemeClr val="tx1"/>
                </a:solidFill>
                <a:latin typeface="Yu Gothic Medium" panose="020B0500000000000000" pitchFamily="50" charset="-128"/>
                <a:ea typeface="Yu Gothic Medium" panose="020B0500000000000000" pitchFamily="50" charset="-128"/>
              </a:rPr>
              <a:t>３つのブレンドのうち「バイオ アダプティブ ボタニカル ブレンド」は</a:t>
            </a:r>
            <a:endParaRPr lang="en-US" altLang="ja-JP" sz="1100">
              <a:solidFill>
                <a:schemeClr val="tx1"/>
              </a:solidFill>
              <a:latin typeface="Yu Gothic Medium" panose="020B0500000000000000" pitchFamily="50" charset="-128"/>
              <a:ea typeface="Yu Gothic Medium" panose="020B0500000000000000" pitchFamily="50" charset="-128"/>
            </a:endParaRPr>
          </a:p>
          <a:p>
            <a:pPr algn="l" defTabSz="375628" rtl="0">
              <a:lnSpc>
                <a:spcPct val="100000"/>
              </a:lnSpc>
              <a:defRPr/>
            </a:pPr>
            <a:r>
              <a:rPr lang="ja-JP" altLang="en-US" sz="1100">
                <a:solidFill>
                  <a:schemeClr val="tx1"/>
                </a:solidFill>
                <a:latin typeface="Yu Gothic Medium" panose="020B0500000000000000" pitchFamily="50" charset="-128"/>
                <a:ea typeface="Yu Gothic Medium" panose="020B0500000000000000" pitchFamily="50" charset="-128"/>
              </a:rPr>
              <a:t>どの製品に配合されていますか？という質問ですが、</a:t>
            </a:r>
            <a:endParaRPr lang="en-US" altLang="ja-JP" sz="1100">
              <a:solidFill>
                <a:schemeClr val="tx1"/>
              </a:solidFill>
              <a:latin typeface="Yu Gothic Medium" panose="020B0500000000000000" pitchFamily="50" charset="-128"/>
              <a:ea typeface="Yu Gothic Medium" panose="020B0500000000000000" pitchFamily="50" charset="-128"/>
            </a:endParaRPr>
          </a:p>
          <a:p>
            <a:pPr algn="l" defTabSz="375628" rtl="0">
              <a:lnSpc>
                <a:spcPct val="100000"/>
              </a:lnSpc>
              <a:defRPr/>
            </a:pPr>
            <a:endParaRPr lang="en-US" altLang="ja-JP" sz="1100">
              <a:solidFill>
                <a:schemeClr val="tx1"/>
              </a:solidFill>
              <a:latin typeface="Yu Gothic Medium" panose="020B0500000000000000" pitchFamily="50" charset="-128"/>
              <a:ea typeface="Yu Gothic Medium" panose="020B0500000000000000" pitchFamily="50" charset="-128"/>
            </a:endParaRPr>
          </a:p>
          <a:p>
            <a:pPr algn="l" defTabSz="375628" rtl="0">
              <a:lnSpc>
                <a:spcPct val="100000"/>
              </a:lnSpc>
              <a:defRPr/>
            </a:pPr>
            <a:r>
              <a:rPr lang="ja-JP" altLang="en-US" sz="1100">
                <a:solidFill>
                  <a:schemeClr val="tx1"/>
                </a:solidFill>
                <a:latin typeface="Yu Gothic Medium" panose="020B0500000000000000" pitchFamily="50" charset="-128"/>
                <a:ea typeface="Yu Gothic Medium" panose="020B0500000000000000" pitchFamily="50" charset="-128"/>
              </a:rPr>
              <a:t>答えは、</a:t>
            </a:r>
          </a:p>
          <a:p>
            <a:pPr algn="l" defTabSz="375628" rtl="0">
              <a:lnSpc>
                <a:spcPct val="100000"/>
              </a:lnSpc>
              <a:defRPr/>
            </a:pPr>
            <a:r>
              <a:rPr lang="ja-JP" altLang="en-US" sz="1100">
                <a:solidFill>
                  <a:schemeClr val="tx1"/>
                </a:solidFill>
                <a:latin typeface="Yu Gothic Medium" panose="020B0500000000000000" pitchFamily="50" charset="-128"/>
                <a:ea typeface="Yu Gothic Medium" panose="020B0500000000000000" pitchFamily="50" charset="-128"/>
              </a:rPr>
              <a:t>ニュートリセンシャルズのすべての製品に配合されています。</a:t>
            </a:r>
          </a:p>
        </p:txBody>
      </p:sp>
    </p:spTree>
    <p:extLst>
      <p:ext uri="{BB962C8B-B14F-4D97-AF65-F5344CB8AC3E}">
        <p14:creationId xmlns:p14="http://schemas.microsoft.com/office/powerpoint/2010/main" val="2669748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では、残りの２つのブレンド「光対応ブレンド」と「ハイドラ フレックス ブレンド」についてはどうでしょうか？</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「光対応ブレンド」は、</a:t>
            </a:r>
            <a:r>
              <a:rPr kumimoji="1" lang="en-US" altLang="ja-JP" sz="1100" dirty="0">
                <a:solidFill>
                  <a:schemeClr val="tx1"/>
                </a:solidFill>
                <a:latin typeface="Yu Gothic Medium" panose="020B0500000000000000" pitchFamily="50" charset="-128"/>
                <a:ea typeface="Yu Gothic Medium" panose="020B0500000000000000" pitchFamily="50" charset="-128"/>
              </a:rPr>
              <a:t>SPF</a:t>
            </a:r>
            <a:r>
              <a:rPr kumimoji="1" lang="ja-JP" altLang="en-US" sz="1100" dirty="0">
                <a:solidFill>
                  <a:schemeClr val="tx1"/>
                </a:solidFill>
                <a:latin typeface="Yu Gothic Medium" panose="020B0500000000000000" pitchFamily="50" charset="-128"/>
                <a:ea typeface="Yu Gothic Medium" panose="020B0500000000000000" pitchFamily="50" charset="-128"/>
              </a:rPr>
              <a:t>付き乳液のデイ ドリーム </a:t>
            </a:r>
            <a:r>
              <a:rPr kumimoji="1" lang="ja-JP" altLang="en-US" sz="1100">
                <a:solidFill>
                  <a:schemeClr val="tx1"/>
                </a:solidFill>
                <a:latin typeface="Yu Gothic Medium" panose="020B0500000000000000" pitchFamily="50" charset="-128"/>
                <a:ea typeface="Yu Gothic Medium" panose="020B0500000000000000" pitchFamily="50" charset="-128"/>
              </a:rPr>
              <a:t>プロテクティブ ローションに</a:t>
            </a:r>
            <a:r>
              <a:rPr kumimoji="1" lang="ja-JP" altLang="en-US" sz="1100" dirty="0">
                <a:solidFill>
                  <a:schemeClr val="tx1"/>
                </a:solidFill>
                <a:latin typeface="Yu Gothic Medium" panose="020B0500000000000000" pitchFamily="50" charset="-128"/>
                <a:ea typeface="Yu Gothic Medium" panose="020B0500000000000000" pitchFamily="50" charset="-128"/>
              </a:rPr>
              <a:t>配合されています。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そして、</a:t>
            </a: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「ハイドラ フレックス ブレンド」は、美容液のセルトレックス オールウェイズ ライト アドバンス セラムに配合されています。</a:t>
            </a:r>
          </a:p>
        </p:txBody>
      </p:sp>
    </p:spTree>
    <p:extLst>
      <p:ext uri="{BB962C8B-B14F-4D97-AF65-F5344CB8AC3E}">
        <p14:creationId xmlns:p14="http://schemas.microsoft.com/office/powerpoint/2010/main" val="738006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20053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rPr>
              <a:t>美容液とマスクは同じセルトレックス オールウェイズ ライトという名前ですが、両方の製品に「ハイドラ フレックス ブレンド（保湿成分）」は含まれています</a:t>
            </a:r>
            <a:r>
              <a:rPr kumimoji="1" lang="ja-JP" altLang="en-US" sz="1100" dirty="0">
                <a:solidFill>
                  <a:schemeClr val="tx1"/>
                </a:solidFill>
                <a:latin typeface="Yu Gothic Medium" panose="020B0500000000000000" pitchFamily="50" charset="-128"/>
                <a:ea typeface="Yu Gothic Medium" panose="020B0500000000000000" pitchFamily="50" charset="-128"/>
              </a:rPr>
              <a:t>か？</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362069" rtl="0" hangingPunct="0">
              <a:lnSpc>
                <a:spcPct val="100000"/>
              </a:lnSpc>
              <a:defRPr/>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362069" rtl="0" hangingPunct="0">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「ハイドラ フレックス ブレンド</a:t>
            </a:r>
            <a:r>
              <a:rPr kumimoji="1" lang="zh-CN" altLang="en-US" sz="1100" dirty="0">
                <a:solidFill>
                  <a:schemeClr val="tx1"/>
                </a:solidFill>
                <a:latin typeface="Yu Gothic Medium" panose="020B0500000000000000" pitchFamily="50" charset="-128"/>
                <a:ea typeface="Yu Gothic Medium" panose="020B0500000000000000" pitchFamily="50" charset="-128"/>
              </a:rPr>
              <a:t>（保湿成分）</a:t>
            </a:r>
            <a:r>
              <a:rPr kumimoji="1" lang="ja-JP" altLang="en-US" sz="1100" dirty="0">
                <a:solidFill>
                  <a:schemeClr val="tx1"/>
                </a:solidFill>
                <a:latin typeface="Yu Gothic Medium" panose="020B0500000000000000" pitchFamily="50" charset="-128"/>
                <a:ea typeface="Yu Gothic Medium" panose="020B0500000000000000" pitchFamily="50" charset="-128"/>
              </a:rPr>
              <a:t>」は</a:t>
            </a: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美容液のアドバンス セラム</a:t>
            </a:r>
            <a:r>
              <a:rPr kumimoji="1" lang="ja-JP" altLang="en-US" sz="1100" dirty="0">
                <a:solidFill>
                  <a:schemeClr val="tx1"/>
                </a:solidFill>
                <a:latin typeface="Yu Gothic Medium" panose="020B0500000000000000" pitchFamily="50" charset="-128"/>
                <a:ea typeface="Yu Gothic Medium" panose="020B0500000000000000" pitchFamily="50" charset="-128"/>
              </a:rPr>
              <a:t>のみに配合されています。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p:txBody>
      </p:sp>
    </p:spTree>
    <p:extLst>
      <p:ext uri="{BB962C8B-B14F-4D97-AF65-F5344CB8AC3E}">
        <p14:creationId xmlns:p14="http://schemas.microsoft.com/office/powerpoint/2010/main" val="4218773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208041" rtl="0">
              <a:lnSpc>
                <a:spcPct val="100000"/>
              </a:lnSpc>
              <a:defRPr/>
            </a:pPr>
            <a:r>
              <a:rPr kumimoji="1" lang="ja-JP" altLang="en-US" sz="1100" dirty="0">
                <a:solidFill>
                  <a:srgbClr val="000000"/>
                </a:solidFill>
                <a:latin typeface="Yu Gothic Medium" panose="020B0500000000000000" pitchFamily="50" charset="-128"/>
                <a:ea typeface="Yu Gothic Medium" panose="020B0500000000000000" pitchFamily="50" charset="-128"/>
              </a:rPr>
              <a:t>個々の製品説明に記載されている</a:t>
            </a:r>
            <a:r>
              <a:rPr lang="ja-JP" altLang="en-US" sz="1100" dirty="0">
                <a:solidFill>
                  <a:srgbClr val="000000"/>
                </a:solidFill>
                <a:latin typeface="Yu Gothic Medium" panose="020B0500000000000000" pitchFamily="50" charset="-128"/>
                <a:ea typeface="Yu Gothic Medium" panose="020B0500000000000000" pitchFamily="50" charset="-128"/>
              </a:rPr>
              <a:t>「ノンコメドジェニックテスト済み」とは何でしょうか？</a:t>
            </a:r>
            <a:endParaRPr lang="en-US" altLang="ja-JP" sz="1100" dirty="0">
              <a:solidFill>
                <a:srgbClr val="000000"/>
              </a:solidFill>
              <a:latin typeface="Yu Gothic Medium" panose="020B0500000000000000" pitchFamily="50" charset="-128"/>
              <a:ea typeface="Yu Gothic Medium" panose="020B0500000000000000" pitchFamily="50" charset="-128"/>
            </a:endParaRPr>
          </a:p>
          <a:p>
            <a:pPr algn="l" defTabSz="208041" rtl="0">
              <a:lnSpc>
                <a:spcPct val="100000"/>
              </a:lnSpc>
              <a:defRPr/>
            </a:pPr>
            <a:endParaRPr kumimoji="1" lang="ja-JP" altLang="en-US" sz="1100" dirty="0">
              <a:solidFill>
                <a:srgbClr val="000000"/>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rgbClr val="000000"/>
                </a:solidFill>
                <a:latin typeface="Yu Gothic Medium" panose="020B0500000000000000" pitchFamily="50" charset="-128"/>
                <a:ea typeface="Yu Gothic Medium" panose="020B0500000000000000" pitchFamily="50" charset="-128"/>
              </a:rPr>
              <a:t>コメドは、毛穴に皮脂や角質などが詰まってしまった状態、いわばニキビのもとのことです。「ノンコメドジェニックテスト済み」の文言は、コメド（ニキビのもと）になりにくい処方に表示されます。</a:t>
            </a:r>
          </a:p>
          <a:p>
            <a:pPr>
              <a:lnSpc>
                <a:spcPct val="100000"/>
              </a:lnSpc>
            </a:pPr>
            <a:r>
              <a:rPr kumimoji="1" lang="ja-JP" altLang="en-US" sz="1100" dirty="0">
                <a:solidFill>
                  <a:srgbClr val="000000"/>
                </a:solidFill>
                <a:latin typeface="Yu Gothic Medium" panose="020B0500000000000000" pitchFamily="50" charset="-128"/>
                <a:ea typeface="Yu Gothic Medium" panose="020B0500000000000000" pitchFamily="50" charset="-128"/>
              </a:rPr>
              <a:t>ただし、すべての方にニキビができないというわけではありませんので、ご注意ください。</a:t>
            </a:r>
          </a:p>
        </p:txBody>
      </p:sp>
    </p:spTree>
    <p:extLst>
      <p:ext uri="{BB962C8B-B14F-4D97-AF65-F5344CB8AC3E}">
        <p14:creationId xmlns:p14="http://schemas.microsoft.com/office/powerpoint/2010/main" val="34825748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９つの製品の中での使用感別のお手入れステップを教えてください。</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こちらの一覧表をご覧ください。</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表の上段に「しっとり」とした使用感の製品を、下段に「さっぱり」とした使用感の製品を表示しています。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お手入れステップは、左側の洗顔料から始めて、スクラブ、化粧水、美容液、マスク、ジェルやクリームを使用し、最後に</a:t>
            </a:r>
            <a:r>
              <a:rPr kumimoji="1" lang="en-US" altLang="ja-JP" sz="1100" dirty="0">
                <a:solidFill>
                  <a:schemeClr val="tx1"/>
                </a:solidFill>
                <a:latin typeface="Yu Gothic Medium" panose="020B0500000000000000" pitchFamily="50" charset="-128"/>
                <a:ea typeface="Yu Gothic Medium" panose="020B0500000000000000" pitchFamily="50" charset="-128"/>
              </a:rPr>
              <a:t>SPF</a:t>
            </a:r>
            <a:r>
              <a:rPr kumimoji="1" lang="ja-JP" altLang="en-US" sz="1100" dirty="0">
                <a:solidFill>
                  <a:schemeClr val="tx1"/>
                </a:solidFill>
                <a:latin typeface="Yu Gothic Medium" panose="020B0500000000000000" pitchFamily="50" charset="-128"/>
                <a:ea typeface="Yu Gothic Medium" panose="020B0500000000000000" pitchFamily="50" charset="-128"/>
              </a:rPr>
              <a:t>の付いた乳液を使用します。美容液とマスクは表の順番で同じ日に使用することができます。乳液は、紫外線やブルーライトが気になるときにお使いください。</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en-US" altLang="ja-JP" sz="1100" dirty="0">
                <a:solidFill>
                  <a:schemeClr val="tx1"/>
                </a:solidFill>
                <a:latin typeface="Yu Gothic Medium" panose="020B0500000000000000" pitchFamily="50" charset="-128"/>
                <a:ea typeface="Yu Gothic Medium" panose="020B0500000000000000" pitchFamily="50" charset="-128"/>
              </a:rPr>
              <a:t>※</a:t>
            </a:r>
            <a:r>
              <a:rPr kumimoji="1" lang="ja-JP" altLang="en-US" sz="1100" dirty="0">
                <a:solidFill>
                  <a:schemeClr val="tx1"/>
                </a:solidFill>
                <a:latin typeface="Yu Gothic Medium" panose="020B0500000000000000" pitchFamily="50" charset="-128"/>
                <a:ea typeface="Yu Gothic Medium" panose="020B0500000000000000" pitchFamily="50" charset="-128"/>
              </a:rPr>
              <a:t>スクラブは週</a:t>
            </a:r>
            <a:r>
              <a:rPr kumimoji="1" lang="en-US" altLang="ja-JP" sz="1100" dirty="0">
                <a:solidFill>
                  <a:schemeClr val="tx1"/>
                </a:solidFill>
                <a:latin typeface="Yu Gothic Medium" panose="020B0500000000000000" pitchFamily="50" charset="-128"/>
                <a:ea typeface="Yu Gothic Medium" panose="020B0500000000000000" pitchFamily="50" charset="-128"/>
              </a:rPr>
              <a:t>1</a:t>
            </a:r>
            <a:r>
              <a:rPr kumimoji="1" lang="ja-JP" altLang="en-US" sz="1100" dirty="0">
                <a:solidFill>
                  <a:schemeClr val="tx1"/>
                </a:solidFill>
                <a:latin typeface="Yu Gothic Medium" panose="020B0500000000000000" pitchFamily="50" charset="-128"/>
                <a:ea typeface="Yu Gothic Medium" panose="020B0500000000000000" pitchFamily="50" charset="-128"/>
              </a:rPr>
              <a:t>～</a:t>
            </a:r>
            <a:r>
              <a:rPr kumimoji="1" lang="en-US" altLang="ja-JP" sz="1100" dirty="0">
                <a:solidFill>
                  <a:schemeClr val="tx1"/>
                </a:solidFill>
                <a:latin typeface="Yu Gothic Medium" panose="020B0500000000000000" pitchFamily="50" charset="-128"/>
                <a:ea typeface="Yu Gothic Medium" panose="020B0500000000000000" pitchFamily="50" charset="-128"/>
              </a:rPr>
              <a:t>2</a:t>
            </a:r>
            <a:r>
              <a:rPr kumimoji="1" lang="ja-JP" altLang="en-US" sz="1100" dirty="0">
                <a:solidFill>
                  <a:schemeClr val="tx1"/>
                </a:solidFill>
                <a:latin typeface="Yu Gothic Medium" panose="020B0500000000000000" pitchFamily="50" charset="-128"/>
                <a:ea typeface="Yu Gothic Medium" panose="020B0500000000000000" pitchFamily="50" charset="-128"/>
              </a:rPr>
              <a:t>回、マスクは週</a:t>
            </a:r>
            <a:r>
              <a:rPr kumimoji="1" lang="en-US" altLang="ja-JP" sz="1100" dirty="0">
                <a:solidFill>
                  <a:schemeClr val="tx1"/>
                </a:solidFill>
                <a:latin typeface="Yu Gothic Medium" panose="020B0500000000000000" pitchFamily="50" charset="-128"/>
                <a:ea typeface="Yu Gothic Medium" panose="020B0500000000000000" pitchFamily="50" charset="-128"/>
              </a:rPr>
              <a:t>2</a:t>
            </a:r>
            <a:r>
              <a:rPr kumimoji="1" lang="ja-JP" altLang="en-US" sz="1100" dirty="0">
                <a:solidFill>
                  <a:schemeClr val="tx1"/>
                </a:solidFill>
                <a:latin typeface="Yu Gothic Medium" panose="020B0500000000000000" pitchFamily="50" charset="-128"/>
                <a:ea typeface="Yu Gothic Medium" panose="020B0500000000000000" pitchFamily="50" charset="-128"/>
              </a:rPr>
              <a:t>～</a:t>
            </a:r>
            <a:r>
              <a:rPr kumimoji="1" lang="en-US" altLang="ja-JP" sz="1100" dirty="0">
                <a:solidFill>
                  <a:schemeClr val="tx1"/>
                </a:solidFill>
                <a:latin typeface="Yu Gothic Medium" panose="020B0500000000000000" pitchFamily="50" charset="-128"/>
                <a:ea typeface="Yu Gothic Medium" panose="020B0500000000000000" pitchFamily="50" charset="-128"/>
              </a:rPr>
              <a:t>3</a:t>
            </a:r>
            <a:r>
              <a:rPr kumimoji="1" lang="ja-JP" altLang="en-US" sz="1100" dirty="0">
                <a:solidFill>
                  <a:schemeClr val="tx1"/>
                </a:solidFill>
                <a:latin typeface="Yu Gothic Medium" panose="020B0500000000000000" pitchFamily="50" charset="-128"/>
                <a:ea typeface="Yu Gothic Medium" panose="020B0500000000000000" pitchFamily="50" charset="-128"/>
              </a:rPr>
              <a:t>回を目安に肌の状態に合わせてお使いください。</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4127144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20053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rPr>
              <a:t>就寝までに</a:t>
            </a:r>
            <a:r>
              <a:rPr lang="en-US" altLang="ja-JP" sz="1100" dirty="0">
                <a:solidFill>
                  <a:schemeClr val="tx1"/>
                </a:solidFill>
                <a:latin typeface="Yu Gothic Medium" panose="020B0500000000000000" pitchFamily="50" charset="-128"/>
                <a:ea typeface="Yu Gothic Medium" panose="020B0500000000000000" pitchFamily="50" charset="-128"/>
              </a:rPr>
              <a:t>TV</a:t>
            </a:r>
            <a:r>
              <a:rPr lang="ja-JP" altLang="en-US" sz="1100" dirty="0">
                <a:solidFill>
                  <a:schemeClr val="tx1"/>
                </a:solidFill>
                <a:latin typeface="Yu Gothic Medium" panose="020B0500000000000000" pitchFamily="50" charset="-128"/>
                <a:ea typeface="Yu Gothic Medium" panose="020B0500000000000000" pitchFamily="50" charset="-128"/>
              </a:rPr>
              <a:t>やパソコン、スマートフォンの画面を見る機会が多いのですが、夜のお手入れに</a:t>
            </a:r>
            <a:r>
              <a:rPr lang="en-US" altLang="ja-JP" sz="1100" dirty="0">
                <a:solidFill>
                  <a:schemeClr val="tx1"/>
                </a:solidFill>
                <a:latin typeface="Yu Gothic Medium" panose="020B0500000000000000" pitchFamily="50" charset="-128"/>
                <a:ea typeface="Yu Gothic Medium" panose="020B0500000000000000" pitchFamily="50" charset="-128"/>
              </a:rPr>
              <a:t>SPF35</a:t>
            </a:r>
            <a:r>
              <a:rPr lang="ja-JP" altLang="en-US" sz="1100" dirty="0">
                <a:solidFill>
                  <a:schemeClr val="tx1"/>
                </a:solidFill>
                <a:latin typeface="Yu Gothic Medium" panose="020B0500000000000000" pitchFamily="50" charset="-128"/>
                <a:ea typeface="Yu Gothic Medium" panose="020B0500000000000000" pitchFamily="50" charset="-128"/>
              </a:rPr>
              <a:t>の乳液、デイ ドリーム プロテクティブ ローションを使用しても良いですか？</a:t>
            </a:r>
            <a:endParaRPr kumimoji="1" lang="ja-JP" altLang="en-US"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0531">
              <a:lnSpc>
                <a:spcPct val="100000"/>
              </a:lnSpc>
              <a:defRPr/>
            </a:pPr>
            <a:r>
              <a:rPr kumimoji="1" lang="ja-JP" altLang="en-US" sz="1100" dirty="0">
                <a:solidFill>
                  <a:schemeClr val="tx1"/>
                </a:solidFill>
                <a:highlight>
                  <a:srgbClr val="FFFFFF"/>
                </a:highlight>
                <a:latin typeface="Yu Gothic Medium" panose="020B0500000000000000" pitchFamily="50" charset="-128"/>
                <a:ea typeface="Yu Gothic Medium" panose="020B0500000000000000" pitchFamily="50" charset="-128"/>
              </a:rPr>
              <a:t>デイ ドリーム プロテクティブ ローションはブルーライトに対する肌への負担を軽減しますので、照明やスマートフォンを使用する夜もご使用いただけます。就寝の際に一度洗顔料で落とし、モイスチャーライズ ミーまたはスキンダルジェントをお使いいただくと「日々の環境ストレス*を跳ね返す肌の力を包括的にサポート」するという、ニュートリセンシャルズがシリーズで目指す特長を体感していただけると思います。尚、デイ ドリーム プロテクティブ ローションは、夜使用して朝まで肌に付けたまま過ごされても問題ありません。</a:t>
            </a:r>
          </a:p>
          <a:p>
            <a:pPr>
              <a:lnSpc>
                <a:spcPct val="100000"/>
              </a:lnSpc>
            </a:pPr>
            <a:endParaRPr kumimoji="1" lang="ja-JP" altLang="en-US"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11967046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肌は気分や環境に左右されやすい。</a:t>
            </a: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そんなゆらぎに負けたくないあなたに。</a:t>
            </a: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大気汚染、ブルーライト・赤外線・紫外線、乾燥</a:t>
            </a:r>
            <a:r>
              <a:rPr kumimoji="1" lang="en-US" altLang="ja-JP" sz="1100">
                <a:solidFill>
                  <a:schemeClr val="tx1"/>
                </a:solidFill>
                <a:latin typeface="Yu Gothic Medium" panose="020B0500000000000000" pitchFamily="50" charset="-128"/>
                <a:ea typeface="Yu Gothic Medium" panose="020B0500000000000000" pitchFamily="50" charset="-128"/>
              </a:rPr>
              <a:t>……</a:t>
            </a: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環境ストレスへの適応をサポートするバイオ アダプティブ ボタニカル ブレンドでバランスの取れた肌へ。</a:t>
            </a:r>
          </a:p>
          <a:p>
            <a:pPr>
              <a:lnSpc>
                <a:spcPct val="100000"/>
              </a:lnSpc>
            </a:pPr>
            <a:endParaRPr kumimoji="1" lang="ja-JP" altLang="en-US" sz="110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毎日、お気に入りの肌で過ごそう！</a:t>
            </a:r>
          </a:p>
          <a:p>
            <a:pPr>
              <a:lnSpc>
                <a:spcPct val="100000"/>
              </a:lnSpc>
            </a:pPr>
            <a:endParaRPr kumimoji="1" lang="ja-JP" altLang="en-US" sz="110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こちらが、ニュートリセンシャルズのコンセプトになります。</a:t>
            </a:r>
            <a:endParaRPr kumimoji="1" lang="en-US" altLang="ja-JP" sz="110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122317474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346681" rtl="0">
              <a:lnSpc>
                <a:spcPct val="100000"/>
              </a:lnSpc>
              <a:defRPr/>
            </a:pPr>
            <a:r>
              <a:rPr lang="ja-JP" altLang="en-US" sz="1100" dirty="0">
                <a:solidFill>
                  <a:srgbClr val="000000"/>
                </a:solidFill>
                <a:latin typeface="Yu Gothic Medium" panose="020B0500000000000000" pitchFamily="50" charset="-128"/>
                <a:ea typeface="Yu Gothic Medium" panose="020B0500000000000000" pitchFamily="50" charset="-128"/>
              </a:rPr>
              <a:t>以前に販売されていたニュートリセンシャルズの中に、同じような名前の製品があったのですが、同一ですか？</a:t>
            </a:r>
            <a:endParaRPr kumimoji="1" lang="ja-JP" altLang="en-US" sz="1100" dirty="0">
              <a:solidFill>
                <a:srgbClr val="000000"/>
              </a:solidFill>
              <a:latin typeface="Yu Gothic Medium" panose="020B0500000000000000" pitchFamily="50" charset="-128"/>
              <a:ea typeface="Yu Gothic Medium" panose="020B0500000000000000" pitchFamily="50" charset="-128"/>
            </a:endParaRPr>
          </a:p>
          <a:p>
            <a:pPr>
              <a:lnSpc>
                <a:spcPct val="100000"/>
              </a:lnSpc>
            </a:pPr>
            <a:endParaRPr kumimoji="1" lang="en-US" altLang="ja-JP" sz="1100" dirty="0">
              <a:solidFill>
                <a:srgbClr val="000000"/>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rgbClr val="000000"/>
                </a:solidFill>
                <a:latin typeface="Yu Gothic Medium" panose="020B0500000000000000" pitchFamily="50" charset="-128"/>
                <a:ea typeface="Yu Gothic Medium" panose="020B0500000000000000" pitchFamily="50" charset="-128"/>
              </a:rPr>
              <a:t>ご回答としては、以前のものよりアップデートされたもの、ということになります。</a:t>
            </a:r>
          </a:p>
          <a:p>
            <a:pPr>
              <a:lnSpc>
                <a:spcPct val="100000"/>
              </a:lnSpc>
            </a:pPr>
            <a:r>
              <a:rPr kumimoji="1" lang="ja-JP" altLang="en-US" sz="1100" dirty="0">
                <a:solidFill>
                  <a:srgbClr val="000000"/>
                </a:solidFill>
                <a:latin typeface="Yu Gothic Medium" panose="020B0500000000000000" pitchFamily="50" charset="-128"/>
                <a:ea typeface="Yu Gothic Medium" panose="020B0500000000000000" pitchFamily="50" charset="-128"/>
              </a:rPr>
              <a:t>バイオ アダプティブ ボタニカル ブレンドは引き続き配合されていますが、製品のデザイン、処方、使用感、香りなどの点でアップデートされています。</a:t>
            </a:r>
            <a:endParaRPr kumimoji="1" lang="en-US" altLang="ja-JP" sz="1100" dirty="0">
              <a:solidFill>
                <a:srgbClr val="000000"/>
              </a:solidFill>
              <a:latin typeface="Yu Gothic Medium" panose="020B0500000000000000" pitchFamily="50" charset="-128"/>
              <a:ea typeface="Yu Gothic Medium" panose="020B0500000000000000" pitchFamily="50" charset="-128"/>
            </a:endParaRPr>
          </a:p>
          <a:p>
            <a:pPr>
              <a:lnSpc>
                <a:spcPct val="100000"/>
              </a:lnSpc>
            </a:pPr>
            <a:endParaRPr kumimoji="1" lang="en-US" altLang="ja-JP" sz="1100" dirty="0">
              <a:solidFill>
                <a:srgbClr val="000000"/>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rgbClr val="000000"/>
                </a:solidFill>
                <a:latin typeface="Yu Gothic Medium" panose="020B0500000000000000" pitchFamily="50" charset="-128"/>
                <a:ea typeface="Yu Gothic Medium" panose="020B0500000000000000" pitchFamily="50" charset="-128"/>
              </a:rPr>
              <a:t>新しくなったニュートリセンシャルズを、ぜひお楽しみください。</a:t>
            </a:r>
          </a:p>
        </p:txBody>
      </p:sp>
    </p:spTree>
    <p:extLst>
      <p:ext uri="{BB962C8B-B14F-4D97-AF65-F5344CB8AC3E}">
        <p14:creationId xmlns:p14="http://schemas.microsoft.com/office/powerpoint/2010/main" val="11967046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362069" rtl="0">
              <a:lnSpc>
                <a:spcPct val="100000"/>
              </a:lnSpc>
              <a:defRPr/>
            </a:pPr>
            <a:r>
              <a:rPr lang="ja-JP" altLang="en-US" sz="1100" dirty="0">
                <a:solidFill>
                  <a:srgbClr val="000000"/>
                </a:solidFill>
                <a:latin typeface="游ゴシック" panose="020B0400000000000000" pitchFamily="50" charset="-128"/>
                <a:ea typeface="游ゴシック" panose="020B0400000000000000" pitchFamily="50" charset="-128"/>
              </a:rPr>
              <a:t>スクラブのブライター デイ （エクスフォリエント スクラブ）とニュースキンの他のスクラブやパックを同じ日に併用してもいいですか？</a:t>
            </a:r>
            <a:endParaRPr kumimoji="1" lang="ja-JP" altLang="en-US" sz="1100" dirty="0">
              <a:solidFill>
                <a:srgbClr val="000000"/>
              </a:solidFill>
              <a:latin typeface="游ゴシック" panose="020B0400000000000000" pitchFamily="50" charset="-128"/>
              <a:ea typeface="游ゴシック" panose="020B0400000000000000" pitchFamily="50" charset="-128"/>
            </a:endParaRPr>
          </a:p>
          <a:p>
            <a:pPr algn="l" defTabSz="200531" rtl="0">
              <a:lnSpc>
                <a:spcPct val="100000"/>
              </a:lnSpc>
              <a:defRPr/>
            </a:pPr>
            <a:endParaRPr kumimoji="1" lang="en-US" altLang="ja-JP" sz="1100" kern="1200" dirty="0">
              <a:solidFill>
                <a:srgbClr val="000000"/>
              </a:solidFill>
              <a:latin typeface="游ゴシック" panose="020B0400000000000000" pitchFamily="50" charset="-128"/>
              <a:ea typeface="游ゴシック" panose="020B0400000000000000" pitchFamily="50" charset="-128"/>
              <a:cs typeface="+mn-cs"/>
            </a:endParaRPr>
          </a:p>
          <a:p>
            <a:pPr defTabSz="362069" hangingPunct="0">
              <a:defRPr/>
            </a:pPr>
            <a:r>
              <a:rPr kumimoji="1" lang="ja-JP" altLang="en-US" sz="1100" dirty="0">
                <a:solidFill>
                  <a:srgbClr val="000000"/>
                </a:solidFill>
                <a:latin typeface="游ゴシック" panose="020B0400000000000000" pitchFamily="50" charset="-128"/>
                <a:ea typeface="游ゴシック" panose="020B0400000000000000" pitchFamily="50" charset="-128"/>
              </a:rPr>
              <a:t>スクラブとパックは合わせて週</a:t>
            </a:r>
            <a:r>
              <a:rPr kumimoji="1" lang="en-US" altLang="ja-JP" sz="1100" dirty="0">
                <a:solidFill>
                  <a:srgbClr val="000000"/>
                </a:solidFill>
                <a:latin typeface="游ゴシック" panose="020B0400000000000000" pitchFamily="50" charset="-128"/>
                <a:ea typeface="游ゴシック" panose="020B0400000000000000" pitchFamily="50" charset="-128"/>
              </a:rPr>
              <a:t>1</a:t>
            </a:r>
            <a:r>
              <a:rPr kumimoji="1" lang="ja-JP" altLang="en-US" sz="1100" dirty="0">
                <a:solidFill>
                  <a:srgbClr val="000000"/>
                </a:solidFill>
                <a:latin typeface="游ゴシック" panose="020B0400000000000000" pitchFamily="50" charset="-128"/>
                <a:ea typeface="游ゴシック" panose="020B0400000000000000" pitchFamily="50" charset="-128"/>
              </a:rPr>
              <a:t>～</a:t>
            </a:r>
            <a:r>
              <a:rPr lang="en-US" altLang="ja-JP" sz="1100" dirty="0">
                <a:solidFill>
                  <a:srgbClr val="000000"/>
                </a:solidFill>
                <a:latin typeface="游ゴシック" panose="020B0400000000000000" pitchFamily="50" charset="-128"/>
                <a:ea typeface="游ゴシック" panose="020B0400000000000000" pitchFamily="50" charset="-128"/>
              </a:rPr>
              <a:t>2</a:t>
            </a:r>
            <a:r>
              <a:rPr kumimoji="1" lang="ja-JP" altLang="en-US" sz="1100" dirty="0">
                <a:solidFill>
                  <a:srgbClr val="000000"/>
                </a:solidFill>
                <a:latin typeface="游ゴシック" panose="020B0400000000000000" pitchFamily="50" charset="-128"/>
                <a:ea typeface="游ゴシック" panose="020B0400000000000000" pitchFamily="50" charset="-128"/>
              </a:rPr>
              <a:t>回までご利用いただけます。</a:t>
            </a:r>
            <a:endParaRPr kumimoji="1" lang="en-US" altLang="ja-JP" sz="1100" dirty="0">
              <a:solidFill>
                <a:srgbClr val="000000"/>
              </a:solidFill>
              <a:latin typeface="游ゴシック" panose="020B0400000000000000" pitchFamily="50" charset="-128"/>
              <a:ea typeface="游ゴシック" panose="020B0400000000000000" pitchFamily="50" charset="-128"/>
            </a:endParaRPr>
          </a:p>
          <a:p>
            <a:pPr defTabSz="362069" hangingPunct="0">
              <a:defRPr/>
            </a:pPr>
            <a:r>
              <a:rPr kumimoji="1" lang="ja-JP" altLang="en-US" sz="1100" dirty="0">
                <a:solidFill>
                  <a:srgbClr val="000000"/>
                </a:solidFill>
                <a:latin typeface="游ゴシック" panose="020B0400000000000000" pitchFamily="50" charset="-128"/>
                <a:ea typeface="游ゴシック" panose="020B0400000000000000" pitchFamily="50" charset="-128"/>
              </a:rPr>
              <a:t>そのため、使用日を変えて</a:t>
            </a:r>
            <a:r>
              <a:rPr kumimoji="1" lang="en-US" altLang="ja-JP" sz="1100" dirty="0">
                <a:solidFill>
                  <a:srgbClr val="000000"/>
                </a:solidFill>
                <a:latin typeface="游ゴシック" panose="020B0400000000000000" pitchFamily="50" charset="-128"/>
                <a:ea typeface="游ゴシック" panose="020B0400000000000000" pitchFamily="50" charset="-128"/>
              </a:rPr>
              <a:t>1</a:t>
            </a:r>
            <a:r>
              <a:rPr kumimoji="1" lang="ja-JP" altLang="en-US" sz="1100" dirty="0">
                <a:solidFill>
                  <a:srgbClr val="000000"/>
                </a:solidFill>
                <a:latin typeface="游ゴシック" panose="020B0400000000000000" pitchFamily="50" charset="-128"/>
                <a:ea typeface="游ゴシック" panose="020B0400000000000000" pitchFamily="50" charset="-128"/>
              </a:rPr>
              <a:t>日に</a:t>
            </a:r>
            <a:r>
              <a:rPr kumimoji="1" lang="en-US" altLang="ja-JP" sz="1100" dirty="0">
                <a:solidFill>
                  <a:srgbClr val="000000"/>
                </a:solidFill>
                <a:latin typeface="游ゴシック" panose="020B0400000000000000" pitchFamily="50" charset="-128"/>
                <a:ea typeface="游ゴシック" panose="020B0400000000000000" pitchFamily="50" charset="-128"/>
              </a:rPr>
              <a:t>1</a:t>
            </a:r>
            <a:r>
              <a:rPr kumimoji="1" lang="ja-JP" altLang="en-US" sz="1100" dirty="0">
                <a:solidFill>
                  <a:srgbClr val="000000"/>
                </a:solidFill>
                <a:latin typeface="游ゴシック" panose="020B0400000000000000" pitchFamily="50" charset="-128"/>
                <a:ea typeface="游ゴシック" panose="020B0400000000000000" pitchFamily="50" charset="-128"/>
              </a:rPr>
              <a:t>回、スクラブとパックをどちらかの１製品だけに留めることをおすすめします。</a:t>
            </a:r>
          </a:p>
          <a:p>
            <a:pPr defTabSz="362069" hangingPunct="0">
              <a:defRPr/>
            </a:pPr>
            <a:r>
              <a:rPr kumimoji="1" lang="ja-JP" altLang="en-US" sz="1100" dirty="0">
                <a:solidFill>
                  <a:srgbClr val="000000"/>
                </a:solidFill>
                <a:latin typeface="游ゴシック" panose="020B0400000000000000" pitchFamily="50" charset="-128"/>
                <a:ea typeface="游ゴシック" panose="020B0400000000000000" pitchFamily="50" charset="-128"/>
              </a:rPr>
              <a:t>いずれのスクラブとパックも、同じ日に両方を使われることはおすすめしません。</a:t>
            </a:r>
          </a:p>
          <a:p>
            <a:pPr algn="l" defTabSz="200531" rtl="0">
              <a:lnSpc>
                <a:spcPct val="100000"/>
              </a:lnSpc>
              <a:defRPr/>
            </a:pPr>
            <a:endParaRPr kumimoji="1" lang="en-US" altLang="ja-JP" sz="1100" kern="1200" dirty="0">
              <a:solidFill>
                <a:srgbClr val="1C2245"/>
              </a:solidFill>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27304468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gn="l" defTabSz="200531" rtl="0">
              <a:lnSpc>
                <a:spcPct val="100000"/>
              </a:lnSpc>
              <a:defRPr/>
            </a:pPr>
            <a:r>
              <a:rPr lang="ja-JP" altLang="en-US" sz="1100" dirty="0">
                <a:solidFill>
                  <a:schemeClr val="tx1"/>
                </a:solidFill>
                <a:latin typeface="Yu Gothic Medium" panose="020B0500000000000000" pitchFamily="50" charset="-128"/>
                <a:ea typeface="Yu Gothic Medium" panose="020B0500000000000000" pitchFamily="50" charset="-128"/>
              </a:rPr>
              <a:t>セルトレックス オールウェイズ ライト（アドバンス セラム）と他のニュースキンの美容液を併用する際の使用順を教えてください。 </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0531" rtl="0">
              <a:lnSpc>
                <a:spcPct val="100000"/>
              </a:lnSpc>
              <a:defRPr/>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053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美容液の中では、まず「</a:t>
            </a:r>
            <a:r>
              <a:rPr kumimoji="1" lang="en-US" altLang="ja-JP" sz="1100" kern="1200" dirty="0" err="1">
                <a:solidFill>
                  <a:schemeClr val="tx1"/>
                </a:solidFill>
                <a:latin typeface="Yu Gothic Medium" panose="020B0500000000000000" pitchFamily="50" charset="-128"/>
                <a:ea typeface="Yu Gothic Medium" panose="020B0500000000000000" pitchFamily="50" charset="-128"/>
                <a:cs typeface="+mn-cs"/>
              </a:rPr>
              <a:t>ageLOC</a:t>
            </a:r>
            <a:r>
              <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rPr>
              <a:t> Me</a:t>
            </a:r>
            <a:r>
              <a:rPr kumimoji="1" lang="ja-JP" altLang="en-US" sz="1100" dirty="0">
                <a:solidFill>
                  <a:schemeClr val="tx1"/>
                </a:solidFill>
                <a:latin typeface="Yu Gothic Medium" panose="020B0500000000000000" pitchFamily="50" charset="-128"/>
                <a:ea typeface="Yu Gothic Medium" panose="020B0500000000000000" pitchFamily="50" charset="-128"/>
              </a:rPr>
              <a:t>（エイジロック ミー）</a:t>
            </a: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」の美容液を一番先にお使いください。次に部分美容液をお使いください。</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053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その後、全顔美容液をお使いください。全顔美容液の中での順番についてはこちらの表をご覧ください。</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p:txBody>
      </p:sp>
    </p:spTree>
    <p:extLst>
      <p:ext uri="{BB962C8B-B14F-4D97-AF65-F5344CB8AC3E}">
        <p14:creationId xmlns:p14="http://schemas.microsoft.com/office/powerpoint/2010/main" val="1691730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378109">
              <a:defRPr/>
            </a:pPr>
            <a:r>
              <a:rPr lang="ja-JP" altLang="en-US" sz="1100" dirty="0">
                <a:solidFill>
                  <a:schemeClr val="tx1"/>
                </a:solidFill>
                <a:latin typeface="Yu Gothic Medium" panose="020B0500000000000000" pitchFamily="50" charset="-128"/>
                <a:ea typeface="Yu Gothic Medium" panose="020B0500000000000000" pitchFamily="50" charset="-128"/>
              </a:rPr>
              <a:t>スクラブのブライター デイ（エクスフォリエント スクラブ）と美容液のセルトレックス オールウェイズ ライト（アドバンス セラム）は</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378109">
              <a:defRPr/>
            </a:pPr>
            <a:r>
              <a:rPr lang="ja-JP" altLang="en-US" sz="1100" dirty="0">
                <a:solidFill>
                  <a:schemeClr val="tx1"/>
                </a:solidFill>
                <a:latin typeface="Yu Gothic Medium" panose="020B0500000000000000" pitchFamily="50" charset="-128"/>
                <a:ea typeface="Yu Gothic Medium" panose="020B0500000000000000" pitchFamily="50" charset="-128"/>
              </a:rPr>
              <a:t>以前、同じような名前の製品があったのですが、同一ですか？</a:t>
            </a:r>
          </a:p>
          <a:p>
            <a:pPr defTabSz="209415">
              <a:defRPr/>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378109" hangingPunct="0">
              <a:defRPr/>
            </a:pPr>
            <a:r>
              <a:rPr lang="ja-JP" altLang="en-US" sz="1100" dirty="0">
                <a:solidFill>
                  <a:schemeClr val="tx1"/>
                </a:solidFill>
                <a:latin typeface="Yu Gothic Medium" panose="020B0500000000000000" pitchFamily="50" charset="-128"/>
                <a:ea typeface="Yu Gothic Medium" panose="020B0500000000000000" pitchFamily="50" charset="-128"/>
              </a:rPr>
              <a:t>スクラブは名前の一部が同じとなっておりますが、全く異なる製品です。</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378109" hangingPunct="0">
              <a:defRPr/>
            </a:pPr>
            <a:r>
              <a:rPr lang="ja-JP" altLang="en-US" sz="1100" dirty="0">
                <a:solidFill>
                  <a:schemeClr val="tx1"/>
                </a:solidFill>
                <a:latin typeface="Yu Gothic Medium" panose="020B0500000000000000" pitchFamily="50" charset="-128"/>
                <a:ea typeface="Yu Gothic Medium" panose="020B0500000000000000" pitchFamily="50" charset="-128"/>
              </a:rPr>
              <a:t>美容液は肌をしなやかに整えるというイメージは踏襲し製品名の一部が同じとなっておりますが、主な配合成分など新たに数々のアップグレードが行われた別の美容液です。</a:t>
            </a:r>
            <a:endParaRPr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9501029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378109">
              <a:defRPr/>
            </a:pPr>
            <a:r>
              <a:rPr lang="ja-JP" altLang="en-US" sz="1100" dirty="0">
                <a:solidFill>
                  <a:schemeClr val="tx1"/>
                </a:solidFill>
                <a:latin typeface="Yu Gothic Medium" panose="020B0500000000000000" pitchFamily="50" charset="-128"/>
                <a:ea typeface="Yu Gothic Medium" panose="020B0500000000000000" pitchFamily="50" charset="-128"/>
              </a:rPr>
              <a:t>セルトレックス オールウェイズ ライト（アドバンス マスク）は以前販売していたモイスチャーライジング マスクと比べてどういった点が異なりますか？ </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209415">
              <a:defRPr/>
            </a:pP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209415">
              <a:defRPr/>
            </a:pPr>
            <a:r>
              <a:rPr lang="ja-JP" altLang="en-US" sz="1100" dirty="0">
                <a:solidFill>
                  <a:schemeClr val="tx1"/>
                </a:solidFill>
                <a:latin typeface="Yu Gothic Medium" panose="020B0500000000000000" pitchFamily="50" charset="-128"/>
                <a:ea typeface="Yu Gothic Medium" panose="020B0500000000000000" pitchFamily="50" charset="-128"/>
              </a:rPr>
              <a:t>こちらの一覧表をご覧ください。</a:t>
            </a:r>
            <a:endParaRPr lang="en-US" altLang="ja-JP" sz="1100" dirty="0">
              <a:solidFill>
                <a:schemeClr val="tx1"/>
              </a:solidFill>
              <a:latin typeface="Yu Gothic Medium" panose="020B0500000000000000" pitchFamily="50" charset="-128"/>
              <a:ea typeface="Yu Gothic Medium" panose="020B0500000000000000" pitchFamily="50" charset="-128"/>
            </a:endParaRPr>
          </a:p>
          <a:p>
            <a:pPr defTabSz="209415">
              <a:defRPr/>
            </a:pPr>
            <a:r>
              <a:rPr lang="en-US" altLang="ja-JP" sz="1100" dirty="0">
                <a:solidFill>
                  <a:schemeClr val="tx1"/>
                </a:solidFill>
                <a:latin typeface="Yu Gothic Medium" panose="020B0500000000000000" pitchFamily="50" charset="-128"/>
                <a:ea typeface="Yu Gothic Medium" panose="020B0500000000000000" pitchFamily="50" charset="-128"/>
              </a:rPr>
              <a:t>2021</a:t>
            </a:r>
            <a:r>
              <a:rPr lang="ja-JP" altLang="en-US" sz="1100" dirty="0">
                <a:solidFill>
                  <a:schemeClr val="tx1"/>
                </a:solidFill>
                <a:latin typeface="Yu Gothic Medium" panose="020B0500000000000000" pitchFamily="50" charset="-128"/>
                <a:ea typeface="Yu Gothic Medium" panose="020B0500000000000000" pitchFamily="50" charset="-128"/>
              </a:rPr>
              <a:t>年</a:t>
            </a:r>
            <a:r>
              <a:rPr lang="en-US" altLang="ja-JP" sz="1100" dirty="0">
                <a:solidFill>
                  <a:schemeClr val="tx1"/>
                </a:solidFill>
                <a:latin typeface="Yu Gothic Medium" panose="020B0500000000000000" pitchFamily="50" charset="-128"/>
                <a:ea typeface="Yu Gothic Medium" panose="020B0500000000000000" pitchFamily="50" charset="-128"/>
              </a:rPr>
              <a:t>1</a:t>
            </a:r>
            <a:r>
              <a:rPr lang="ja-JP" altLang="en-US" sz="1100" dirty="0">
                <a:solidFill>
                  <a:schemeClr val="tx1"/>
                </a:solidFill>
                <a:latin typeface="Yu Gothic Medium" panose="020B0500000000000000" pitchFamily="50" charset="-128"/>
                <a:ea typeface="Yu Gothic Medium" panose="020B0500000000000000" pitchFamily="50" charset="-128"/>
              </a:rPr>
              <a:t>月に販売終了したモイスチャーライジング マスクは内容量が１箱</a:t>
            </a:r>
            <a:r>
              <a:rPr lang="en-US" altLang="ja-JP" sz="1100" dirty="0">
                <a:solidFill>
                  <a:schemeClr val="tx1"/>
                </a:solidFill>
                <a:latin typeface="Yu Gothic Medium" panose="020B0500000000000000" pitchFamily="50" charset="-128"/>
                <a:ea typeface="Yu Gothic Medium" panose="020B0500000000000000" pitchFamily="50" charset="-128"/>
              </a:rPr>
              <a:t>8</a:t>
            </a:r>
            <a:r>
              <a:rPr lang="ja-JP" altLang="en-US" sz="1100" dirty="0">
                <a:solidFill>
                  <a:schemeClr val="tx1"/>
                </a:solidFill>
                <a:latin typeface="Yu Gothic Medium" panose="020B0500000000000000" pitchFamily="50" charset="-128"/>
                <a:ea typeface="Yu Gothic Medium" panose="020B0500000000000000" pitchFamily="50" charset="-128"/>
              </a:rPr>
              <a:t>枚に対し、セルトレックス オールウェイズ ライト（アドバンス マスク）は</a:t>
            </a:r>
            <a:r>
              <a:rPr lang="en-US" altLang="ja-JP" sz="1100" dirty="0">
                <a:solidFill>
                  <a:schemeClr val="tx1"/>
                </a:solidFill>
                <a:latin typeface="Yu Gothic Medium" panose="020B0500000000000000" pitchFamily="50" charset="-128"/>
                <a:ea typeface="Yu Gothic Medium" panose="020B0500000000000000" pitchFamily="50" charset="-128"/>
              </a:rPr>
              <a:t>5</a:t>
            </a:r>
            <a:r>
              <a:rPr lang="ja-JP" altLang="en-US" sz="1100" dirty="0">
                <a:solidFill>
                  <a:schemeClr val="tx1"/>
                </a:solidFill>
                <a:latin typeface="Yu Gothic Medium" panose="020B0500000000000000" pitchFamily="50" charset="-128"/>
                <a:ea typeface="Yu Gothic Medium" panose="020B0500000000000000" pitchFamily="50" charset="-128"/>
              </a:rPr>
              <a:t>袋と異なっており、マスク１つ当たりの価格を含め、セルトレックス オールウェイズ ライト（アドバンス マスク）の方がお求めやすくなっています。また、香りはモイスチャーライジング マスクがローズ、アドバンス マスクはキューカンバーと異なっています。２製品の製品特長はモイスチャーライジング マスクは、美容液成分が角層へじんわり浸透。肌本来の保湿機能を整えて、みずみずしいハリが感じられる健やかな素肌へ導くのに対し、アドバンス マスクは日々の環境ストレス*を跳ね返す肌の力を包括的にサポート。肌にしっかりとうるおいを与え、やわらかくなめらかにし、いきいきとした肌へ導くという特長をもっています。</a:t>
            </a:r>
            <a:endParaRPr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8414988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「厳しい環境に柔軟に適応し、強い生命力をもつ植物のスキン ケアで、環境ストレスに負けない肌へ」</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「ニュートリセンシャルズ」を使って、毎日お気に入りの肌でお過ごしください。</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4322695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以上で「ニュートリセンシャルズ」の製品説明を終わります。</a:t>
            </a:r>
            <a:endParaRPr kumimoji="1" lang="en-US" altLang="ja-JP" sz="110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最後までご清聴いただき、ありがとうございました。</a:t>
            </a:r>
          </a:p>
        </p:txBody>
      </p:sp>
    </p:spTree>
    <p:extLst>
      <p:ext uri="{BB962C8B-B14F-4D97-AF65-F5344CB8AC3E}">
        <p14:creationId xmlns:p14="http://schemas.microsoft.com/office/powerpoint/2010/main" val="3727281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lIns="99066" tIns="49534" rIns="99066" bIns="49534"/>
          <a:lstStyle/>
          <a:p>
            <a:pPr algn="r" defTabSz="990670" hangingPunct="1">
              <a:defRPr/>
            </a:pPr>
            <a:fld id="{FB771890-35E5-4C85-885B-931A695C4763}" type="slidenum">
              <a:rPr kumimoji="1" lang="ja-JP" altLang="en-US" sz="1300" b="0" kern="1200">
                <a:solidFill>
                  <a:prstClr val="black"/>
                </a:solidFill>
                <a:latin typeface="游ゴシック" panose="020F0502020204030204"/>
                <a:ea typeface="游ゴシック" panose="020B0400000000000000" pitchFamily="50" charset="-128"/>
                <a:cs typeface="+mn-cs"/>
              </a:rPr>
              <a:pPr algn="r" defTabSz="990670" hangingPunct="1">
                <a:defRPr/>
              </a:pPr>
              <a:t>47</a:t>
            </a:fld>
            <a:endParaRPr kumimoji="1" lang="ja-JP" altLang="en-US" sz="1300" b="0" kern="1200">
              <a:solidFill>
                <a:prstClr val="black"/>
              </a:solidFill>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32640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では、「ニュートリセンシャルズ」の名前の由来についてご紹介しましょう。</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「ニュートリセンシャルズ」は、英語の「ニュートリエント」と「エッセンシャルズ」の２つを組み合わせた造語です。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ニュートリエントは「成長の糧となる」、エッセンシャルズは「必要なもの」という意味です。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「肌が健やかに美しくあるために必要なものからなるスキン ケア」をイメージしたネーミングとなっています。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「ニュートリセンシャルズ」のロゴマークには、「バイオ アダプティブ スキン ケア」の表示も組み合わされています。環境ストレスへの適応をサポートする植物由来成分ブレンドを配合したスキン ケアであることを、製品のネーミングに近いところで示しています。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3206521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また、このシリーズには、このようなアイコンも展開しています。</a:t>
            </a:r>
            <a:endParaRPr kumimoji="1" lang="en-US" altLang="ja-JP" sz="110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「ニュートリセンシャルズ」の特長を代表するバイオ アダプティブ ボタニカル ブレンドを構成している５つの植物をイメージした、ナチュラルなやさしさが感じられるアイコンです。</a:t>
            </a:r>
            <a:endParaRPr kumimoji="1" lang="en-US" altLang="ja-JP" sz="1100">
              <a:solidFill>
                <a:schemeClr val="tx1"/>
              </a:solidFill>
              <a:latin typeface="Yu Gothic Medium" panose="020B0500000000000000" pitchFamily="50" charset="-128"/>
              <a:ea typeface="Yu Gothic Medium" panose="020B0500000000000000" pitchFamily="50" charset="-128"/>
            </a:endParaRPr>
          </a:p>
          <a:p>
            <a:pPr hangingPunct="1">
              <a:lnSpc>
                <a:spcPct val="100000"/>
              </a:lnSpc>
            </a:pPr>
            <a:endParaRPr kumimoji="1" lang="en-US" altLang="ja-JP" sz="1100">
              <a:solidFill>
                <a:schemeClr val="tx1"/>
              </a:solidFill>
              <a:latin typeface="Yu Gothic Medium" panose="020B0500000000000000" pitchFamily="50" charset="-128"/>
              <a:ea typeface="Yu Gothic Medium" panose="020B0500000000000000" pitchFamily="50" charset="-128"/>
            </a:endParaRPr>
          </a:p>
          <a:p>
            <a:pPr hangingPunct="1">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左から「イワベンケイ」、「イノノツスオブリクウス」、「テマリカタヒバ」、「エゾウコギ」、「ラポンチクムカルタモイデス」です。</a:t>
            </a:r>
            <a:endParaRPr kumimoji="1" lang="en-US" altLang="ja-JP" sz="110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319592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defTabSz="208041">
              <a:lnSpc>
                <a:spcPct val="100000"/>
              </a:lnSpc>
              <a:defRPr/>
            </a:pPr>
            <a:r>
              <a:rPr kumimoji="1" lang="ja-JP" altLang="en-US" sz="1100" dirty="0">
                <a:solidFill>
                  <a:schemeClr val="tx1"/>
                </a:solidFill>
                <a:latin typeface="Yu Gothic Medium" panose="020B0500000000000000" pitchFamily="50" charset="-128"/>
                <a:ea typeface="Yu Gothic Medium" panose="020B0500000000000000" pitchFamily="50" charset="-128"/>
              </a:rPr>
              <a:t>では、続いて、具体的なシリーズの特長をご紹介していきましょう。</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202499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「厳しい環境に柔軟に適応し、強い生命力をもつ植物のスキン ケアで、環境ストレスに負けない肌へ」</a:t>
            </a:r>
            <a:endParaRPr kumimoji="1" lang="en-US" altLang="ja-JP" sz="1100">
              <a:solidFill>
                <a:schemeClr val="tx1"/>
              </a:solidFill>
              <a:latin typeface="Yu Gothic Medium" panose="020B0500000000000000" pitchFamily="50" charset="-128"/>
              <a:ea typeface="Yu Gothic Medium" panose="020B0500000000000000" pitchFamily="50" charset="-128"/>
            </a:endParaRPr>
          </a:p>
          <a:p>
            <a:pPr>
              <a:lnSpc>
                <a:spcPct val="100000"/>
              </a:lnSpc>
            </a:pPr>
            <a:r>
              <a:rPr kumimoji="1" lang="ja-JP" altLang="en-US" sz="1100">
                <a:solidFill>
                  <a:schemeClr val="tx1"/>
                </a:solidFill>
                <a:latin typeface="Yu Gothic Medium" panose="020B0500000000000000" pitchFamily="50" charset="-128"/>
                <a:ea typeface="Yu Gothic Medium" panose="020B0500000000000000" pitchFamily="50" charset="-128"/>
              </a:rPr>
              <a:t>「ニュートリセンシャルズ」 シリーズのキャッチコピーです。</a:t>
            </a:r>
            <a:endParaRPr kumimoji="1" lang="en-US" altLang="ja-JP" sz="1100">
              <a:solidFill>
                <a:schemeClr val="tx1"/>
              </a:solidFill>
              <a:latin typeface="Yu Gothic Medium" panose="020B0500000000000000" pitchFamily="50" charset="-128"/>
              <a:ea typeface="Yu Gothic Medium" panose="020B0500000000000000" pitchFamily="50" charset="-128"/>
            </a:endParaRPr>
          </a:p>
        </p:txBody>
      </p:sp>
    </p:spTree>
    <p:extLst>
      <p:ext uri="{BB962C8B-B14F-4D97-AF65-F5344CB8AC3E}">
        <p14:creationId xmlns:p14="http://schemas.microsoft.com/office/powerpoint/2010/main" val="35864440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41288" y="768350"/>
            <a:ext cx="6821487" cy="3836988"/>
          </a:xfrm>
          <a:prstGeom prst="rect">
            <a:avLst/>
          </a:prstGeom>
        </p:spPr>
      </p:sp>
      <p:sp>
        <p:nvSpPr>
          <p:cNvPr id="3" name="ノート プレースホルダー 2"/>
          <p:cNvSpPr>
            <a:spLocks noGrp="1"/>
          </p:cNvSpPr>
          <p:nvPr>
            <p:ph type="body" idx="1"/>
          </p:nvPr>
        </p:nvSpPr>
        <p:spPr/>
        <p:txBody>
          <a:bodyPr/>
          <a:lstStyle/>
          <a:p>
            <a:pPr>
              <a:lnSpc>
                <a:spcPct val="100000"/>
              </a:lnSpc>
            </a:pPr>
            <a:r>
              <a:rPr kumimoji="1" lang="ja-JP" altLang="en-US" sz="1100" dirty="0">
                <a:solidFill>
                  <a:schemeClr val="tx1"/>
                </a:solidFill>
                <a:latin typeface="Yu Gothic Medium" panose="020B0500000000000000" pitchFamily="50" charset="-128"/>
                <a:ea typeface="Yu Gothic Medium" panose="020B0500000000000000" pitchFamily="50" charset="-128"/>
              </a:rPr>
              <a:t>「ニュートリセンシャルズ」シリーズには、大きく２つの特長があります。</a:t>
            </a:r>
            <a:endParaRPr kumimoji="1" lang="en-US" altLang="ja-JP" sz="1100" dirty="0">
              <a:solidFill>
                <a:schemeClr val="tx1"/>
              </a:solidFill>
              <a:latin typeface="Yu Gothic Medium" panose="020B0500000000000000" pitchFamily="50" charset="-128"/>
              <a:ea typeface="Yu Gothic Medium" panose="020B0500000000000000" pitchFamily="50" charset="-128"/>
            </a:endParaRPr>
          </a:p>
          <a:p>
            <a:pPr algn="l" defTabSz="208041" rtl="0">
              <a:lnSpc>
                <a:spcPct val="100000"/>
              </a:lnSpc>
              <a:defRPr/>
            </a:pP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rPr>
              <a:t>1</a:t>
            </a: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つ目の特長は、</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厳しい環境に柔軟に適応し、強い生命力をもつ植物から抽出されたエキスを配合したスキン ケア シリーズである、という点です。３つのブレンドが、環境ストレスを跳ね返す肌の力をサポートします。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そして、もう１つの特長は、</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a:p>
            <a:pPr algn="l" defTabSz="208041" rtl="0">
              <a:lnSpc>
                <a:spcPct val="100000"/>
              </a:lnSpc>
              <a:defRPr/>
            </a:pPr>
            <a:r>
              <a:rPr kumimoji="1" lang="ja-JP" altLang="en-US" sz="1100" kern="1200" dirty="0">
                <a:solidFill>
                  <a:schemeClr val="tx1"/>
                </a:solidFill>
                <a:latin typeface="Yu Gothic Medium" panose="020B0500000000000000" pitchFamily="50" charset="-128"/>
                <a:ea typeface="Yu Gothic Medium" panose="020B0500000000000000" pitchFamily="50" charset="-128"/>
                <a:cs typeface="+mn-cs"/>
              </a:rPr>
              <a:t>再生プラスチックを積極的に使用したパッケージ採用で、地球環境にも配慮している点です。</a:t>
            </a:r>
            <a:endParaRPr kumimoji="1" lang="en-US" altLang="ja-JP" sz="1100" kern="1200" dirty="0">
              <a:solidFill>
                <a:schemeClr val="tx1"/>
              </a:solidFill>
              <a:latin typeface="Yu Gothic Medium" panose="020B0500000000000000" pitchFamily="50" charset="-128"/>
              <a:ea typeface="Yu Gothic Medium" panose="020B0500000000000000" pitchFamily="50" charset="-128"/>
              <a:cs typeface="+mn-cs"/>
            </a:endParaRPr>
          </a:p>
        </p:txBody>
      </p:sp>
    </p:spTree>
    <p:extLst>
      <p:ext uri="{BB962C8B-B14F-4D97-AF65-F5344CB8AC3E}">
        <p14:creationId xmlns:p14="http://schemas.microsoft.com/office/powerpoint/2010/main" val="135448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562100" y="-19050"/>
            <a:ext cx="9067800" cy="6048349"/>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317500" y="4756150"/>
            <a:ext cx="11557000" cy="1003300"/>
          </a:xfrm>
          <a:prstGeom prst="rect">
            <a:avLst/>
          </a:prstGeom>
        </p:spPr>
        <p:txBody>
          <a:bodyPr anchor="b"/>
          <a:lstStyle/>
          <a:p>
            <a:r>
              <a:t>Title Text</a:t>
            </a:r>
          </a:p>
        </p:txBody>
      </p:sp>
      <p:sp>
        <p:nvSpPr>
          <p:cNvPr id="22" name="Body Level One…"/>
          <p:cNvSpPr txBox="1">
            <a:spLocks noGrp="1"/>
          </p:cNvSpPr>
          <p:nvPr>
            <p:ph type="body" sz="quarter" idx="1"/>
          </p:nvPr>
        </p:nvSpPr>
        <p:spPr>
          <a:xfrm>
            <a:off x="317500" y="5721350"/>
            <a:ext cx="11557000" cy="793750"/>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12192000" cy="8132234"/>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889000" y="2266950"/>
            <a:ext cx="10414000" cy="2324100"/>
          </a:xfrm>
          <a:prstGeom prst="rect">
            <a:avLst/>
          </a:prstGeom>
        </p:spPr>
        <p:txBody>
          <a:bodyPr/>
          <a:lstStyle>
            <a:lvl1pPr>
              <a:defRPr>
                <a:latin typeface="Verlag"/>
                <a:ea typeface="Verlag"/>
                <a:cs typeface="Verlag"/>
                <a:sym typeface="Verlag"/>
              </a:defRPr>
            </a:lvl1pPr>
          </a:lstStyle>
          <a:p>
            <a:r>
              <a:t>Title Text</a:t>
            </a:r>
          </a:p>
        </p:txBody>
      </p:sp>
      <p:sp>
        <p:nvSpPr>
          <p:cNvPr id="1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94D0062-6CE0-4032-8483-B486562F503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7208B7-3C12-4A65-B03D-C7CEA72C57CE}"/>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CA0039D-165B-4EB6-B9CE-1981C70413A5}"/>
              </a:ext>
            </a:extLst>
          </p:cNvPr>
          <p:cNvSpPr>
            <a:spLocks noGrp="1"/>
          </p:cNvSpPr>
          <p:nvPr>
            <p:ph type="dt" sz="half" idx="10"/>
          </p:nvPr>
        </p:nvSpPr>
        <p:spPr/>
        <p:txBody>
          <a:bodyPr/>
          <a:lstStyle/>
          <a:p>
            <a:fld id="{EA0C1F8A-6DEA-44D5-82D1-A1D09E93CA57}"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AD2AFDCD-B127-4AAA-B293-20A2B929ADB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08523A2-0E92-4307-AD77-2898675CE922}"/>
              </a:ext>
            </a:extLst>
          </p:cNvPr>
          <p:cNvSpPr>
            <a:spLocks noGrp="1"/>
          </p:cNvSpPr>
          <p:nvPr>
            <p:ph type="sldNum" sz="quarter" idx="12"/>
          </p:nvPr>
        </p:nvSpPr>
        <p:spPr/>
        <p:txBody>
          <a:bodyPr/>
          <a:lstStyle/>
          <a:p>
            <a:fld id="{0AC89106-0733-4379-A64F-BF92D595B559}" type="slidenum">
              <a:rPr kumimoji="1" lang="ja-JP" altLang="en-US" smtClean="0"/>
              <a:t>‹#›</a:t>
            </a:fld>
            <a:endParaRPr kumimoji="1" lang="ja-JP" altLang="en-US"/>
          </a:p>
        </p:txBody>
      </p:sp>
    </p:spTree>
    <p:extLst>
      <p:ext uri="{BB962C8B-B14F-4D97-AF65-F5344CB8AC3E}">
        <p14:creationId xmlns:p14="http://schemas.microsoft.com/office/powerpoint/2010/main" val="2136870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181038-97C6-4AE1-BCB2-804D86E64C74}"/>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1D4AFFA6-277E-4D6D-B1BD-3E89E10711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E428090-3004-4AFB-B32D-7E5CCB6A0236}"/>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9C920488-E0FA-452C-8F9E-651E6FB409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0019391-92E9-4BC5-A8D3-3E3A579753B7}"/>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7337983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ABB7C3-F13F-42D4-BF76-29B278AAA782}"/>
              </a:ext>
            </a:extLst>
          </p:cNvPr>
          <p:cNvSpPr>
            <a:spLocks noGrp="1"/>
          </p:cNvSpPr>
          <p:nvPr>
            <p:ph type="title"/>
          </p:nvPr>
        </p:nvSpPr>
        <p:spPr/>
        <p:txBody>
          <a:bodyPr/>
          <a:lstStyle>
            <a:lvl1pPr>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CAD78FF-65FE-4BD1-982A-F4BA140DBAE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D11DC0-AEB0-449C-A909-D57C6A453405}"/>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5AAB3E54-56E1-4860-BC6D-F08AD48A135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17E3E99-CD07-467F-9D62-E7663665F4A2}"/>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580357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C6B4BE-8FE9-4136-A702-F9F4BD2C4E8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5537A2A-48A0-4282-A941-0A09A5A2122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B1615C1-22D2-49B4-B190-F74C38B13606}"/>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AF3B140F-1E2E-4903-A68E-D3989C53E3C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55BB7E8-7B31-4AD1-96DC-7444CE4B4CAA}"/>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40764544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BAEC67-2273-423C-B8D3-FD397E66B9D7}"/>
              </a:ext>
            </a:extLst>
          </p:cNvPr>
          <p:cNvSpPr>
            <a:spLocks noGrp="1"/>
          </p:cNvSpPr>
          <p:nvPr>
            <p:ph type="title"/>
          </p:nvPr>
        </p:nvSpPr>
        <p:spPr/>
        <p:txBody>
          <a:bodyPr/>
          <a:lstStyle>
            <a:lvl1pPr>
              <a:defRPr/>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D38E743-7183-4A6D-9C8B-415007C5FC1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6CBC0114-1793-43FE-B982-57EED406600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E21689C-3257-4215-B356-C273292F228B}"/>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6" name="フッター プレースホルダー 5">
            <a:extLst>
              <a:ext uri="{FF2B5EF4-FFF2-40B4-BE49-F238E27FC236}">
                <a16:creationId xmlns:a16="http://schemas.microsoft.com/office/drawing/2014/main" id="{BFE4C083-1210-43F6-99AD-86383BA3A40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4B5BAD0-4056-44A3-8479-998399F44BB8}"/>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1675483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38E946-C85B-4142-A72C-41B1A9B5E244}"/>
              </a:ext>
            </a:extLst>
          </p:cNvPr>
          <p:cNvSpPr>
            <a:spLocks noGrp="1"/>
          </p:cNvSpPr>
          <p:nvPr>
            <p:ph type="title"/>
          </p:nvPr>
        </p:nvSpPr>
        <p:spPr>
          <a:xfrm>
            <a:off x="839788" y="365125"/>
            <a:ext cx="10515600" cy="1325563"/>
          </a:xfrm>
        </p:spPr>
        <p:txBody>
          <a:bodyPr/>
          <a:lstStyle>
            <a:lvl1pPr>
              <a:defRPr/>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E51C5CA-2526-4B4C-B77D-28C9FE4AD6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65E8AF38-F960-4626-973D-7D73408FAAC4}"/>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9339243-897E-471E-8265-2BD089B680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DA05EF6-7B23-46E4-802A-7F0D2F9550A5}"/>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3DB67DB3-5166-4DF3-9B82-5E995065BD4C}"/>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8" name="フッター プレースホルダー 7">
            <a:extLst>
              <a:ext uri="{FF2B5EF4-FFF2-40B4-BE49-F238E27FC236}">
                <a16:creationId xmlns:a16="http://schemas.microsoft.com/office/drawing/2014/main" id="{7AED4BA9-164E-4D65-B08B-180DCF2B02BE}"/>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5AC1BBFA-F3C0-4957-84D4-0F3E2122A63F}"/>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970065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241E87-1466-4FD9-9C2A-DC38D504F9B2}"/>
              </a:ext>
            </a:extLst>
          </p:cNvPr>
          <p:cNvSpPr>
            <a:spLocks noGrp="1"/>
          </p:cNvSpPr>
          <p:nvPr>
            <p:ph type="title"/>
          </p:nvPr>
        </p:nvSpPr>
        <p:spPr/>
        <p:txBody>
          <a:bodyPr/>
          <a:lstStyle>
            <a:lvl1pPr>
              <a:defRPr/>
            </a:lvl1p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9176AA4B-2CBF-4DC3-9E03-72A6943B31FD}"/>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4" name="フッター プレースホルダー 3">
            <a:extLst>
              <a:ext uri="{FF2B5EF4-FFF2-40B4-BE49-F238E27FC236}">
                <a16:creationId xmlns:a16="http://schemas.microsoft.com/office/drawing/2014/main" id="{CB42502C-1B5C-4559-8844-B731805E4F8B}"/>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126C636-2554-4DCF-8250-3183857A9997}"/>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1478365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1_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89000" y="2266950"/>
            <a:ext cx="10414000" cy="23241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FE79A2CE-F6D4-4B8D-A200-651AC94CDCF9}"/>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3" name="フッター プレースホルダー 2">
            <a:extLst>
              <a:ext uri="{FF2B5EF4-FFF2-40B4-BE49-F238E27FC236}">
                <a16:creationId xmlns:a16="http://schemas.microsoft.com/office/drawing/2014/main" id="{A3DE855A-5461-427A-BD29-1711DEB7630B}"/>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41E098A-15E5-49DE-AE51-DB3D5774AC44}"/>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12561286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DAC23B-C001-4249-819B-5C554DDD389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D216E03-EBD5-490D-8286-FDAE258E77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FC918A3-8BB3-4568-936D-5708C99A84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E4F7BCC-2A91-4E68-AD27-B8720E2A3843}"/>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6" name="フッター プレースホルダー 5">
            <a:extLst>
              <a:ext uri="{FF2B5EF4-FFF2-40B4-BE49-F238E27FC236}">
                <a16:creationId xmlns:a16="http://schemas.microsoft.com/office/drawing/2014/main" id="{0383EDC9-E780-4540-8C31-065CE8472E1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09ECAB3-BF35-4B6F-A298-C14B28E67B9B}"/>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9283992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4CB2AF-AC71-4713-BE0B-74878028B505}"/>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779C0402-0A3A-4B04-994D-0F8BC770CE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5DEE3B5A-77E8-4759-ADF1-A8EAC942BA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F3C9533-57CA-4A6F-8A53-1E0EC7D294BB}"/>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6" name="フッター プレースホルダー 5">
            <a:extLst>
              <a:ext uri="{FF2B5EF4-FFF2-40B4-BE49-F238E27FC236}">
                <a16:creationId xmlns:a16="http://schemas.microsoft.com/office/drawing/2014/main" id="{AC097C1A-F95F-428C-8391-EFD7519BAA8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44D8219-2740-4660-94B2-91DECCD6F423}"/>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22521516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AF03C0-F2AE-4570-BA82-99F966938AB3}"/>
              </a:ext>
            </a:extLst>
          </p:cNvPr>
          <p:cNvSpPr>
            <a:spLocks noGrp="1"/>
          </p:cNvSpPr>
          <p:nvPr>
            <p:ph type="title"/>
          </p:nvPr>
        </p:nvSpPr>
        <p:spPr/>
        <p:txBody>
          <a:bodyPr/>
          <a:lstStyle>
            <a:lvl1pPr>
              <a:defRPr/>
            </a:lvl1p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75BD5A9-FE1F-4E6A-8ABA-FFB8316D9080}"/>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61A8D3F-6FA9-41BC-9AEE-5B6612F48171}"/>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1492E586-D60B-4CF3-B1E2-E4986794C30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D70B3A8-EB4F-44F6-AC9D-64D8C79F0AE5}"/>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1426194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3ECED5F-3D3A-4E31-9583-6FDD838D7CA9}"/>
              </a:ext>
            </a:extLst>
          </p:cNvPr>
          <p:cNvSpPr>
            <a:spLocks noGrp="1"/>
          </p:cNvSpPr>
          <p:nvPr>
            <p:ph type="title" orient="vert"/>
          </p:nvPr>
        </p:nvSpPr>
        <p:spPr>
          <a:xfrm>
            <a:off x="8724900" y="365125"/>
            <a:ext cx="2628900" cy="5811838"/>
          </a:xfrm>
        </p:spPr>
        <p:txBody>
          <a:bodyPr vert="eaVert"/>
          <a:lstStyle>
            <a:lvl1pPr>
              <a:defRPr/>
            </a:lvl1p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3A459E6-1B00-4E2E-AE6E-07297E2B0E1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EC3669A-E64C-460B-A7CD-D980315549F6}"/>
              </a:ext>
            </a:extLst>
          </p:cNvPr>
          <p:cNvSpPr>
            <a:spLocks noGrp="1"/>
          </p:cNvSpPr>
          <p:nvPr>
            <p:ph type="dt" sz="half" idx="10"/>
          </p:nvPr>
        </p:nvSpPr>
        <p:spPr/>
        <p:txBody>
          <a:bodyPr/>
          <a:lstStyle/>
          <a:p>
            <a:fld id="{77404DB9-A582-4A45-AF87-9ECECFA5D695}" type="datetimeFigureOut">
              <a:rPr kumimoji="1" lang="ja-JP" altLang="en-US" smtClean="0"/>
              <a:t>2022/3/10</a:t>
            </a:fld>
            <a:endParaRPr kumimoji="1" lang="ja-JP" altLang="en-US"/>
          </a:p>
        </p:txBody>
      </p:sp>
      <p:sp>
        <p:nvSpPr>
          <p:cNvPr id="5" name="フッター プレースホルダー 4">
            <a:extLst>
              <a:ext uri="{FF2B5EF4-FFF2-40B4-BE49-F238E27FC236}">
                <a16:creationId xmlns:a16="http://schemas.microsoft.com/office/drawing/2014/main" id="{DCA78619-A375-4922-92BF-D02CC3FDE2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9BE7B03-0C84-4B8E-A329-84270BB455A8}"/>
              </a:ext>
            </a:extLst>
          </p:cNvPr>
          <p:cNvSpPr>
            <a:spLocks noGrp="1"/>
          </p:cNvSpPr>
          <p:nvPr>
            <p:ph type="sldNum" sz="quarter" idx="12"/>
          </p:nvPr>
        </p:nvSpPr>
        <p:spPr/>
        <p:txBody>
          <a:bodyPr/>
          <a:lstStyle/>
          <a:p>
            <a:fld id="{0644FBB9-4E1E-437F-A9DB-AB218CD30FE7}" type="slidenum">
              <a:rPr kumimoji="1" lang="ja-JP" altLang="en-US" smtClean="0"/>
              <a:t>‹#›</a:t>
            </a:fld>
            <a:endParaRPr kumimoji="1" lang="ja-JP" altLang="en-US"/>
          </a:p>
        </p:txBody>
      </p:sp>
    </p:spTree>
    <p:extLst>
      <p:ext uri="{BB962C8B-B14F-4D97-AF65-F5344CB8AC3E}">
        <p14:creationId xmlns:p14="http://schemas.microsoft.com/office/powerpoint/2010/main" val="1734505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3975100" y="552451"/>
            <a:ext cx="8629651" cy="57531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825501" y="476250"/>
            <a:ext cx="5111751" cy="2774950"/>
          </a:xfrm>
          <a:prstGeom prst="rect">
            <a:avLst/>
          </a:prstGeom>
        </p:spPr>
        <p:txBody>
          <a:bodyPr anchor="b"/>
          <a:lstStyle>
            <a:lvl1pPr>
              <a:defRPr sz="3150"/>
            </a:lvl1pPr>
          </a:lstStyle>
          <a:p>
            <a:r>
              <a:t>Title Text</a:t>
            </a:r>
          </a:p>
        </p:txBody>
      </p:sp>
      <p:sp>
        <p:nvSpPr>
          <p:cNvPr id="40" name="Body Level One…"/>
          <p:cNvSpPr txBox="1">
            <a:spLocks noGrp="1"/>
          </p:cNvSpPr>
          <p:nvPr>
            <p:ph type="body" sz="quarter" idx="1"/>
          </p:nvPr>
        </p:nvSpPr>
        <p:spPr>
          <a:xfrm>
            <a:off x="825501" y="3263900"/>
            <a:ext cx="5111751" cy="2863850"/>
          </a:xfrm>
          <a:prstGeom prst="rect">
            <a:avLst/>
          </a:prstGeom>
        </p:spPr>
        <p:txBody>
          <a:bodyPr anchor="t"/>
          <a:lstStyle>
            <a:lvl1pPr marL="0" indent="0" algn="ctr">
              <a:spcBef>
                <a:spcPts val="0"/>
              </a:spcBef>
              <a:buSzTx/>
              <a:buNone/>
              <a:defRPr sz="2025"/>
            </a:lvl1pPr>
            <a:lvl2pPr marL="0" indent="0" algn="ctr">
              <a:spcBef>
                <a:spcPts val="0"/>
              </a:spcBef>
              <a:buSzTx/>
              <a:buNone/>
              <a:defRPr sz="2025"/>
            </a:lvl2pPr>
            <a:lvl3pPr marL="0" indent="0" algn="ctr">
              <a:spcBef>
                <a:spcPts val="0"/>
              </a:spcBef>
              <a:buSzTx/>
              <a:buNone/>
              <a:defRPr sz="2025"/>
            </a:lvl3pPr>
            <a:lvl4pPr marL="0" indent="0" algn="ctr">
              <a:spcBef>
                <a:spcPts val="0"/>
              </a:spcBef>
              <a:buSzTx/>
              <a:buNone/>
              <a:defRPr sz="2025"/>
            </a:lvl4pPr>
            <a:lvl5pPr marL="0" indent="0" algn="ctr">
              <a:spcBef>
                <a:spcPts val="0"/>
              </a:spcBef>
              <a:buSzTx/>
              <a:buNone/>
              <a:defRPr sz="2025"/>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5480051" y="1574800"/>
            <a:ext cx="6972300" cy="46482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844550" y="1574800"/>
            <a:ext cx="5111751" cy="4648200"/>
          </a:xfrm>
          <a:prstGeom prst="rect">
            <a:avLst/>
          </a:prstGeom>
        </p:spPr>
        <p:txBody>
          <a:bodyPr/>
          <a:lstStyle>
            <a:lvl1pPr marL="209550" indent="-209550">
              <a:spcBef>
                <a:spcPts val="1688"/>
              </a:spcBef>
              <a:defRPr sz="1425"/>
            </a:lvl1pPr>
            <a:lvl2pPr marL="419100" indent="-209550">
              <a:spcBef>
                <a:spcPts val="1688"/>
              </a:spcBef>
              <a:defRPr sz="1425"/>
            </a:lvl2pPr>
            <a:lvl3pPr marL="628650" indent="-209550">
              <a:spcBef>
                <a:spcPts val="1688"/>
              </a:spcBef>
              <a:defRPr sz="1425"/>
            </a:lvl3pPr>
            <a:lvl4pPr marL="838200" indent="-209550">
              <a:spcBef>
                <a:spcPts val="1688"/>
              </a:spcBef>
              <a:defRPr sz="1425"/>
            </a:lvl4pPr>
            <a:lvl5pPr marL="1047750" indent="-209550">
              <a:spcBef>
                <a:spcPts val="1688"/>
              </a:spcBef>
              <a:defRPr sz="1425"/>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844551" y="889000"/>
            <a:ext cx="10502900" cy="5080000"/>
          </a:xfrm>
          <a:prstGeom prst="rect">
            <a:avLst/>
          </a:prstGeom>
        </p:spPr>
        <p:txBody>
          <a:bodyPr/>
          <a:lstStyle>
            <a:lvl1pPr>
              <a:defRPr sz="1800"/>
            </a:lvl1pPr>
            <a:lvl2pPr>
              <a:defRPr sz="1800"/>
            </a:lvl2pPr>
            <a:lvl3pPr>
              <a:defRPr sz="1800"/>
            </a:lvl3pPr>
            <a:lvl4pPr>
              <a:defRPr sz="1800"/>
            </a:lvl4pPr>
            <a:lvl5pPr>
              <a:defRPr sz="1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7840671" y="3517900"/>
            <a:ext cx="4198339" cy="280035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7645400" y="565150"/>
            <a:ext cx="4165600" cy="2777067"/>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52400" y="565150"/>
            <a:ext cx="8601075" cy="573405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1193801" y="4476751"/>
            <a:ext cx="9810751" cy="292761"/>
          </a:xfrm>
          <a:prstGeom prst="rect">
            <a:avLst/>
          </a:prstGeom>
        </p:spPr>
        <p:txBody>
          <a:bodyPr anchor="t">
            <a:spAutoFit/>
          </a:bodyPr>
          <a:lstStyle>
            <a:lvl1pPr marL="0" indent="0" algn="ctr">
              <a:spcBef>
                <a:spcPts val="0"/>
              </a:spcBef>
              <a:buSzTx/>
              <a:buNone/>
              <a:defRPr sz="1200" i="1"/>
            </a:lvl1pPr>
          </a:lstStyle>
          <a:p>
            <a:r>
              <a:t>–Johnny Appleseed</a:t>
            </a:r>
          </a:p>
        </p:txBody>
      </p:sp>
      <p:sp>
        <p:nvSpPr>
          <p:cNvPr id="94" name="“Type a quote here.”"/>
          <p:cNvSpPr txBox="1">
            <a:spLocks noGrp="1"/>
          </p:cNvSpPr>
          <p:nvPr>
            <p:ph type="body" sz="quarter" idx="14"/>
          </p:nvPr>
        </p:nvSpPr>
        <p:spPr>
          <a:xfrm>
            <a:off x="1193801" y="3055055"/>
            <a:ext cx="9810751" cy="379591"/>
          </a:xfrm>
          <a:prstGeom prst="rect">
            <a:avLst/>
          </a:prstGeom>
        </p:spPr>
        <p:txBody>
          <a:bodyPr>
            <a:spAutoFit/>
          </a:bodyPr>
          <a:lstStyle>
            <a:lvl1pPr marL="0" indent="0" algn="ctr">
              <a:spcBef>
                <a:spcPts val="0"/>
              </a:spcBef>
              <a:buSzTx/>
              <a:buNone/>
              <a:defRPr sz="1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44551" y="177800"/>
            <a:ext cx="105029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844551" y="1574800"/>
            <a:ext cx="10502900" cy="46482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5969395" y="6540500"/>
            <a:ext cx="246862" cy="241092"/>
          </a:xfrm>
          <a:prstGeom prst="rect">
            <a:avLst/>
          </a:prstGeom>
          <a:ln w="12700">
            <a:miter lim="400000"/>
          </a:ln>
        </p:spPr>
        <p:txBody>
          <a:bodyPr wrap="none" lIns="50800" tIns="50800" rIns="50800" bIns="50800">
            <a:spAutoFit/>
          </a:bodyPr>
          <a:lstStyle>
            <a:lvl1pPr>
              <a:defRPr sz="9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transition spd="med"/>
  <p:txStyles>
    <p:title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p:titleStyle>
    <p:bodyStyle>
      <a:lvl1pPr marL="238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1pPr>
      <a:lvl2pPr marL="4762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2pPr>
      <a:lvl3pPr marL="7143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3pPr>
      <a:lvl4pPr marL="9525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4pPr>
      <a:lvl5pPr marL="11906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5pPr>
      <a:lvl6pPr marL="142875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6pPr>
      <a:lvl7pPr marL="166687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7pPr>
      <a:lvl8pPr marL="1905000"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8pPr>
      <a:lvl9pPr marL="2143125" marR="0" indent="-238125" algn="l" defTabSz="309563" latinLnBrk="0">
        <a:lnSpc>
          <a:spcPct val="100000"/>
        </a:lnSpc>
        <a:spcBef>
          <a:spcPts val="2213"/>
        </a:spcBef>
        <a:spcAft>
          <a:spcPts val="0"/>
        </a:spcAft>
        <a:buClrTx/>
        <a:buSzPct val="125000"/>
        <a:buFontTx/>
        <a:buChar char="•"/>
        <a:tabLst/>
        <a:defRPr sz="195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1pPr>
      <a:lvl2pPr marL="0" marR="0" indent="857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2pPr>
      <a:lvl3pPr marL="0" marR="0" indent="1714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3pPr>
      <a:lvl4pPr marL="0" marR="0" indent="2571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4pPr>
      <a:lvl5pPr marL="0" marR="0" indent="3429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5pPr>
      <a:lvl6pPr marL="0" marR="0" indent="42862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6pPr>
      <a:lvl7pPr marL="0" marR="0" indent="51435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7pPr>
      <a:lvl8pPr marL="0" marR="0" indent="600075"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8pPr>
      <a:lvl9pPr marL="0" marR="0" indent="685800" algn="ctr" defTabSz="309563"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FD06D77C-3816-4B1A-B838-936F1090E8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6F558A1-1101-4B40-A2F1-CBB8C2A2FE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46EA8CD2-6E44-4C20-B9A2-ADDB9B68A1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小塚ゴシック Pr6N R" panose="020B0400000000000000" pitchFamily="34" charset="-128"/>
                <a:ea typeface="小塚ゴシック Pr6N R" panose="020B0400000000000000" pitchFamily="34" charset="-128"/>
              </a:defRPr>
            </a:lvl1pPr>
          </a:lstStyle>
          <a:p>
            <a:fld id="{77404DB9-A582-4A45-AF87-9ECECFA5D695}" type="datetimeFigureOut">
              <a:rPr lang="ja-JP" altLang="en-US" smtClean="0"/>
              <a:pPr/>
              <a:t>2022/3/10</a:t>
            </a:fld>
            <a:endParaRPr lang="ja-JP" altLang="en-US"/>
          </a:p>
        </p:txBody>
      </p:sp>
      <p:sp>
        <p:nvSpPr>
          <p:cNvPr id="5" name="フッター プレースホルダー 4">
            <a:extLst>
              <a:ext uri="{FF2B5EF4-FFF2-40B4-BE49-F238E27FC236}">
                <a16:creationId xmlns:a16="http://schemas.microsoft.com/office/drawing/2014/main" id="{F1714825-D972-4BE1-BBEA-96FA604FB5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小塚ゴシック Pr6N R" panose="020B0400000000000000" pitchFamily="34" charset="-128"/>
                <a:ea typeface="小塚ゴシック Pr6N R" panose="020B0400000000000000" pitchFamily="34" charset="-128"/>
              </a:defRPr>
            </a:lvl1pPr>
          </a:lstStyle>
          <a:p>
            <a:endParaRPr lang="ja-JP" altLang="en-US"/>
          </a:p>
        </p:txBody>
      </p:sp>
      <p:sp>
        <p:nvSpPr>
          <p:cNvPr id="6" name="スライド番号プレースホルダー 5">
            <a:extLst>
              <a:ext uri="{FF2B5EF4-FFF2-40B4-BE49-F238E27FC236}">
                <a16:creationId xmlns:a16="http://schemas.microsoft.com/office/drawing/2014/main" id="{8E7719C7-874B-4C67-A45F-46504559E0D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小塚ゴシック Pr6N R" panose="020B0400000000000000" pitchFamily="34" charset="-128"/>
                <a:ea typeface="小塚ゴシック Pr6N R" panose="020B0400000000000000" pitchFamily="34" charset="-128"/>
              </a:defRPr>
            </a:lvl1pPr>
          </a:lstStyle>
          <a:p>
            <a:fld id="{0644FBB9-4E1E-437F-A9DB-AB218CD30FE7}" type="slidenum">
              <a:rPr lang="ja-JP" altLang="en-US" smtClean="0"/>
              <a:pPr/>
              <a:t>‹#›</a:t>
            </a:fld>
            <a:endParaRPr lang="ja-JP" altLang="en-US"/>
          </a:p>
        </p:txBody>
      </p:sp>
    </p:spTree>
    <p:extLst>
      <p:ext uri="{BB962C8B-B14F-4D97-AF65-F5344CB8AC3E}">
        <p14:creationId xmlns:p14="http://schemas.microsoft.com/office/powerpoint/2010/main" val="258642574"/>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小塚ゴシック Pr6N R" panose="020B0400000000000000" pitchFamily="34"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小塚ゴシック Pr6N R" panose="020B0400000000000000" pitchFamily="34" charset="-128"/>
          <a:ea typeface="小塚ゴシック Pr6N R" panose="020B0400000000000000" pitchFamily="34"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小塚ゴシック Pr6N R" panose="020B0400000000000000" pitchFamily="34" charset="-128"/>
          <a:ea typeface="小塚ゴシック Pr6N R" panose="020B0400000000000000" pitchFamily="34"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小塚ゴシック Pr6N R" panose="020B0400000000000000" pitchFamily="34" charset="-128"/>
          <a:ea typeface="小塚ゴシック Pr6N R" panose="020B0400000000000000" pitchFamily="34"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小塚ゴシック Pr6N R" panose="020B0400000000000000" pitchFamily="34" charset="-128"/>
          <a:ea typeface="小塚ゴシック Pr6N R" panose="020B0400000000000000" pitchFamily="34"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小塚ゴシック Pr6N R" panose="020B0400000000000000" pitchFamily="34" charset="-128"/>
          <a:ea typeface="小塚ゴシック Pr6N R" panose="020B0400000000000000" pitchFamily="34"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21.jpeg"/><Relationship Id="rId11" Type="http://schemas.openxmlformats.org/officeDocument/2006/relationships/image" Target="../media/image12.png"/><Relationship Id="rId5" Type="http://schemas.openxmlformats.org/officeDocument/2006/relationships/image" Target="../media/image20.jpeg"/><Relationship Id="rId10" Type="http://schemas.openxmlformats.org/officeDocument/2006/relationships/image" Target="../media/image11.png"/><Relationship Id="rId4" Type="http://schemas.openxmlformats.org/officeDocument/2006/relationships/image" Target="../media/image19.jpeg"/><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jpe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 Id="rId9"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2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0.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7.png"/><Relationship Id="rId3" Type="http://schemas.openxmlformats.org/officeDocument/2006/relationships/image" Target="../media/image40.png"/><Relationship Id="rId7" Type="http://schemas.openxmlformats.org/officeDocument/2006/relationships/image" Target="../media/image43.png"/><Relationship Id="rId12"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34.png"/><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image" Target="../media/image36.png"/><Relationship Id="rId4" Type="http://schemas.openxmlformats.org/officeDocument/2006/relationships/image" Target="../media/image41.png"/><Relationship Id="rId9"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11.xml"/><Relationship Id="rId4" Type="http://schemas.openxmlformats.org/officeDocument/2006/relationships/image" Target="../media/image52.emf"/></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png"/><Relationship Id="rId3" Type="http://schemas.openxmlformats.org/officeDocument/2006/relationships/image" Target="../media/image54.png"/><Relationship Id="rId7" Type="http://schemas.openxmlformats.org/officeDocument/2006/relationships/image" Target="../media/image56.pn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42.xml"/><Relationship Id="rId16" Type="http://schemas.openxmlformats.org/officeDocument/2006/relationships/image" Target="../media/image65.png"/><Relationship Id="rId1" Type="http://schemas.openxmlformats.org/officeDocument/2006/relationships/slideLayout" Target="../slideLayouts/slideLayout11.xml"/><Relationship Id="rId6" Type="http://schemas.microsoft.com/office/2007/relationships/hdphoto" Target="../media/hdphoto5.wdp"/><Relationship Id="rId11" Type="http://schemas.openxmlformats.org/officeDocument/2006/relationships/image" Target="../media/image60.png"/><Relationship Id="rId5" Type="http://schemas.openxmlformats.org/officeDocument/2006/relationships/image" Target="../media/image55.png"/><Relationship Id="rId15" Type="http://schemas.openxmlformats.org/officeDocument/2006/relationships/image" Target="../media/image64.png"/><Relationship Id="rId10" Type="http://schemas.openxmlformats.org/officeDocument/2006/relationships/image" Target="../media/image59.png"/><Relationship Id="rId4" Type="http://schemas.microsoft.com/office/2007/relationships/hdphoto" Target="../media/hdphoto4.wdp"/><Relationship Id="rId9" Type="http://schemas.openxmlformats.org/officeDocument/2006/relationships/image" Target="../media/image58.png"/><Relationship Id="rId1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1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5.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4.xml"/><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0.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DD4C9"/>
        </a:solidFill>
        <a:effectLst/>
      </p:bgPr>
    </p:bg>
    <p:spTree>
      <p:nvGrpSpPr>
        <p:cNvPr id="1" name=""/>
        <p:cNvGrpSpPr/>
        <p:nvPr/>
      </p:nvGrpSpPr>
      <p:grpSpPr>
        <a:xfrm>
          <a:off x="0" y="0"/>
          <a:ext cx="0" cy="0"/>
          <a:chOff x="0" y="0"/>
          <a:chExt cx="0" cy="0"/>
        </a:xfrm>
      </p:grpSpPr>
      <p:pic>
        <p:nvPicPr>
          <p:cNvPr id="128" name="Image" descr="Image"/>
          <p:cNvPicPr>
            <a:picLocks noChangeAspect="1"/>
          </p:cNvPicPr>
          <p:nvPr/>
        </p:nvPicPr>
        <p:blipFill rotWithShape="1">
          <a:blip r:embed="rId3"/>
          <a:srcRect l="6791" b="17373"/>
          <a:stretch/>
        </p:blipFill>
        <p:spPr>
          <a:xfrm>
            <a:off x="0" y="3752391"/>
            <a:ext cx="4039128" cy="3105609"/>
          </a:xfrm>
          <a:prstGeom prst="rect">
            <a:avLst/>
          </a:prstGeom>
          <a:ln w="12700">
            <a:miter lim="400000"/>
          </a:ln>
        </p:spPr>
      </p:pic>
      <p:pic>
        <p:nvPicPr>
          <p:cNvPr id="129" name="Image" descr="Image"/>
          <p:cNvPicPr>
            <a:picLocks noChangeAspect="1"/>
          </p:cNvPicPr>
          <p:nvPr/>
        </p:nvPicPr>
        <p:blipFill>
          <a:blip r:embed="rId4"/>
          <a:stretch>
            <a:fillRect/>
          </a:stretch>
        </p:blipFill>
        <p:spPr>
          <a:xfrm>
            <a:off x="9027691" y="3429000"/>
            <a:ext cx="3164309" cy="3412189"/>
          </a:xfrm>
          <a:prstGeom prst="rect">
            <a:avLst/>
          </a:prstGeom>
          <a:ln w="12700">
            <a:miter lim="400000"/>
          </a:ln>
        </p:spPr>
      </p:pic>
      <p:pic>
        <p:nvPicPr>
          <p:cNvPr id="130" name="Image" descr="Image"/>
          <p:cNvPicPr>
            <a:picLocks noChangeAspect="1"/>
          </p:cNvPicPr>
          <p:nvPr/>
        </p:nvPicPr>
        <p:blipFill>
          <a:blip r:embed="rId5"/>
          <a:stretch>
            <a:fillRect/>
          </a:stretch>
        </p:blipFill>
        <p:spPr>
          <a:xfrm>
            <a:off x="5488870" y="5330793"/>
            <a:ext cx="1191683" cy="994895"/>
          </a:xfrm>
          <a:prstGeom prst="rect">
            <a:avLst/>
          </a:prstGeom>
          <a:ln w="12700">
            <a:miter lim="400000"/>
          </a:ln>
        </p:spPr>
      </p:pic>
      <p:sp>
        <p:nvSpPr>
          <p:cNvPr id="9" name="タイトル 1">
            <a:extLst>
              <a:ext uri="{FF2B5EF4-FFF2-40B4-BE49-F238E27FC236}">
                <a16:creationId xmlns:a16="http://schemas.microsoft.com/office/drawing/2014/main" id="{A3EC49A2-7A71-418C-8A99-D1C7F89B45A5}"/>
              </a:ext>
            </a:extLst>
          </p:cNvPr>
          <p:cNvSpPr txBox="1">
            <a:spLocks/>
          </p:cNvSpPr>
          <p:nvPr/>
        </p:nvSpPr>
        <p:spPr>
          <a:xfrm>
            <a:off x="3450368" y="1726643"/>
            <a:ext cx="5291264" cy="817557"/>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ct val="150000"/>
              </a:lnSpc>
            </a:pPr>
            <a:r>
              <a:rPr kumimoji="1" lang="ja-JP" altLang="en-US" sz="3200" b="1" dirty="0">
                <a:solidFill>
                  <a:srgbClr val="1C2245"/>
                </a:solidFill>
                <a:ea typeface="小塚ゴシック Pro R" panose="020B0400000000000000"/>
              </a:rPr>
              <a:t>ニュートリセンシャルズ </a:t>
            </a:r>
          </a:p>
          <a:p>
            <a:pPr hangingPunct="1">
              <a:lnSpc>
                <a:spcPct val="150000"/>
              </a:lnSpc>
            </a:pPr>
            <a:endParaRPr kumimoji="1" lang="en-US" altLang="ja-JP" sz="3200" baseline="30000" dirty="0">
              <a:solidFill>
                <a:srgbClr val="1C2245"/>
              </a:solidFill>
              <a:ea typeface="小塚ゴシック Pro R" panose="020B0400000000000000"/>
            </a:endParaRPr>
          </a:p>
          <a:p>
            <a:pPr hangingPunct="1">
              <a:lnSpc>
                <a:spcPct val="150000"/>
              </a:lnSpc>
            </a:pPr>
            <a:endParaRPr kumimoji="1" lang="ja-JP" altLang="en-US" sz="3200" baseline="30000" dirty="0">
              <a:solidFill>
                <a:srgbClr val="1C2245"/>
              </a:solidFill>
              <a:ea typeface="小塚ゴシック Pro R" panose="020B0400000000000000"/>
            </a:endParaRPr>
          </a:p>
        </p:txBody>
      </p:sp>
      <p:sp>
        <p:nvSpPr>
          <p:cNvPr id="2" name="正方形/長方形 1">
            <a:extLst>
              <a:ext uri="{FF2B5EF4-FFF2-40B4-BE49-F238E27FC236}">
                <a16:creationId xmlns:a16="http://schemas.microsoft.com/office/drawing/2014/main" id="{16646FBF-3112-4714-92D3-B11DCD179B9F}"/>
              </a:ext>
            </a:extLst>
          </p:cNvPr>
          <p:cNvSpPr/>
          <p:nvPr/>
        </p:nvSpPr>
        <p:spPr>
          <a:xfrm>
            <a:off x="11289" y="2681372"/>
            <a:ext cx="12192000" cy="2246769"/>
          </a:xfrm>
          <a:prstGeom prst="rect">
            <a:avLst/>
          </a:prstGeom>
        </p:spPr>
        <p:txBody>
          <a:bodyPr wrap="square">
            <a:spAutoFit/>
          </a:bodyPr>
          <a:lstStyle/>
          <a:p>
            <a:pPr algn="ctr"/>
            <a:r>
              <a:rPr lang="ja-JP" altLang="en-US" sz="4400" b="0" dirty="0">
                <a:solidFill>
                  <a:srgbClr val="1C2245"/>
                </a:solidFill>
                <a:latin typeface="小塚ゴシック Pro R" panose="020B0400000000000000" pitchFamily="34" charset="-128"/>
                <a:ea typeface="小塚ゴシック Pro R" panose="020B0400000000000000" pitchFamily="34" charset="-128"/>
              </a:rPr>
              <a:t>製品トレーニング</a:t>
            </a:r>
            <a:endParaRPr lang="en-US" altLang="ja-JP" sz="4400" b="0" dirty="0">
              <a:solidFill>
                <a:srgbClr val="1C2245"/>
              </a:solidFill>
              <a:latin typeface="小塚ゴシック Pro R" panose="020B0400000000000000" pitchFamily="34" charset="-128"/>
              <a:ea typeface="小塚ゴシック Pro R" panose="020B0400000000000000" pitchFamily="34" charset="-128"/>
            </a:endParaRPr>
          </a:p>
          <a:p>
            <a:pPr algn="ctr"/>
            <a:endParaRPr lang="en-US" altLang="ja-JP" sz="4000" b="0" dirty="0">
              <a:solidFill>
                <a:srgbClr val="1C2245"/>
              </a:solidFill>
              <a:latin typeface="小塚ゴシック Pro R" panose="020B0400000000000000" pitchFamily="34" charset="-128"/>
              <a:ea typeface="小塚ゴシック Pro R" panose="020B0400000000000000" pitchFamily="34" charset="-128"/>
            </a:endParaRPr>
          </a:p>
          <a:p>
            <a:pPr algn="ctr"/>
            <a:r>
              <a:rPr lang="ja-JP" altLang="en-US" sz="2800" b="0" dirty="0">
                <a:solidFill>
                  <a:srgbClr val="1C2245"/>
                </a:solidFill>
                <a:latin typeface="小塚ゴシック Pro R" panose="020B0400000000000000" pitchFamily="34" charset="-128"/>
                <a:ea typeface="小塚ゴシック Pro R" panose="020B0400000000000000" pitchFamily="34" charset="-128"/>
              </a:rPr>
              <a:t>全ライン アップ</a:t>
            </a:r>
          </a:p>
          <a:p>
            <a:pPr algn="ctr"/>
            <a:r>
              <a:rPr lang="ja-JP" altLang="en-US" sz="2800" b="0" dirty="0">
                <a:solidFill>
                  <a:srgbClr val="1C2245"/>
                </a:solidFill>
                <a:latin typeface="小塚ゴシック Pro R" panose="020B0400000000000000" pitchFamily="34" charset="-128"/>
                <a:ea typeface="小塚ゴシック Pro R" panose="020B0400000000000000" pitchFamily="34" charset="-128"/>
              </a:rPr>
              <a:t>（</a:t>
            </a:r>
            <a:r>
              <a:rPr lang="en-US" altLang="ja-JP" sz="2800" b="0" dirty="0">
                <a:solidFill>
                  <a:srgbClr val="1C2245"/>
                </a:solidFill>
                <a:latin typeface="小塚ゴシック Pro R" panose="020B0400000000000000" pitchFamily="34" charset="-128"/>
                <a:ea typeface="小塚ゴシック Pro R" panose="020B0400000000000000" pitchFamily="34" charset="-128"/>
              </a:rPr>
              <a:t>9</a:t>
            </a:r>
            <a:r>
              <a:rPr lang="ja-JP" altLang="en-US" sz="2800" b="0" dirty="0">
                <a:solidFill>
                  <a:srgbClr val="1C2245"/>
                </a:solidFill>
                <a:latin typeface="小塚ゴシック Pro R" panose="020B0400000000000000" pitchFamily="34" charset="-128"/>
                <a:ea typeface="小塚ゴシック Pro R" panose="020B0400000000000000" pitchFamily="34" charset="-128"/>
              </a:rPr>
              <a:t>製品）</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CCDA23-D705-4C73-B3DD-CF64CD8BDAD6}"/>
              </a:ext>
            </a:extLst>
          </p:cNvPr>
          <p:cNvSpPr txBox="1"/>
          <p:nvPr/>
        </p:nvSpPr>
        <p:spPr>
          <a:xfrm>
            <a:off x="2532970" y="726519"/>
            <a:ext cx="9026615" cy="400110"/>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３つのブレンドが、環境ストレス</a:t>
            </a:r>
            <a:r>
              <a:rPr kumimoji="1" lang="ja-JP" altLang="en-US" sz="1600" baseline="50000">
                <a:solidFill>
                  <a:srgbClr val="1C2245"/>
                </a:solidFill>
                <a:ea typeface="小塚ゴシック Pro R" panose="020B0400000000000000"/>
              </a:rPr>
              <a:t>*</a:t>
            </a:r>
            <a:r>
              <a:rPr kumimoji="1" lang="ja-JP" altLang="en-US" sz="1600" baseline="70000">
                <a:solidFill>
                  <a:srgbClr val="1C2245"/>
                </a:solidFill>
                <a:ea typeface="小塚ゴシック Pro R" panose="020B0400000000000000"/>
              </a:rPr>
              <a:t> </a:t>
            </a: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を跳ね返す肌の力をサポート</a:t>
            </a:r>
            <a:r>
              <a:rPr kumimoji="1" lang="ja-JP" altLang="en-US" sz="2000" b="0" kern="1200">
                <a:solidFill>
                  <a:srgbClr val="1C2245"/>
                </a:solidFill>
                <a:latin typeface="小塚ゴシック Pr6N R" panose="020B0400000000000000" pitchFamily="34" charset="-128"/>
                <a:ea typeface="小塚ゴシック Pr6N R" panose="020B0400000000000000" pitchFamily="34" charset="-128"/>
                <a:cs typeface="+mn-cs"/>
              </a:rPr>
              <a:t>。</a:t>
            </a:r>
            <a:endParaRPr kumimoji="1" lang="en-US" altLang="ja-JP" sz="2000" b="0" kern="1200">
              <a:solidFill>
                <a:srgbClr val="1C2245"/>
              </a:solidFill>
              <a:latin typeface="小塚ゴシック Pr6N R" panose="020B0400000000000000" pitchFamily="34" charset="-128"/>
              <a:ea typeface="小塚ゴシック Pr6N R" panose="020B0400000000000000" pitchFamily="34" charset="-128"/>
              <a:cs typeface="+mn-cs"/>
            </a:endParaRPr>
          </a:p>
        </p:txBody>
      </p:sp>
      <p:grpSp>
        <p:nvGrpSpPr>
          <p:cNvPr id="16" name="グループ化 15">
            <a:extLst>
              <a:ext uri="{FF2B5EF4-FFF2-40B4-BE49-F238E27FC236}">
                <a16:creationId xmlns:a16="http://schemas.microsoft.com/office/drawing/2014/main" id="{CF9097DE-B13A-4EAF-B933-DE9CFE1BA05F}"/>
              </a:ext>
            </a:extLst>
          </p:cNvPr>
          <p:cNvGrpSpPr/>
          <p:nvPr/>
        </p:nvGrpSpPr>
        <p:grpSpPr>
          <a:xfrm>
            <a:off x="1030893" y="1117324"/>
            <a:ext cx="1065015" cy="742784"/>
            <a:chOff x="1253864" y="4340508"/>
            <a:chExt cx="4278456" cy="2983968"/>
          </a:xfrm>
        </p:grpSpPr>
        <p:pic>
          <p:nvPicPr>
            <p:cNvPr id="17" name="Image" descr="Image">
              <a:extLst>
                <a:ext uri="{FF2B5EF4-FFF2-40B4-BE49-F238E27FC236}">
                  <a16:creationId xmlns:a16="http://schemas.microsoft.com/office/drawing/2014/main" id="{F4B3713E-A0EC-4C84-AAA4-273B9F9078E3}"/>
                </a:ext>
              </a:extLst>
            </p:cNvPr>
            <p:cNvPicPr>
              <a:picLocks noChangeAspect="1"/>
            </p:cNvPicPr>
            <p:nvPr/>
          </p:nvPicPr>
          <p:blipFill>
            <a:blip r:embed="rId3"/>
            <a:stretch>
              <a:fillRect/>
            </a:stretch>
          </p:blipFill>
          <p:spPr>
            <a:xfrm>
              <a:off x="2092008" y="4340508"/>
              <a:ext cx="3440312" cy="2983968"/>
            </a:xfrm>
            <a:prstGeom prst="rect">
              <a:avLst/>
            </a:prstGeom>
            <a:ln w="12700">
              <a:miter lim="400000"/>
            </a:ln>
          </p:spPr>
        </p:pic>
        <p:pic>
          <p:nvPicPr>
            <p:cNvPr id="18" name="図 17" descr="グラフィック, 抽象, 挿絵 が含まれている画像&#10;&#10;自動的に生成された説明">
              <a:extLst>
                <a:ext uri="{FF2B5EF4-FFF2-40B4-BE49-F238E27FC236}">
                  <a16:creationId xmlns:a16="http://schemas.microsoft.com/office/drawing/2014/main" id="{0D315DEB-0D13-4F98-AF62-0F8052D62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sp>
        <p:nvSpPr>
          <p:cNvPr id="11" name="テキスト ボックス 10">
            <a:extLst>
              <a:ext uri="{FF2B5EF4-FFF2-40B4-BE49-F238E27FC236}">
                <a16:creationId xmlns:a16="http://schemas.microsoft.com/office/drawing/2014/main" id="{9484BF30-8B41-4456-9047-C6C84968DEFA}"/>
              </a:ext>
            </a:extLst>
          </p:cNvPr>
          <p:cNvSpPr txBox="1"/>
          <p:nvPr/>
        </p:nvSpPr>
        <p:spPr>
          <a:xfrm>
            <a:off x="421093" y="2308849"/>
            <a:ext cx="5775729" cy="830997"/>
          </a:xfrm>
          <a:prstGeom prst="rect">
            <a:avLst/>
          </a:prstGeom>
          <a:noFill/>
        </p:spPr>
        <p:txBody>
          <a:bodyPr wrap="square">
            <a:spAutoFit/>
          </a:bodyPr>
          <a:lstStyle/>
          <a:p>
            <a:pPr marL="457200" lvl="1" indent="0" defTabSz="914400" hangingPunct="1">
              <a:defRPr/>
            </a:pPr>
            <a:r>
              <a:rPr kumimoji="1" lang="ja-JP" altLang="en-US" sz="2000" b="0" kern="1200">
                <a:solidFill>
                  <a:srgbClr val="755FAA"/>
                </a:solidFill>
                <a:latin typeface="游ゴシック Light" panose="020F0302020204030204"/>
                <a:ea typeface="小塚ゴシック Pr6N R" panose="020B0400000000000000" pitchFamily="34" charset="-128"/>
                <a:cs typeface="+mn-cs"/>
              </a:rPr>
              <a:t>バイオ アダプティブ ボタニカル ブレンド</a:t>
            </a:r>
            <a:endParaRPr kumimoji="1" lang="en-US" altLang="ja-JP" sz="2000" b="0" kern="1200">
              <a:solidFill>
                <a:srgbClr val="755FAA"/>
              </a:solidFill>
              <a:latin typeface="游ゴシック Light" panose="020F0302020204030204"/>
              <a:ea typeface="小塚ゴシック Pr6N R" panose="020B0400000000000000" pitchFamily="34" charset="-128"/>
              <a:cs typeface="+mn-cs"/>
            </a:endParaRPr>
          </a:p>
          <a:p>
            <a:pPr marL="457200" lvl="1" indent="0" defTabSz="914400" hangingPunct="1">
              <a:defRPr/>
            </a:pPr>
            <a:r>
              <a:rPr kumimoji="1" lang="ja-JP" altLang="en-US" sz="1200" b="0" kern="1200">
                <a:solidFill>
                  <a:prstClr val="black"/>
                </a:solidFill>
                <a:latin typeface="游ゴシック Light" panose="020F0302020204030204"/>
                <a:ea typeface="小塚ゴシック Pr6N R" panose="020B0400000000000000" pitchFamily="34" charset="-128"/>
                <a:cs typeface="+mn-cs"/>
              </a:rPr>
              <a:t>（皮膚コンディショニング成分）</a:t>
            </a:r>
            <a:endParaRPr kumimoji="1" lang="en-US" altLang="ja-JP" sz="1200" b="0" kern="1200">
              <a:solidFill>
                <a:prstClr val="black"/>
              </a:solidFill>
              <a:latin typeface="游ゴシック Light" panose="020F0302020204030204"/>
              <a:ea typeface="小塚ゴシック Pr6N R" panose="020B0400000000000000" pitchFamily="34" charset="-128"/>
              <a:cs typeface="+mn-cs"/>
            </a:endParaRPr>
          </a:p>
          <a:p>
            <a:pPr marL="457200" lvl="1" indent="0" defTabSz="914400" hangingPunct="1">
              <a:defRPr/>
            </a:pPr>
            <a:endParaRPr kumimoji="1" lang="en-US" altLang="ja-JP" sz="1600" b="0" i="0" u="none" strike="noStrike" kern="1200" cap="none" spc="0" normalizeH="0" baseline="0" noProof="0">
              <a:ln>
                <a:noFill/>
              </a:ln>
              <a:solidFill>
                <a:prstClr val="black"/>
              </a:solidFill>
              <a:effectLst/>
              <a:uLnTx/>
              <a:uFillTx/>
              <a:latin typeface="游ゴシック Light" panose="020F0302020204030204"/>
              <a:ea typeface="小塚ゴシック Pr6N R" panose="020B0400000000000000" pitchFamily="34" charset="-128"/>
              <a:cs typeface="+mn-cs"/>
              <a:sym typeface="Helvetica Neue"/>
            </a:endParaRPr>
          </a:p>
        </p:txBody>
      </p:sp>
      <p:sp>
        <p:nvSpPr>
          <p:cNvPr id="2" name="矢印: 右 1">
            <a:extLst>
              <a:ext uri="{FF2B5EF4-FFF2-40B4-BE49-F238E27FC236}">
                <a16:creationId xmlns:a16="http://schemas.microsoft.com/office/drawing/2014/main" id="{FA44F0CD-A080-48FC-857D-A20BC9C14092}"/>
              </a:ext>
            </a:extLst>
          </p:cNvPr>
          <p:cNvSpPr/>
          <p:nvPr/>
        </p:nvSpPr>
        <p:spPr>
          <a:xfrm>
            <a:off x="6196823" y="2140552"/>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矢印: 右 2">
            <a:extLst>
              <a:ext uri="{FF2B5EF4-FFF2-40B4-BE49-F238E27FC236}">
                <a16:creationId xmlns:a16="http://schemas.microsoft.com/office/drawing/2014/main" id="{D9015326-C20A-48D3-9255-76E483A58C60}"/>
              </a:ext>
            </a:extLst>
          </p:cNvPr>
          <p:cNvSpPr/>
          <p:nvPr/>
        </p:nvSpPr>
        <p:spPr>
          <a:xfrm>
            <a:off x="6196822" y="3608095"/>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矢印: 右 3">
            <a:extLst>
              <a:ext uri="{FF2B5EF4-FFF2-40B4-BE49-F238E27FC236}">
                <a16:creationId xmlns:a16="http://schemas.microsoft.com/office/drawing/2014/main" id="{003880CC-3284-4747-A8A4-9686ED99CEB4}"/>
              </a:ext>
            </a:extLst>
          </p:cNvPr>
          <p:cNvSpPr/>
          <p:nvPr/>
        </p:nvSpPr>
        <p:spPr>
          <a:xfrm>
            <a:off x="6196823" y="4975880"/>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CEAEEBEF-AE03-4FFF-AB7D-3C8653579233}"/>
              </a:ext>
            </a:extLst>
          </p:cNvPr>
          <p:cNvSpPr txBox="1"/>
          <p:nvPr/>
        </p:nvSpPr>
        <p:spPr>
          <a:xfrm>
            <a:off x="602760" y="5137975"/>
            <a:ext cx="5360440" cy="584775"/>
          </a:xfrm>
          <a:prstGeom prst="rect">
            <a:avLst/>
          </a:prstGeom>
          <a:noFill/>
        </p:spPr>
        <p:txBody>
          <a:bodyPr wrap="square">
            <a:spAutoFit/>
          </a:bodyPr>
          <a:lstStyle/>
          <a:p>
            <a:pPr marL="457200" marR="0" lvl="1" indent="0"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rPr>
              <a:t>ハイドラ フレックス ブレンド</a:t>
            </a:r>
            <a:endParaRPr kumimoji="1" lang="en-US" altLang="ja-JP"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457200" marR="0" lvl="1" indent="0" defTabSz="914400" rtl="0" eaLnBrk="1" fontAlgn="auto" latinLnBrk="0" hangingPunct="1">
              <a:lnSpc>
                <a:spcPct val="100000"/>
              </a:lnSpc>
              <a:spcBef>
                <a:spcPts val="0"/>
              </a:spcBef>
              <a:spcAft>
                <a:spcPts val="0"/>
              </a:spcAft>
              <a:buClrTx/>
              <a:buSzTx/>
              <a:tabLst/>
              <a:defRPr/>
            </a:pPr>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（保湿成分）</a:t>
            </a:r>
            <a:endParaRPr kumimoji="1" lang="en-US" altLang="ja-JP"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
        <p:nvSpPr>
          <p:cNvPr id="7" name="テキスト ボックス 6">
            <a:extLst>
              <a:ext uri="{FF2B5EF4-FFF2-40B4-BE49-F238E27FC236}">
                <a16:creationId xmlns:a16="http://schemas.microsoft.com/office/drawing/2014/main" id="{59E138BE-04B5-4D93-9589-8186474D72E4}"/>
              </a:ext>
            </a:extLst>
          </p:cNvPr>
          <p:cNvSpPr txBox="1"/>
          <p:nvPr/>
        </p:nvSpPr>
        <p:spPr>
          <a:xfrm>
            <a:off x="1148811" y="6325280"/>
            <a:ext cx="1057553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3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大気汚染、ブルーライト・赤外線・紫外線、乾燥によって生じる肌への負担のこと。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
        <p:nvSpPr>
          <p:cNvPr id="20" name="テキスト ボックス 19">
            <a:extLst>
              <a:ext uri="{FF2B5EF4-FFF2-40B4-BE49-F238E27FC236}">
                <a16:creationId xmlns:a16="http://schemas.microsoft.com/office/drawing/2014/main" id="{97A9C0B7-2E65-42EF-BDB9-5E40771AF414}"/>
              </a:ext>
            </a:extLst>
          </p:cNvPr>
          <p:cNvSpPr txBox="1"/>
          <p:nvPr/>
        </p:nvSpPr>
        <p:spPr>
          <a:xfrm>
            <a:off x="1873702" y="3701859"/>
            <a:ext cx="3260512" cy="584775"/>
          </a:xfrm>
          <a:prstGeom prst="rect">
            <a:avLst/>
          </a:prstGeom>
          <a:noFill/>
        </p:spPr>
        <p:txBody>
          <a:bodyPr wrap="square">
            <a:spAutoFit/>
          </a:bodyPr>
          <a:lstStyle/>
          <a:p>
            <a:r>
              <a:rPr kumimoji="1" lang="ja-JP" altLang="en-US"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rPr>
              <a:t>光対応ブレンド</a:t>
            </a:r>
            <a:endParaRPr kumimoji="1" lang="en-US" altLang="ja-JP"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1200" b="0" kern="1200">
                <a:solidFill>
                  <a:prstClr val="black"/>
                </a:solidFill>
                <a:latin typeface="小塚ゴシック Pr6N R" panose="020B0400000000000000" pitchFamily="34" charset="-128"/>
                <a:ea typeface="小塚ゴシック Pr6N R" panose="020B0400000000000000" pitchFamily="34" charset="-128"/>
                <a:cs typeface="+mn-cs"/>
              </a:rPr>
              <a:t>皮膚コンディショニング成分</a:t>
            </a:r>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endParaRPr lang="ja-JP" altLang="en-US" sz="1200"/>
          </a:p>
        </p:txBody>
      </p:sp>
      <p:sp>
        <p:nvSpPr>
          <p:cNvPr id="21" name="テキスト ボックス 20">
            <a:extLst>
              <a:ext uri="{FF2B5EF4-FFF2-40B4-BE49-F238E27FC236}">
                <a16:creationId xmlns:a16="http://schemas.microsoft.com/office/drawing/2014/main" id="{4F4DB6CE-EABB-41B6-83D0-305D251B9406}"/>
              </a:ext>
            </a:extLst>
          </p:cNvPr>
          <p:cNvSpPr txBox="1"/>
          <p:nvPr/>
        </p:nvSpPr>
        <p:spPr>
          <a:xfrm>
            <a:off x="6860014" y="2159704"/>
            <a:ext cx="4300696" cy="707886"/>
          </a:xfrm>
          <a:prstGeom prst="rect">
            <a:avLst/>
          </a:prstGeom>
          <a:noFill/>
        </p:spPr>
        <p:txBody>
          <a:bodyPr wrap="square">
            <a:spAutoFit/>
          </a:bodyPr>
          <a:lstStyle/>
          <a:p>
            <a:r>
              <a:rPr kumimoji="1" lang="ja-JP" altLang="en-US" sz="20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日々の環境ストレス</a:t>
            </a:r>
            <a:r>
              <a:rPr kumimoji="1" lang="ja-JP" altLang="en-US" sz="1600" b="0" i="0" u="none" strike="noStrike" kern="1200" cap="none" spc="0" normalizeH="0" baseline="5000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a:t>
            </a:r>
            <a:r>
              <a:rPr kumimoji="1" lang="ja-JP" altLang="en-US" sz="20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を跳ね返す</a:t>
            </a:r>
            <a:endParaRPr kumimoji="1" lang="en-US" altLang="ja-JP" sz="20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endParaRPr>
          </a:p>
          <a:p>
            <a:r>
              <a:rPr kumimoji="1" lang="ja-JP" altLang="en-US" sz="20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肌の力を包括的にサポート</a:t>
            </a:r>
            <a:endParaRPr lang="ja-JP" altLang="en-US">
              <a:solidFill>
                <a:srgbClr val="1C2245"/>
              </a:solidFill>
            </a:endParaRPr>
          </a:p>
        </p:txBody>
      </p:sp>
      <p:sp>
        <p:nvSpPr>
          <p:cNvPr id="23" name="テキスト ボックス 22">
            <a:extLst>
              <a:ext uri="{FF2B5EF4-FFF2-40B4-BE49-F238E27FC236}">
                <a16:creationId xmlns:a16="http://schemas.microsoft.com/office/drawing/2014/main" id="{23281A12-878C-4452-8D56-4EB388D9DDEF}"/>
              </a:ext>
            </a:extLst>
          </p:cNvPr>
          <p:cNvSpPr txBox="1"/>
          <p:nvPr/>
        </p:nvSpPr>
        <p:spPr>
          <a:xfrm>
            <a:off x="5963200" y="3546417"/>
            <a:ext cx="6094324" cy="892552"/>
          </a:xfrm>
          <a:prstGeom prst="rect">
            <a:avLst/>
          </a:prstGeom>
          <a:noFill/>
        </p:spPr>
        <p:txBody>
          <a:bodyPr wrap="square">
            <a:spAutoFit/>
          </a:bodyPr>
          <a:lstStyle/>
          <a:p>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ブルーライト・赤外線・紫外線の</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肌への負担を軽減</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（デイ ドリーム プロテクティブ ローションのみ）</a:t>
            </a:r>
            <a:endParaRPr lang="ja-JP" altLang="en-US" sz="1200">
              <a:solidFill>
                <a:srgbClr val="1C2245"/>
              </a:solidFill>
            </a:endParaRPr>
          </a:p>
        </p:txBody>
      </p:sp>
      <p:sp>
        <p:nvSpPr>
          <p:cNvPr id="25" name="テキスト ボックス 24">
            <a:extLst>
              <a:ext uri="{FF2B5EF4-FFF2-40B4-BE49-F238E27FC236}">
                <a16:creationId xmlns:a16="http://schemas.microsoft.com/office/drawing/2014/main" id="{6502061E-81D7-4C50-8217-BD8DE783B575}"/>
              </a:ext>
            </a:extLst>
          </p:cNvPr>
          <p:cNvSpPr txBox="1"/>
          <p:nvPr/>
        </p:nvSpPr>
        <p:spPr>
          <a:xfrm>
            <a:off x="6507094" y="4970850"/>
            <a:ext cx="5006535" cy="892552"/>
          </a:xfrm>
          <a:prstGeom prst="rect">
            <a:avLst/>
          </a:prstGeom>
          <a:noFill/>
        </p:spPr>
        <p:txBody>
          <a:bodyPr wrap="square">
            <a:spAutoFit/>
          </a:bodyPr>
          <a:lstStyle/>
          <a:p>
            <a:r>
              <a:rPr kumimoji="1" lang="ja-JP" altLang="en-US" sz="2000" b="0" i="0" u="none" strike="noStrike" kern="1200" cap="none" spc="0" normalizeH="0" baseline="0" noProof="0" dirty="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空気中の水分量を利用して</a:t>
            </a:r>
            <a:endParaRPr kumimoji="1" lang="en-US" altLang="ja-JP" sz="2000" b="0" i="0" u="none" strike="noStrike" kern="1200" cap="none" spc="0" normalizeH="0" baseline="0" noProof="0" dirty="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2000" b="0" i="0" u="none" strike="noStrike" kern="1200" cap="none" spc="0" normalizeH="0" baseline="0" noProof="0" dirty="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肌の水分バランスを保つ</a:t>
            </a:r>
            <a:endParaRPr kumimoji="1" lang="en-US" altLang="ja-JP" sz="2000" b="0" i="0" u="none" strike="noStrike" kern="1200" cap="none" spc="0" normalizeH="0" baseline="0" noProof="0" dirty="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1200" b="0" i="0" u="none" strike="noStrike" kern="1200" cap="none" spc="0" normalizeH="0" baseline="0" noProof="0" dirty="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（セルトレックス オールウェイズ ライト </a:t>
            </a:r>
            <a:r>
              <a:rPr kumimoji="1" lang="ja-JP" altLang="en-US" sz="1200" b="0" kern="1200" dirty="0">
                <a:solidFill>
                  <a:srgbClr val="1C2245"/>
                </a:solidFill>
                <a:latin typeface="小塚ゴシック Pr6N R" panose="020B0400000000000000" pitchFamily="34" charset="-128"/>
                <a:ea typeface="小塚ゴシック Pr6N R" panose="020B0400000000000000" pitchFamily="34" charset="-128"/>
                <a:cs typeface="+mn-cs"/>
              </a:rPr>
              <a:t>アドバンス セラム</a:t>
            </a:r>
            <a:r>
              <a:rPr kumimoji="1" lang="ja-JP" altLang="en-US" sz="1200" b="0" i="0" u="none" strike="noStrike" kern="1200" cap="none" spc="0" normalizeH="0" baseline="0" noProof="0" dirty="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のみ）</a:t>
            </a:r>
            <a:endParaRPr lang="ja-JP" altLang="en-US" sz="1200" dirty="0">
              <a:solidFill>
                <a:srgbClr val="1C2245"/>
              </a:solidFill>
            </a:endParaRPr>
          </a:p>
        </p:txBody>
      </p:sp>
      <p:sp>
        <p:nvSpPr>
          <p:cNvPr id="27" name="タイトル 1">
            <a:extLst>
              <a:ext uri="{FF2B5EF4-FFF2-40B4-BE49-F238E27FC236}">
                <a16:creationId xmlns:a16="http://schemas.microsoft.com/office/drawing/2014/main" id="{85441E30-AAA3-4B42-95BB-4893ED9EE54A}"/>
              </a:ext>
            </a:extLst>
          </p:cNvPr>
          <p:cNvSpPr txBox="1">
            <a:spLocks/>
          </p:cNvSpPr>
          <p:nvPr/>
        </p:nvSpPr>
        <p:spPr>
          <a:xfrm>
            <a:off x="632415" y="339385"/>
            <a:ext cx="2070606" cy="94756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lnSpc>
                <a:spcPct val="150000"/>
              </a:lnSpc>
            </a:pPr>
            <a:r>
              <a:rPr kumimoji="1" lang="ja-JP" altLang="en-US" sz="4000" b="1">
                <a:solidFill>
                  <a:srgbClr val="79C5B3"/>
                </a:solidFill>
                <a:ea typeface="小塚ゴシック Pro R" panose="020B0400000000000000"/>
              </a:rPr>
              <a:t>特長</a:t>
            </a:r>
            <a:r>
              <a:rPr kumimoji="1" lang="en-US" altLang="ja-JP" sz="4000" b="1">
                <a:solidFill>
                  <a:srgbClr val="79C5B3"/>
                </a:solidFill>
                <a:ea typeface="小塚ゴシック Pro R" panose="020B0400000000000000"/>
              </a:rPr>
              <a:t> </a:t>
            </a:r>
            <a:r>
              <a:rPr kumimoji="1" lang="ja-JP" altLang="en-US" sz="4000" b="1">
                <a:solidFill>
                  <a:srgbClr val="79C5B3"/>
                </a:solidFill>
                <a:ea typeface="小塚ゴシック Pro R" panose="020B0400000000000000"/>
              </a:rPr>
              <a:t>１</a:t>
            </a:r>
            <a:endParaRPr kumimoji="1" lang="en-US" altLang="ja-JP" sz="4000" b="1">
              <a:solidFill>
                <a:srgbClr val="79C5B3"/>
              </a:solidFill>
              <a:ea typeface="小塚ゴシック Pro R" panose="020B0400000000000000"/>
            </a:endParaRPr>
          </a:p>
        </p:txBody>
      </p:sp>
    </p:spTree>
    <p:extLst>
      <p:ext uri="{BB962C8B-B14F-4D97-AF65-F5344CB8AC3E}">
        <p14:creationId xmlns:p14="http://schemas.microsoft.com/office/powerpoint/2010/main" val="31424442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1115262B-E5E4-4A5D-95D6-98F2C2D5AFEF}"/>
              </a:ext>
            </a:extLst>
          </p:cNvPr>
          <p:cNvSpPr txBox="1"/>
          <p:nvPr/>
        </p:nvSpPr>
        <p:spPr>
          <a:xfrm>
            <a:off x="-110117" y="693572"/>
            <a:ext cx="6649008" cy="954107"/>
          </a:xfrm>
          <a:prstGeom prst="rect">
            <a:avLst/>
          </a:prstGeom>
          <a:noFill/>
        </p:spPr>
        <p:txBody>
          <a:bodyPr wrap="square">
            <a:spAutoFit/>
          </a:bodyPr>
          <a:lstStyle/>
          <a:p>
            <a:pPr marL="457200" lvl="1" indent="0" defTabSz="914400" hangingPunct="1">
              <a:defRPr/>
            </a:pPr>
            <a:r>
              <a:rPr kumimoji="1" lang="ja-JP" altLang="en-US" sz="2400" b="0" kern="1200">
                <a:solidFill>
                  <a:srgbClr val="755FAA"/>
                </a:solidFill>
                <a:latin typeface="游ゴシック Light" panose="020F0302020204030204"/>
                <a:ea typeface="小塚ゴシック Pr6N R" panose="020B0400000000000000" pitchFamily="34" charset="-128"/>
                <a:cs typeface="+mn-cs"/>
              </a:rPr>
              <a:t>バイオ アダプティブ ボタニカル ブレンド</a:t>
            </a:r>
            <a:endParaRPr kumimoji="1" lang="en-US" altLang="ja-JP" sz="2400" b="0" kern="1200">
              <a:solidFill>
                <a:srgbClr val="755FAA"/>
              </a:solidFill>
              <a:latin typeface="游ゴシック Light" panose="020F0302020204030204"/>
              <a:ea typeface="小塚ゴシック Pr6N R" panose="020B0400000000000000" pitchFamily="34" charset="-128"/>
              <a:cs typeface="+mn-cs"/>
            </a:endParaRPr>
          </a:p>
          <a:p>
            <a:pPr marL="457200" lvl="1" indent="0" defTabSz="914400" hangingPunct="1">
              <a:defRPr/>
            </a:pPr>
            <a:r>
              <a:rPr kumimoji="1" lang="ja-JP" altLang="en-US" sz="1600" b="0" kern="1200">
                <a:solidFill>
                  <a:prstClr val="black"/>
                </a:solidFill>
                <a:latin typeface="游ゴシック Light" panose="020F0302020204030204"/>
                <a:ea typeface="小塚ゴシック Pr6N R" panose="020B0400000000000000" pitchFamily="34" charset="-128"/>
                <a:cs typeface="+mn-cs"/>
              </a:rPr>
              <a:t>（皮膚コンディショニング成分）</a:t>
            </a:r>
            <a:endParaRPr kumimoji="1" lang="en-US" altLang="ja-JP" sz="1600" b="0" kern="1200">
              <a:solidFill>
                <a:prstClr val="black"/>
              </a:solidFill>
              <a:latin typeface="游ゴシック Light" panose="020F0302020204030204"/>
              <a:ea typeface="小塚ゴシック Pr6N R" panose="020B0400000000000000" pitchFamily="34" charset="-128"/>
              <a:cs typeface="+mn-cs"/>
            </a:endParaRPr>
          </a:p>
          <a:p>
            <a:pPr marL="457200" lvl="1" indent="0" defTabSz="914400" hangingPunct="1">
              <a:defRPr/>
            </a:pPr>
            <a:endParaRPr kumimoji="1" lang="en-US" altLang="ja-JP" sz="1600" b="0" i="0" u="none" strike="noStrike" kern="1200" cap="none" spc="0" normalizeH="0" baseline="0" noProof="0">
              <a:ln>
                <a:noFill/>
              </a:ln>
              <a:solidFill>
                <a:prstClr val="black"/>
              </a:solidFill>
              <a:effectLst/>
              <a:uLnTx/>
              <a:uFillTx/>
              <a:latin typeface="游ゴシック Light" panose="020F0302020204030204"/>
              <a:ea typeface="小塚ゴシック Pr6N R" panose="020B0400000000000000" pitchFamily="34" charset="-128"/>
              <a:cs typeface="+mn-cs"/>
              <a:sym typeface="Helvetica Neue"/>
            </a:endParaRPr>
          </a:p>
        </p:txBody>
      </p:sp>
      <p:sp>
        <p:nvSpPr>
          <p:cNvPr id="7" name="矢印: 右 6">
            <a:extLst>
              <a:ext uri="{FF2B5EF4-FFF2-40B4-BE49-F238E27FC236}">
                <a16:creationId xmlns:a16="http://schemas.microsoft.com/office/drawing/2014/main" id="{92438150-4453-4576-A646-2348DEA86651}"/>
              </a:ext>
            </a:extLst>
          </p:cNvPr>
          <p:cNvSpPr/>
          <p:nvPr/>
        </p:nvSpPr>
        <p:spPr>
          <a:xfrm>
            <a:off x="6426547" y="556287"/>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A4C0C8B-870A-40DD-BF52-F2654852E799}"/>
              </a:ext>
            </a:extLst>
          </p:cNvPr>
          <p:cNvSpPr txBox="1"/>
          <p:nvPr/>
        </p:nvSpPr>
        <p:spPr>
          <a:xfrm>
            <a:off x="6977394" y="512356"/>
            <a:ext cx="4957188" cy="830997"/>
          </a:xfrm>
          <a:prstGeom prst="rect">
            <a:avLst/>
          </a:prstGeom>
          <a:noFill/>
        </p:spPr>
        <p:txBody>
          <a:bodyPr wrap="square">
            <a:spAutoFit/>
          </a:bodyPr>
          <a:lstStyle/>
          <a:p>
            <a:r>
              <a:rPr kumimoji="1" lang="ja-JP" altLang="en-US" sz="24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日々の環境ストレス</a:t>
            </a:r>
            <a:r>
              <a:rPr kumimoji="1" lang="ja-JP" altLang="en-US" sz="16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en-US" altLang="ja-JP" sz="16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1</a:t>
            </a:r>
            <a:r>
              <a:rPr kumimoji="1" lang="ja-JP" altLang="en-US" sz="24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を跳ね返す</a:t>
            </a:r>
            <a:endParaRPr kumimoji="1" lang="en-US" altLang="ja-JP" sz="24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endParaRPr>
          </a:p>
          <a:p>
            <a:r>
              <a:rPr kumimoji="1" lang="ja-JP" altLang="en-US" sz="24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肌の力を包括的にサポート</a:t>
            </a:r>
            <a:endParaRPr lang="ja-JP" altLang="en-US" sz="2400">
              <a:solidFill>
                <a:srgbClr val="1C2245"/>
              </a:solidFill>
            </a:endParaRPr>
          </a:p>
        </p:txBody>
      </p:sp>
      <p:sp>
        <p:nvSpPr>
          <p:cNvPr id="11" name="テキスト ボックス 10">
            <a:extLst>
              <a:ext uri="{FF2B5EF4-FFF2-40B4-BE49-F238E27FC236}">
                <a16:creationId xmlns:a16="http://schemas.microsoft.com/office/drawing/2014/main" id="{EC51F5A7-3AA6-4124-88A5-54886C963110}"/>
              </a:ext>
            </a:extLst>
          </p:cNvPr>
          <p:cNvSpPr txBox="1"/>
          <p:nvPr/>
        </p:nvSpPr>
        <p:spPr>
          <a:xfrm>
            <a:off x="6267449" y="1428521"/>
            <a:ext cx="5579115"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en-US" altLang="ja-JP" sz="900" b="0" kern="1200">
                <a:solidFill>
                  <a:srgbClr val="1C2245"/>
                </a:solidFill>
                <a:latin typeface="小塚ゴシック Pr6N R" panose="020B0400000000000000" pitchFamily="34" charset="-128"/>
                <a:ea typeface="小塚ゴシック Pr6N R" panose="020B0400000000000000" pitchFamily="34" charset="-128"/>
                <a:cs typeface="+mn-cs"/>
              </a:rPr>
              <a:t>1 </a:t>
            </a: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大気汚染、ブルーライト・赤外線・紫外線、乾燥によって生じる肌への負担のこと。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pic>
        <p:nvPicPr>
          <p:cNvPr id="23" name="Picture 7" descr="A yellow flower with green leaves&#10;&#10;Description automatically generated">
            <a:extLst>
              <a:ext uri="{FF2B5EF4-FFF2-40B4-BE49-F238E27FC236}">
                <a16:creationId xmlns:a16="http://schemas.microsoft.com/office/drawing/2014/main" id="{242BE325-3C45-478B-856C-3D8EEA2206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26" t="19730" r="54696" b="38739"/>
          <a:stretch/>
        </p:blipFill>
        <p:spPr>
          <a:xfrm>
            <a:off x="972623" y="4415447"/>
            <a:ext cx="1012539" cy="997468"/>
          </a:xfrm>
          <a:prstGeom prst="ellipse">
            <a:avLst/>
          </a:prstGeom>
          <a:ln w="57150">
            <a:solidFill>
              <a:srgbClr val="7A66AB"/>
            </a:solidFill>
          </a:ln>
        </p:spPr>
      </p:pic>
      <p:pic>
        <p:nvPicPr>
          <p:cNvPr id="25" name="Picture 6" descr="A pink flower on a plant&#10;&#10;Description automatically generated">
            <a:extLst>
              <a:ext uri="{FF2B5EF4-FFF2-40B4-BE49-F238E27FC236}">
                <a16:creationId xmlns:a16="http://schemas.microsoft.com/office/drawing/2014/main" id="{1709A645-5B6B-4167-93D0-8DEC55CC6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3" r="281" b="45198"/>
          <a:stretch/>
        </p:blipFill>
        <p:spPr>
          <a:xfrm>
            <a:off x="10231109" y="4440344"/>
            <a:ext cx="1012539" cy="1002385"/>
          </a:xfrm>
          <a:prstGeom prst="ellipse">
            <a:avLst/>
          </a:prstGeom>
          <a:ln w="57150">
            <a:solidFill>
              <a:srgbClr val="7A66AB"/>
            </a:solidFill>
          </a:ln>
          <a:effectLst>
            <a:softEdge rad="0"/>
          </a:effectLst>
        </p:spPr>
      </p:pic>
      <p:pic>
        <p:nvPicPr>
          <p:cNvPr id="27" name="Picture 5" descr="A piece of food&#10;&#10;Description automatically generated">
            <a:extLst>
              <a:ext uri="{FF2B5EF4-FFF2-40B4-BE49-F238E27FC236}">
                <a16:creationId xmlns:a16="http://schemas.microsoft.com/office/drawing/2014/main" id="{EC36D90B-24AC-4836-9D95-2FFE17A0A2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5" t="2344" r="53739" b="-43"/>
          <a:stretch/>
        </p:blipFill>
        <p:spPr>
          <a:xfrm>
            <a:off x="3326242" y="4428803"/>
            <a:ext cx="1023772" cy="1007203"/>
          </a:xfrm>
          <a:prstGeom prst="ellipse">
            <a:avLst/>
          </a:prstGeom>
          <a:ln w="57150">
            <a:solidFill>
              <a:srgbClr val="7A66AB"/>
            </a:solidFill>
          </a:ln>
        </p:spPr>
      </p:pic>
      <p:pic>
        <p:nvPicPr>
          <p:cNvPr id="29" name="Picture 4" descr="A close up of a fruit&#10;&#10;Description automatically generated">
            <a:extLst>
              <a:ext uri="{FF2B5EF4-FFF2-40B4-BE49-F238E27FC236}">
                <a16:creationId xmlns:a16="http://schemas.microsoft.com/office/drawing/2014/main" id="{1BCC411B-DFDE-4963-88B6-6BE634F061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267" t="46238" r="9425" b="17882"/>
          <a:stretch/>
        </p:blipFill>
        <p:spPr>
          <a:xfrm>
            <a:off x="8055946" y="4473618"/>
            <a:ext cx="1022420" cy="1007203"/>
          </a:xfrm>
          <a:prstGeom prst="ellipse">
            <a:avLst/>
          </a:prstGeom>
          <a:ln w="57150">
            <a:solidFill>
              <a:srgbClr val="7A66AB"/>
            </a:solidFill>
          </a:ln>
        </p:spPr>
      </p:pic>
      <p:pic>
        <p:nvPicPr>
          <p:cNvPr id="31" name="Picture 6" descr="A close up of a plant&#10;&#10;Description automatically generated">
            <a:extLst>
              <a:ext uri="{FF2B5EF4-FFF2-40B4-BE49-F238E27FC236}">
                <a16:creationId xmlns:a16="http://schemas.microsoft.com/office/drawing/2014/main" id="{30E656FF-67E8-4F9B-905F-C00D11B6D8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555" t="366" r="25526" b="9726"/>
          <a:stretch/>
        </p:blipFill>
        <p:spPr>
          <a:xfrm>
            <a:off x="5691094" y="4412639"/>
            <a:ext cx="1023772" cy="1007203"/>
          </a:xfrm>
          <a:prstGeom prst="ellipse">
            <a:avLst/>
          </a:prstGeom>
          <a:ln w="57150">
            <a:solidFill>
              <a:srgbClr val="7A66AB"/>
            </a:solidFill>
          </a:ln>
        </p:spPr>
      </p:pic>
      <p:pic>
        <p:nvPicPr>
          <p:cNvPr id="43" name="図 42">
            <a:extLst>
              <a:ext uri="{FF2B5EF4-FFF2-40B4-BE49-F238E27FC236}">
                <a16:creationId xmlns:a16="http://schemas.microsoft.com/office/drawing/2014/main" id="{BC57A2DF-0BA0-485E-8BF0-58DCF3A6513B}"/>
              </a:ext>
            </a:extLst>
          </p:cNvPr>
          <p:cNvPicPr>
            <a:picLocks noChangeAspect="1"/>
          </p:cNvPicPr>
          <p:nvPr/>
        </p:nvPicPr>
        <p:blipFill>
          <a:blip r:embed="rId8"/>
          <a:stretch>
            <a:fillRect/>
          </a:stretch>
        </p:blipFill>
        <p:spPr>
          <a:xfrm>
            <a:off x="1059129" y="5580597"/>
            <a:ext cx="872283" cy="1008088"/>
          </a:xfrm>
          <a:prstGeom prst="rect">
            <a:avLst/>
          </a:prstGeom>
        </p:spPr>
      </p:pic>
      <p:pic>
        <p:nvPicPr>
          <p:cNvPr id="45" name="図 44">
            <a:extLst>
              <a:ext uri="{FF2B5EF4-FFF2-40B4-BE49-F238E27FC236}">
                <a16:creationId xmlns:a16="http://schemas.microsoft.com/office/drawing/2014/main" id="{EE859FF5-B0A8-405D-BFF6-329A76FD61F2}"/>
              </a:ext>
            </a:extLst>
          </p:cNvPr>
          <p:cNvPicPr>
            <a:picLocks noChangeAspect="1"/>
          </p:cNvPicPr>
          <p:nvPr/>
        </p:nvPicPr>
        <p:blipFill>
          <a:blip r:embed="rId9"/>
          <a:stretch>
            <a:fillRect/>
          </a:stretch>
        </p:blipFill>
        <p:spPr>
          <a:xfrm>
            <a:off x="3510373" y="5656737"/>
            <a:ext cx="774395" cy="898645"/>
          </a:xfrm>
          <a:prstGeom prst="rect">
            <a:avLst/>
          </a:prstGeom>
        </p:spPr>
      </p:pic>
      <p:sp>
        <p:nvSpPr>
          <p:cNvPr id="47" name="テキスト ボックス 46">
            <a:extLst>
              <a:ext uri="{FF2B5EF4-FFF2-40B4-BE49-F238E27FC236}">
                <a16:creationId xmlns:a16="http://schemas.microsoft.com/office/drawing/2014/main" id="{623FA583-40FF-4C1C-8915-A1936071293C}"/>
              </a:ext>
            </a:extLst>
          </p:cNvPr>
          <p:cNvSpPr txBox="1"/>
          <p:nvPr/>
        </p:nvSpPr>
        <p:spPr>
          <a:xfrm>
            <a:off x="2704663" y="3687170"/>
            <a:ext cx="2348832" cy="6203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イノノツスオブリクウス</a:t>
            </a:r>
            <a:endParaRPr kumimoji="1" lang="en-US" altLang="ja-JP" sz="1200">
              <a:solidFill>
                <a:srgbClr val="1C2245"/>
              </a:solidFill>
              <a:ea typeface="小塚ゴシック Pro R" panose="020B0400000000000000"/>
            </a:endParaRPr>
          </a:p>
          <a:p>
            <a:pPr hangingPunct="1">
              <a:lnSpc>
                <a:spcPct val="150000"/>
              </a:lnSpc>
            </a:pPr>
            <a:r>
              <a:rPr kumimoji="1" lang="ja-JP" altLang="en-US" sz="1200">
                <a:solidFill>
                  <a:srgbClr val="1C2245"/>
                </a:solidFill>
                <a:ea typeface="小塚ゴシック Pro R" panose="020B0400000000000000"/>
              </a:rPr>
              <a:t>エキス</a:t>
            </a:r>
            <a:endParaRPr kumimoji="1" lang="en-US" altLang="ja-JP" sz="1200">
              <a:solidFill>
                <a:srgbClr val="1C2245"/>
              </a:solidFill>
              <a:ea typeface="小塚ゴシック Pro R" panose="020B0400000000000000"/>
            </a:endParaRPr>
          </a:p>
        </p:txBody>
      </p:sp>
      <p:pic>
        <p:nvPicPr>
          <p:cNvPr id="49" name="図 48">
            <a:extLst>
              <a:ext uri="{FF2B5EF4-FFF2-40B4-BE49-F238E27FC236}">
                <a16:creationId xmlns:a16="http://schemas.microsoft.com/office/drawing/2014/main" id="{EF154957-D1B8-4D1E-84D7-C07F4A8D65C0}"/>
              </a:ext>
            </a:extLst>
          </p:cNvPr>
          <p:cNvPicPr>
            <a:picLocks noChangeAspect="1"/>
          </p:cNvPicPr>
          <p:nvPr/>
        </p:nvPicPr>
        <p:blipFill>
          <a:blip r:embed="rId10"/>
          <a:stretch>
            <a:fillRect/>
          </a:stretch>
        </p:blipFill>
        <p:spPr>
          <a:xfrm rot="20544619">
            <a:off x="5978562" y="5669211"/>
            <a:ext cx="721305" cy="871576"/>
          </a:xfrm>
          <a:prstGeom prst="rect">
            <a:avLst/>
          </a:prstGeom>
        </p:spPr>
      </p:pic>
      <p:sp>
        <p:nvSpPr>
          <p:cNvPr id="51" name="テキスト ボックス 50">
            <a:extLst>
              <a:ext uri="{FF2B5EF4-FFF2-40B4-BE49-F238E27FC236}">
                <a16:creationId xmlns:a16="http://schemas.microsoft.com/office/drawing/2014/main" id="{71EA88A4-B6EB-4ED4-BD29-EB9CEB4CA737}"/>
              </a:ext>
            </a:extLst>
          </p:cNvPr>
          <p:cNvSpPr txBox="1"/>
          <p:nvPr/>
        </p:nvSpPr>
        <p:spPr>
          <a:xfrm>
            <a:off x="4966317" y="3687170"/>
            <a:ext cx="2473325" cy="341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テマリカタヒバエキス</a:t>
            </a:r>
            <a:endParaRPr kumimoji="1" lang="en-US" altLang="ja-JP" sz="1200">
              <a:solidFill>
                <a:srgbClr val="1C2245"/>
              </a:solidFill>
              <a:ea typeface="小塚ゴシック Pro R" panose="020B0400000000000000"/>
            </a:endParaRPr>
          </a:p>
        </p:txBody>
      </p:sp>
      <p:pic>
        <p:nvPicPr>
          <p:cNvPr id="53" name="図 52">
            <a:extLst>
              <a:ext uri="{FF2B5EF4-FFF2-40B4-BE49-F238E27FC236}">
                <a16:creationId xmlns:a16="http://schemas.microsoft.com/office/drawing/2014/main" id="{C3D822D0-D15D-4C56-B4A8-F333D6601E6E}"/>
              </a:ext>
            </a:extLst>
          </p:cNvPr>
          <p:cNvPicPr>
            <a:picLocks noChangeAspect="1"/>
          </p:cNvPicPr>
          <p:nvPr/>
        </p:nvPicPr>
        <p:blipFill>
          <a:blip r:embed="rId11"/>
          <a:stretch>
            <a:fillRect/>
          </a:stretch>
        </p:blipFill>
        <p:spPr>
          <a:xfrm>
            <a:off x="8184509" y="5717069"/>
            <a:ext cx="765294" cy="712254"/>
          </a:xfrm>
          <a:prstGeom prst="rect">
            <a:avLst/>
          </a:prstGeom>
        </p:spPr>
      </p:pic>
      <p:sp>
        <p:nvSpPr>
          <p:cNvPr id="55" name="テキスト ボックス 54">
            <a:extLst>
              <a:ext uri="{FF2B5EF4-FFF2-40B4-BE49-F238E27FC236}">
                <a16:creationId xmlns:a16="http://schemas.microsoft.com/office/drawing/2014/main" id="{6E8D9C28-069F-4CD5-837D-27A8A33DB5B1}"/>
              </a:ext>
            </a:extLst>
          </p:cNvPr>
          <p:cNvSpPr txBox="1"/>
          <p:nvPr/>
        </p:nvSpPr>
        <p:spPr>
          <a:xfrm>
            <a:off x="621495" y="3687170"/>
            <a:ext cx="2062075" cy="341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イワベンケイ根エキス</a:t>
            </a:r>
            <a:endParaRPr kumimoji="1" lang="en-US" altLang="ja-JP" sz="1200">
              <a:solidFill>
                <a:srgbClr val="1C2245"/>
              </a:solidFill>
              <a:ea typeface="小塚ゴシック Pro R" panose="020B0400000000000000"/>
            </a:endParaRPr>
          </a:p>
        </p:txBody>
      </p:sp>
      <p:pic>
        <p:nvPicPr>
          <p:cNvPr id="57" name="図 56">
            <a:extLst>
              <a:ext uri="{FF2B5EF4-FFF2-40B4-BE49-F238E27FC236}">
                <a16:creationId xmlns:a16="http://schemas.microsoft.com/office/drawing/2014/main" id="{839B6793-E944-4BD4-B80E-9A631D651CF3}"/>
              </a:ext>
            </a:extLst>
          </p:cNvPr>
          <p:cNvPicPr>
            <a:picLocks noChangeAspect="1"/>
          </p:cNvPicPr>
          <p:nvPr/>
        </p:nvPicPr>
        <p:blipFill>
          <a:blip r:embed="rId12"/>
          <a:stretch>
            <a:fillRect/>
          </a:stretch>
        </p:blipFill>
        <p:spPr>
          <a:xfrm>
            <a:off x="10434363" y="5611346"/>
            <a:ext cx="606030" cy="741069"/>
          </a:xfrm>
          <a:prstGeom prst="rect">
            <a:avLst/>
          </a:prstGeom>
        </p:spPr>
      </p:pic>
      <p:sp>
        <p:nvSpPr>
          <p:cNvPr id="59" name="テキスト ボックス 58">
            <a:extLst>
              <a:ext uri="{FF2B5EF4-FFF2-40B4-BE49-F238E27FC236}">
                <a16:creationId xmlns:a16="http://schemas.microsoft.com/office/drawing/2014/main" id="{8C9FE5E4-E96F-458D-AF6E-1A67CEE9C719}"/>
              </a:ext>
            </a:extLst>
          </p:cNvPr>
          <p:cNvSpPr txBox="1"/>
          <p:nvPr/>
        </p:nvSpPr>
        <p:spPr>
          <a:xfrm>
            <a:off x="8778146" y="3687170"/>
            <a:ext cx="3660775" cy="6181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ラポンチクム</a:t>
            </a:r>
            <a:endParaRPr kumimoji="1" lang="en-US" altLang="ja-JP" sz="1200">
              <a:solidFill>
                <a:srgbClr val="1C2245"/>
              </a:solidFill>
              <a:ea typeface="小塚ゴシック Pro R" panose="020B0400000000000000"/>
            </a:endParaRPr>
          </a:p>
          <a:p>
            <a:pPr hangingPunct="1">
              <a:lnSpc>
                <a:spcPct val="150000"/>
              </a:lnSpc>
            </a:pPr>
            <a:r>
              <a:rPr kumimoji="1" lang="ja-JP" altLang="en-US" sz="1200">
                <a:solidFill>
                  <a:srgbClr val="1C2245"/>
                </a:solidFill>
                <a:ea typeface="小塚ゴシック Pro R" panose="020B0400000000000000"/>
              </a:rPr>
              <a:t>カルタモイデス根エキス</a:t>
            </a:r>
          </a:p>
        </p:txBody>
      </p:sp>
      <p:sp>
        <p:nvSpPr>
          <p:cNvPr id="61" name="テキスト ボックス 60">
            <a:extLst>
              <a:ext uri="{FF2B5EF4-FFF2-40B4-BE49-F238E27FC236}">
                <a16:creationId xmlns:a16="http://schemas.microsoft.com/office/drawing/2014/main" id="{76CC35DB-66B8-4A5A-91AB-E53E38D675BB}"/>
              </a:ext>
            </a:extLst>
          </p:cNvPr>
          <p:cNvSpPr txBox="1"/>
          <p:nvPr/>
        </p:nvSpPr>
        <p:spPr>
          <a:xfrm>
            <a:off x="7295568" y="3662322"/>
            <a:ext cx="2543175" cy="341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エゾウコギ根エキス</a:t>
            </a:r>
            <a:endParaRPr kumimoji="1" lang="en-US" altLang="ja-JP" sz="1200">
              <a:solidFill>
                <a:srgbClr val="1C2245"/>
              </a:solidFill>
              <a:ea typeface="小塚ゴシック Pro R" panose="020B0400000000000000"/>
            </a:endParaRPr>
          </a:p>
        </p:txBody>
      </p:sp>
      <p:sp>
        <p:nvSpPr>
          <p:cNvPr id="63" name="テキスト ボックス 62">
            <a:extLst>
              <a:ext uri="{FF2B5EF4-FFF2-40B4-BE49-F238E27FC236}">
                <a16:creationId xmlns:a16="http://schemas.microsoft.com/office/drawing/2014/main" id="{165FD0F4-8770-4F4C-813A-0A4790813CAC}"/>
              </a:ext>
            </a:extLst>
          </p:cNvPr>
          <p:cNvSpPr txBox="1"/>
          <p:nvPr/>
        </p:nvSpPr>
        <p:spPr>
          <a:xfrm>
            <a:off x="277055" y="2197538"/>
            <a:ext cx="11657527" cy="884281"/>
          </a:xfrm>
          <a:prstGeom prst="rect">
            <a:avLst/>
          </a:prstGeom>
          <a:noFill/>
        </p:spPr>
        <p:txBody>
          <a:bodyPr wrap="square">
            <a:spAutoFit/>
          </a:bodyPr>
          <a:lstStyle/>
          <a:p>
            <a:pPr marL="0" marR="0" lvl="0" indent="0" algn="ctr" defTabSz="346710" rtl="0" eaLnBrk="1" fontAlgn="auto" latinLnBrk="0" hangingPunct="1">
              <a:lnSpc>
                <a:spcPct val="150000"/>
              </a:lnSpc>
              <a:spcBef>
                <a:spcPts val="0"/>
              </a:spcBef>
              <a:spcAft>
                <a:spcPts val="0"/>
              </a:spcAft>
              <a:buClrTx/>
              <a:buSzTx/>
              <a:buFontTx/>
              <a:buNone/>
              <a:tabLst/>
              <a:defRPr/>
            </a:pPr>
            <a:r>
              <a:rPr kumimoji="1" lang="ja-JP" altLang="en-US" sz="18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強い生命力をもち、厳しい環境に適応する</a:t>
            </a:r>
            <a:endParaRPr kumimoji="1" lang="en-US" altLang="ja-JP" sz="18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ctr" defTabSz="346710" rtl="0" eaLnBrk="1" fontAlgn="auto" latinLnBrk="0" hangingPunct="1">
              <a:lnSpc>
                <a:spcPct val="150000"/>
              </a:lnSpc>
              <a:spcBef>
                <a:spcPts val="0"/>
              </a:spcBef>
              <a:spcAft>
                <a:spcPts val="0"/>
              </a:spcAft>
              <a:buClrTx/>
              <a:buSzTx/>
              <a:buFontTx/>
              <a:buNone/>
              <a:tabLst/>
              <a:defRPr/>
            </a:pPr>
            <a:r>
              <a:rPr kumimoji="1" lang="en-US" altLang="ja-JP" sz="18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5</a:t>
            </a:r>
            <a:r>
              <a:rPr kumimoji="1" lang="ja-JP" altLang="en-US" sz="18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つの植物</a:t>
            </a:r>
            <a:r>
              <a:rPr kumimoji="1" lang="ja-JP" altLang="en-US" sz="1050" b="1"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en-US" altLang="ja-JP" sz="1050" b="1"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2</a:t>
            </a:r>
            <a:r>
              <a:rPr kumimoji="1" lang="ja-JP" altLang="en-US" sz="18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から抽出されたエキスを配合した皮膚コンディショニング成分</a:t>
            </a:r>
            <a:endParaRPr lang="ja-JP" altLang="en-US" sz="1800" b="0"/>
          </a:p>
        </p:txBody>
      </p:sp>
      <p:sp>
        <p:nvSpPr>
          <p:cNvPr id="26" name="テキスト ボックス 25">
            <a:extLst>
              <a:ext uri="{FF2B5EF4-FFF2-40B4-BE49-F238E27FC236}">
                <a16:creationId xmlns:a16="http://schemas.microsoft.com/office/drawing/2014/main" id="{495F1E59-B5F0-45A4-A451-04D25D27FEBC}"/>
              </a:ext>
            </a:extLst>
          </p:cNvPr>
          <p:cNvSpPr txBox="1"/>
          <p:nvPr/>
        </p:nvSpPr>
        <p:spPr>
          <a:xfrm>
            <a:off x="10231109" y="2785254"/>
            <a:ext cx="1462411" cy="230832"/>
          </a:xfrm>
          <a:prstGeom prst="rect">
            <a:avLst/>
          </a:prstGeom>
          <a:noFill/>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2 </a:t>
            </a: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品種のこと。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Tree>
    <p:extLst>
      <p:ext uri="{BB962C8B-B14F-4D97-AF65-F5344CB8AC3E}">
        <p14:creationId xmlns:p14="http://schemas.microsoft.com/office/powerpoint/2010/main" val="18256569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descr="A yellow flower with green leaves&#10;&#10;Description automatically generated">
            <a:extLst>
              <a:ext uri="{FF2B5EF4-FFF2-40B4-BE49-F238E27FC236}">
                <a16:creationId xmlns:a16="http://schemas.microsoft.com/office/drawing/2014/main" id="{242BE325-3C45-478B-856C-3D8EEA2206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426" t="19730" r="54696" b="38739"/>
          <a:stretch/>
        </p:blipFill>
        <p:spPr>
          <a:xfrm>
            <a:off x="3226742" y="1708338"/>
            <a:ext cx="790037" cy="778278"/>
          </a:xfrm>
          <a:prstGeom prst="ellipse">
            <a:avLst/>
          </a:prstGeom>
          <a:ln w="57150">
            <a:solidFill>
              <a:srgbClr val="7A66AB"/>
            </a:solidFill>
          </a:ln>
        </p:spPr>
      </p:pic>
      <p:pic>
        <p:nvPicPr>
          <p:cNvPr id="25" name="Picture 6" descr="A pink flower on a plant&#10;&#10;Description automatically generated">
            <a:extLst>
              <a:ext uri="{FF2B5EF4-FFF2-40B4-BE49-F238E27FC236}">
                <a16:creationId xmlns:a16="http://schemas.microsoft.com/office/drawing/2014/main" id="{1709A645-5B6B-4167-93D0-8DEC55CC6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43" r="281" b="45198"/>
          <a:stretch/>
        </p:blipFill>
        <p:spPr>
          <a:xfrm>
            <a:off x="3235507" y="5789243"/>
            <a:ext cx="790037" cy="782114"/>
          </a:xfrm>
          <a:prstGeom prst="ellipse">
            <a:avLst/>
          </a:prstGeom>
          <a:ln w="57150">
            <a:solidFill>
              <a:srgbClr val="7A66AB"/>
            </a:solidFill>
          </a:ln>
          <a:effectLst>
            <a:softEdge rad="0"/>
          </a:effectLst>
        </p:spPr>
      </p:pic>
      <p:pic>
        <p:nvPicPr>
          <p:cNvPr id="27" name="Picture 5" descr="A piece of food&#10;&#10;Description automatically generated">
            <a:extLst>
              <a:ext uri="{FF2B5EF4-FFF2-40B4-BE49-F238E27FC236}">
                <a16:creationId xmlns:a16="http://schemas.microsoft.com/office/drawing/2014/main" id="{EC36D90B-24AC-4836-9D95-2FFE17A0A2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5" t="2344" r="53739" b="-43"/>
          <a:stretch/>
        </p:blipFill>
        <p:spPr>
          <a:xfrm>
            <a:off x="3226742" y="2723054"/>
            <a:ext cx="798802" cy="785874"/>
          </a:xfrm>
          <a:prstGeom prst="ellipse">
            <a:avLst/>
          </a:prstGeom>
          <a:ln w="57150">
            <a:solidFill>
              <a:srgbClr val="7A66AB"/>
            </a:solidFill>
          </a:ln>
        </p:spPr>
      </p:pic>
      <p:pic>
        <p:nvPicPr>
          <p:cNvPr id="29" name="Picture 4" descr="A close up of a fruit&#10;&#10;Description automatically generated">
            <a:extLst>
              <a:ext uri="{FF2B5EF4-FFF2-40B4-BE49-F238E27FC236}">
                <a16:creationId xmlns:a16="http://schemas.microsoft.com/office/drawing/2014/main" id="{1BCC411B-DFDE-4963-88B6-6BE634F061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4267" t="46238" r="9425" b="17882"/>
          <a:stretch/>
        </p:blipFill>
        <p:spPr>
          <a:xfrm>
            <a:off x="3227797" y="4767678"/>
            <a:ext cx="797747" cy="785874"/>
          </a:xfrm>
          <a:prstGeom prst="ellipse">
            <a:avLst/>
          </a:prstGeom>
          <a:ln w="57150">
            <a:solidFill>
              <a:srgbClr val="7A66AB"/>
            </a:solidFill>
          </a:ln>
        </p:spPr>
      </p:pic>
      <p:pic>
        <p:nvPicPr>
          <p:cNvPr id="31" name="Picture 6" descr="A close up of a plant&#10;&#10;Description automatically generated">
            <a:extLst>
              <a:ext uri="{FF2B5EF4-FFF2-40B4-BE49-F238E27FC236}">
                <a16:creationId xmlns:a16="http://schemas.microsoft.com/office/drawing/2014/main" id="{30E656FF-67E8-4F9B-905F-C00D11B6D8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3555" t="366" r="25526" b="9726"/>
          <a:stretch/>
        </p:blipFill>
        <p:spPr>
          <a:xfrm>
            <a:off x="3237538" y="3745366"/>
            <a:ext cx="798802" cy="785874"/>
          </a:xfrm>
          <a:prstGeom prst="ellipse">
            <a:avLst/>
          </a:prstGeom>
          <a:ln w="57150">
            <a:solidFill>
              <a:srgbClr val="7A66AB"/>
            </a:solidFill>
          </a:ln>
        </p:spPr>
      </p:pic>
      <p:sp>
        <p:nvSpPr>
          <p:cNvPr id="47" name="テキスト ボックス 46">
            <a:extLst>
              <a:ext uri="{FF2B5EF4-FFF2-40B4-BE49-F238E27FC236}">
                <a16:creationId xmlns:a16="http://schemas.microsoft.com/office/drawing/2014/main" id="{623FA583-40FF-4C1C-8915-A1936071293C}"/>
              </a:ext>
            </a:extLst>
          </p:cNvPr>
          <p:cNvSpPr txBox="1"/>
          <p:nvPr/>
        </p:nvSpPr>
        <p:spPr>
          <a:xfrm>
            <a:off x="4788797" y="2753562"/>
            <a:ext cx="7173184" cy="754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6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カナダ、アラスカ、ロシアなどの極地の砂漠に生息</a:t>
            </a:r>
          </a:p>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イノノツスオブリクウスエキス</a:t>
            </a:r>
            <a:endParaRPr kumimoji="1" lang="en-US" altLang="ja-JP"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p:txBody>
      </p:sp>
      <p:sp>
        <p:nvSpPr>
          <p:cNvPr id="51" name="テキスト ボックス 50">
            <a:extLst>
              <a:ext uri="{FF2B5EF4-FFF2-40B4-BE49-F238E27FC236}">
                <a16:creationId xmlns:a16="http://schemas.microsoft.com/office/drawing/2014/main" id="{71EA88A4-B6EB-4ED4-BD29-EB9CEB4CA737}"/>
              </a:ext>
            </a:extLst>
          </p:cNvPr>
          <p:cNvSpPr txBox="1"/>
          <p:nvPr/>
        </p:nvSpPr>
        <p:spPr>
          <a:xfrm>
            <a:off x="4788797" y="3745366"/>
            <a:ext cx="7534123" cy="754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6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rPr>
              <a:t>水分が少ない土地で生息</a:t>
            </a:r>
            <a:endParaRPr kumimoji="1" lang="en-US" altLang="ja-JP" sz="1600" b="1"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テマリカタヒバエキス</a:t>
            </a:r>
            <a:endParaRPr kumimoji="1" lang="en-US" altLang="ja-JP"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p:txBody>
      </p:sp>
      <p:sp>
        <p:nvSpPr>
          <p:cNvPr id="55" name="テキスト ボックス 54">
            <a:extLst>
              <a:ext uri="{FF2B5EF4-FFF2-40B4-BE49-F238E27FC236}">
                <a16:creationId xmlns:a16="http://schemas.microsoft.com/office/drawing/2014/main" id="{6E8D9C28-069F-4CD5-837D-27A8A33DB5B1}"/>
              </a:ext>
            </a:extLst>
          </p:cNvPr>
          <p:cNvSpPr txBox="1"/>
          <p:nvPr/>
        </p:nvSpPr>
        <p:spPr>
          <a:xfrm>
            <a:off x="4788797" y="1661632"/>
            <a:ext cx="7755316" cy="754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6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rPr>
              <a:t>栄養分が少ない土地で生息</a:t>
            </a:r>
            <a:endParaRPr kumimoji="1" lang="en-US" altLang="ja-JP" sz="16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イワベンケイ根エキス</a:t>
            </a:r>
            <a:endParaRPr kumimoji="1" lang="en-US" altLang="ja-JP"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p:txBody>
      </p:sp>
      <p:sp>
        <p:nvSpPr>
          <p:cNvPr id="59" name="テキスト ボックス 58">
            <a:extLst>
              <a:ext uri="{FF2B5EF4-FFF2-40B4-BE49-F238E27FC236}">
                <a16:creationId xmlns:a16="http://schemas.microsoft.com/office/drawing/2014/main" id="{8C9FE5E4-E96F-458D-AF6E-1A67CEE9C719}"/>
              </a:ext>
            </a:extLst>
          </p:cNvPr>
          <p:cNvSpPr txBox="1"/>
          <p:nvPr/>
        </p:nvSpPr>
        <p:spPr>
          <a:xfrm>
            <a:off x="4714614" y="5789043"/>
            <a:ext cx="3660775" cy="754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6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rPr>
              <a:t>亜高山帯や高山の牧草地に生息</a:t>
            </a:r>
          </a:p>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ラポンチクムカルタモイデス根エキス</a:t>
            </a:r>
          </a:p>
        </p:txBody>
      </p:sp>
      <p:sp>
        <p:nvSpPr>
          <p:cNvPr id="61" name="テキスト ボックス 60">
            <a:extLst>
              <a:ext uri="{FF2B5EF4-FFF2-40B4-BE49-F238E27FC236}">
                <a16:creationId xmlns:a16="http://schemas.microsoft.com/office/drawing/2014/main" id="{76CC35DB-66B8-4A5A-91AB-E53E38D675BB}"/>
              </a:ext>
            </a:extLst>
          </p:cNvPr>
          <p:cNvSpPr txBox="1"/>
          <p:nvPr/>
        </p:nvSpPr>
        <p:spPr>
          <a:xfrm>
            <a:off x="4788797" y="4837296"/>
            <a:ext cx="7755316" cy="631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6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rPr>
              <a:t>東アジア、中国、日本、ロシアの粘性の高い土壌で生息</a:t>
            </a:r>
            <a:endParaRPr kumimoji="1" lang="en-US" altLang="ja-JP" sz="16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エゾウコギ根エキス</a:t>
            </a:r>
            <a:endParaRPr kumimoji="1" lang="en-US" altLang="ja-JP"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p:txBody>
      </p:sp>
      <p:sp>
        <p:nvSpPr>
          <p:cNvPr id="63" name="テキスト ボックス 62">
            <a:extLst>
              <a:ext uri="{FF2B5EF4-FFF2-40B4-BE49-F238E27FC236}">
                <a16:creationId xmlns:a16="http://schemas.microsoft.com/office/drawing/2014/main" id="{165FD0F4-8770-4F4C-813A-0A4790813CAC}"/>
              </a:ext>
            </a:extLst>
          </p:cNvPr>
          <p:cNvSpPr txBox="1"/>
          <p:nvPr/>
        </p:nvSpPr>
        <p:spPr>
          <a:xfrm>
            <a:off x="267236" y="172343"/>
            <a:ext cx="11657527" cy="1148328"/>
          </a:xfrm>
          <a:prstGeom prst="rect">
            <a:avLst/>
          </a:prstGeom>
          <a:noFill/>
        </p:spPr>
        <p:txBody>
          <a:bodyPr wrap="square">
            <a:spAutoFit/>
          </a:bodyPr>
          <a:lstStyle/>
          <a:p>
            <a:pPr marL="0" marR="0" lvl="0" indent="0" algn="ctr" defTabSz="346710" rtl="0" eaLnBrk="1" fontAlgn="auto" latinLnBrk="0" hangingPunct="1">
              <a:lnSpc>
                <a:spcPct val="150000"/>
              </a:lnSpc>
              <a:spcBef>
                <a:spcPts val="0"/>
              </a:spcBef>
              <a:spcAft>
                <a:spcPts val="0"/>
              </a:spcAft>
              <a:buClrTx/>
              <a:buSzTx/>
              <a:buFontTx/>
              <a:buNone/>
              <a:tabLst/>
              <a:defRPr/>
            </a:pPr>
            <a:r>
              <a:rPr kumimoji="1" lang="ja-JP" altLang="en-US"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強い生命力をもち、厳しい環境に適応する</a:t>
            </a:r>
            <a:endParaRPr kumimoji="1" lang="en-US" altLang="ja-JP"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ctr" defTabSz="346710" rtl="0" eaLnBrk="1" fontAlgn="auto" latinLnBrk="0" hangingPunct="1">
              <a:lnSpc>
                <a:spcPct val="150000"/>
              </a:lnSpc>
              <a:spcBef>
                <a:spcPts val="0"/>
              </a:spcBef>
              <a:spcAft>
                <a:spcPts val="0"/>
              </a:spcAft>
              <a:buClrTx/>
              <a:buSzTx/>
              <a:buFontTx/>
              <a:buNone/>
              <a:tabLst/>
              <a:defRPr/>
            </a:pPr>
            <a:r>
              <a:rPr kumimoji="1" lang="en-US" altLang="ja-JP"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5</a:t>
            </a:r>
            <a:r>
              <a:rPr kumimoji="1" lang="ja-JP" altLang="en-US"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つの植物</a:t>
            </a:r>
            <a:r>
              <a:rPr kumimoji="1" lang="ja-JP" altLang="en-US" sz="1600" b="1"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から抽出されたエキスを配合した皮膚コンディショニング成分</a:t>
            </a:r>
            <a:endParaRPr kumimoji="0" lang="ja-JP" altLang="en-US" sz="2400" b="0" i="0" u="none" strike="noStrike" kern="0" cap="none" spc="0" normalizeH="0" baseline="0" noProof="0">
              <a:ln>
                <a:noFill/>
              </a:ln>
              <a:solidFill>
                <a:srgbClr val="000000"/>
              </a:solidFill>
              <a:effectLst/>
              <a:uLnTx/>
              <a:uFillTx/>
              <a:latin typeface="Helvetica Neue"/>
              <a:sym typeface="Helvetica Neue"/>
            </a:endParaRPr>
          </a:p>
        </p:txBody>
      </p:sp>
      <p:sp>
        <p:nvSpPr>
          <p:cNvPr id="2" name="テキスト ボックス 1">
            <a:extLst>
              <a:ext uri="{FF2B5EF4-FFF2-40B4-BE49-F238E27FC236}">
                <a16:creationId xmlns:a16="http://schemas.microsoft.com/office/drawing/2014/main" id="{A5DD6C2B-4322-49D5-A888-FB95BB46622E}"/>
              </a:ext>
            </a:extLst>
          </p:cNvPr>
          <p:cNvSpPr txBox="1"/>
          <p:nvPr/>
        </p:nvSpPr>
        <p:spPr>
          <a:xfrm>
            <a:off x="10174935" y="1297307"/>
            <a:ext cx="1462411" cy="230832"/>
          </a:xfrm>
          <a:prstGeom prst="rect">
            <a:avLst/>
          </a:prstGeom>
          <a:noFill/>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＊品種のこと。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Tree>
    <p:extLst>
      <p:ext uri="{BB962C8B-B14F-4D97-AF65-F5344CB8AC3E}">
        <p14:creationId xmlns:p14="http://schemas.microsoft.com/office/powerpoint/2010/main" val="6114205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descr="A close up of a plant&#10;&#10;Description automatically generated">
            <a:extLst>
              <a:ext uri="{FF2B5EF4-FFF2-40B4-BE49-F238E27FC236}">
                <a16:creationId xmlns:a16="http://schemas.microsoft.com/office/drawing/2014/main" id="{30E656FF-67E8-4F9B-905F-C00D11B6D8D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555" t="366" r="25526" b="9726"/>
          <a:stretch/>
        </p:blipFill>
        <p:spPr>
          <a:xfrm>
            <a:off x="3941874" y="1769641"/>
            <a:ext cx="798802" cy="785874"/>
          </a:xfrm>
          <a:prstGeom prst="ellipse">
            <a:avLst/>
          </a:prstGeom>
          <a:ln w="57150">
            <a:solidFill>
              <a:srgbClr val="7A66AB"/>
            </a:solidFill>
          </a:ln>
        </p:spPr>
      </p:pic>
      <p:sp>
        <p:nvSpPr>
          <p:cNvPr id="51" name="テキスト ボックス 50">
            <a:extLst>
              <a:ext uri="{FF2B5EF4-FFF2-40B4-BE49-F238E27FC236}">
                <a16:creationId xmlns:a16="http://schemas.microsoft.com/office/drawing/2014/main" id="{71EA88A4-B6EB-4ED4-BD29-EB9CEB4CA737}"/>
              </a:ext>
            </a:extLst>
          </p:cNvPr>
          <p:cNvSpPr txBox="1"/>
          <p:nvPr/>
        </p:nvSpPr>
        <p:spPr>
          <a:xfrm>
            <a:off x="5493134" y="1769641"/>
            <a:ext cx="3275309" cy="75443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hangingPunct="1">
              <a:lnSpc>
                <a:spcPct val="150000"/>
              </a:lnSpc>
            </a:pPr>
            <a:r>
              <a:rPr kumimoji="1" lang="ja-JP" altLang="en-US" sz="1600" b="0">
                <a:solidFill>
                  <a:srgbClr val="7A66AB"/>
                </a:solidFill>
                <a:ea typeface="小塚ゴシック Pro R" panose="020B0400000000000000"/>
              </a:rPr>
              <a:t>水分が少ない土地で生息する</a:t>
            </a:r>
            <a:endParaRPr kumimoji="1" lang="en-US" altLang="ja-JP" sz="1600">
              <a:solidFill>
                <a:srgbClr val="7A66AB"/>
              </a:solidFill>
              <a:ea typeface="小塚ゴシック Pro R" panose="020B0400000000000000"/>
            </a:endParaRPr>
          </a:p>
          <a:p>
            <a:pPr marL="0" marR="0" lvl="0" indent="0" algn="l" defTabSz="346710" rtl="0" eaLnBrk="1" fontAlgn="auto" latinLnBrk="0" hangingPunct="1">
              <a:lnSpc>
                <a:spcPct val="150000"/>
              </a:lnSpc>
              <a:spcBef>
                <a:spcPts val="0"/>
              </a:spcBef>
              <a:spcAft>
                <a:spcPts val="0"/>
              </a:spcAft>
              <a:buClrTx/>
              <a:buSzTx/>
              <a:buFontTx/>
              <a:buNone/>
              <a:tabLst/>
              <a:defRPr/>
            </a:pPr>
            <a:r>
              <a:rPr kumimoji="1" lang="ja-JP" altLang="en-US"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テマリカタヒバ</a:t>
            </a:r>
            <a:endParaRPr kumimoji="1" lang="en-US" altLang="ja-JP" sz="1400" b="1"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p:txBody>
      </p:sp>
      <p:sp>
        <p:nvSpPr>
          <p:cNvPr id="63" name="テキスト ボックス 62">
            <a:extLst>
              <a:ext uri="{FF2B5EF4-FFF2-40B4-BE49-F238E27FC236}">
                <a16:creationId xmlns:a16="http://schemas.microsoft.com/office/drawing/2014/main" id="{165FD0F4-8770-4F4C-813A-0A4790813CAC}"/>
              </a:ext>
            </a:extLst>
          </p:cNvPr>
          <p:cNvSpPr txBox="1"/>
          <p:nvPr/>
        </p:nvSpPr>
        <p:spPr>
          <a:xfrm>
            <a:off x="267236" y="172343"/>
            <a:ext cx="11657527" cy="1148328"/>
          </a:xfrm>
          <a:prstGeom prst="rect">
            <a:avLst/>
          </a:prstGeom>
          <a:noFill/>
        </p:spPr>
        <p:txBody>
          <a:bodyPr wrap="square">
            <a:spAutoFit/>
          </a:bodyPr>
          <a:lstStyle/>
          <a:p>
            <a:pPr marL="0" marR="0" lvl="0" indent="0" algn="ctr" defTabSz="346710" rtl="0" eaLnBrk="1" fontAlgn="auto" latinLnBrk="0" hangingPunct="1">
              <a:lnSpc>
                <a:spcPct val="150000"/>
              </a:lnSpc>
              <a:spcBef>
                <a:spcPts val="0"/>
              </a:spcBef>
              <a:spcAft>
                <a:spcPts val="0"/>
              </a:spcAft>
              <a:buClrTx/>
              <a:buSzTx/>
              <a:buFontTx/>
              <a:buNone/>
              <a:tabLst/>
              <a:defRPr/>
            </a:pPr>
            <a:r>
              <a:rPr kumimoji="1" lang="ja-JP" altLang="en-US"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強い生命力をもち、厳しい環境に適応する</a:t>
            </a:r>
            <a:endParaRPr kumimoji="1" lang="en-US" altLang="ja-JP"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ctr" defTabSz="346710" rtl="0" eaLnBrk="1" fontAlgn="auto" latinLnBrk="0" hangingPunct="1">
              <a:lnSpc>
                <a:spcPct val="150000"/>
              </a:lnSpc>
              <a:spcBef>
                <a:spcPts val="0"/>
              </a:spcBef>
              <a:spcAft>
                <a:spcPts val="0"/>
              </a:spcAft>
              <a:buClrTx/>
              <a:buSzTx/>
              <a:buFontTx/>
              <a:buNone/>
              <a:tabLst/>
              <a:defRPr/>
            </a:pPr>
            <a:r>
              <a:rPr kumimoji="1" lang="en-US" altLang="ja-JP"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5</a:t>
            </a:r>
            <a:r>
              <a:rPr kumimoji="1" lang="ja-JP" altLang="en-US"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つの植物</a:t>
            </a:r>
            <a:r>
              <a:rPr kumimoji="1" lang="ja-JP" altLang="en-US" sz="1600" b="1"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から抽出されたエキスを配合した</a:t>
            </a:r>
            <a:r>
              <a:rPr kumimoji="1" lang="ja-JP" altLang="en-US" sz="2400" b="0">
                <a:solidFill>
                  <a:srgbClr val="1C2245"/>
                </a:solidFill>
                <a:ea typeface="小塚ゴシック Pro R" panose="020B0400000000000000"/>
              </a:rPr>
              <a:t>皮膚コンディショニング</a:t>
            </a:r>
            <a:r>
              <a:rPr kumimoji="1" lang="ja-JP" altLang="en-US" sz="2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成分</a:t>
            </a:r>
            <a:endParaRPr kumimoji="0" lang="ja-JP" altLang="en-US" sz="2400" b="0" i="0" u="none" strike="noStrike" kern="0" cap="none" spc="0" normalizeH="0" baseline="0" noProof="0">
              <a:ln>
                <a:noFill/>
              </a:ln>
              <a:solidFill>
                <a:srgbClr val="000000"/>
              </a:solidFill>
              <a:effectLst/>
              <a:uLnTx/>
              <a:uFillTx/>
              <a:latin typeface="Helvetica Neue"/>
              <a:sym typeface="Helvetica Neue"/>
            </a:endParaRPr>
          </a:p>
        </p:txBody>
      </p:sp>
      <p:sp>
        <p:nvSpPr>
          <p:cNvPr id="2" name="テキスト ボックス 1">
            <a:extLst>
              <a:ext uri="{FF2B5EF4-FFF2-40B4-BE49-F238E27FC236}">
                <a16:creationId xmlns:a16="http://schemas.microsoft.com/office/drawing/2014/main" id="{A5DD6C2B-4322-49D5-A888-FB95BB46622E}"/>
              </a:ext>
            </a:extLst>
          </p:cNvPr>
          <p:cNvSpPr txBox="1"/>
          <p:nvPr/>
        </p:nvSpPr>
        <p:spPr>
          <a:xfrm>
            <a:off x="10174935" y="1297307"/>
            <a:ext cx="1462411" cy="230832"/>
          </a:xfrm>
          <a:prstGeom prst="rect">
            <a:avLst/>
          </a:prstGeom>
          <a:noFill/>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＊品種のこと。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grpSp>
        <p:nvGrpSpPr>
          <p:cNvPr id="14" name="グループ化 13">
            <a:extLst>
              <a:ext uri="{FF2B5EF4-FFF2-40B4-BE49-F238E27FC236}">
                <a16:creationId xmlns:a16="http://schemas.microsoft.com/office/drawing/2014/main" id="{69E5E769-FFBD-432A-AE5D-F88ACB38288A}"/>
              </a:ext>
            </a:extLst>
          </p:cNvPr>
          <p:cNvGrpSpPr/>
          <p:nvPr/>
        </p:nvGrpSpPr>
        <p:grpSpPr>
          <a:xfrm>
            <a:off x="1367020" y="3429000"/>
            <a:ext cx="9771719" cy="2680483"/>
            <a:chOff x="1378974" y="4207884"/>
            <a:chExt cx="8225933" cy="2256458"/>
          </a:xfrm>
        </p:grpSpPr>
        <p:pic>
          <p:nvPicPr>
            <p:cNvPr id="15" name="図 14">
              <a:extLst>
                <a:ext uri="{FF2B5EF4-FFF2-40B4-BE49-F238E27FC236}">
                  <a16:creationId xmlns:a16="http://schemas.microsoft.com/office/drawing/2014/main" id="{60781AFD-4C5B-4B51-B692-D47972461C79}"/>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Lst>
            </a:blip>
            <a:srcRect l="20309" t="5089" r="24006" b="2376"/>
            <a:stretch/>
          </p:blipFill>
          <p:spPr>
            <a:xfrm>
              <a:off x="1378974" y="4209811"/>
              <a:ext cx="2527061" cy="2244079"/>
            </a:xfrm>
            <a:prstGeom prst="rect">
              <a:avLst/>
            </a:prstGeom>
          </p:spPr>
        </p:pic>
        <p:pic>
          <p:nvPicPr>
            <p:cNvPr id="16" name="図 15">
              <a:extLst>
                <a:ext uri="{FF2B5EF4-FFF2-40B4-BE49-F238E27FC236}">
                  <a16:creationId xmlns:a16="http://schemas.microsoft.com/office/drawing/2014/main" id="{C2F72D86-995B-4980-B2A6-7F6A279440DD}"/>
                </a:ext>
              </a:extLst>
            </p:cNvPr>
            <p:cNvPicPr>
              <a:picLocks noChangeAspect="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16950" t="3892" r="22795"/>
            <a:stretch/>
          </p:blipFill>
          <p:spPr>
            <a:xfrm>
              <a:off x="7077846" y="4207884"/>
              <a:ext cx="2527061" cy="2256456"/>
            </a:xfrm>
            <a:prstGeom prst="rect">
              <a:avLst/>
            </a:prstGeom>
          </p:spPr>
        </p:pic>
        <p:pic>
          <p:nvPicPr>
            <p:cNvPr id="17" name="図 16">
              <a:extLst>
                <a:ext uri="{FF2B5EF4-FFF2-40B4-BE49-F238E27FC236}">
                  <a16:creationId xmlns:a16="http://schemas.microsoft.com/office/drawing/2014/main" id="{3A3052D9-4E29-402A-B886-5F9FC60D4400}"/>
                </a:ext>
              </a:extLst>
            </p:cNvPr>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20000"/>
                      </a14:imgEffect>
                    </a14:imgLayer>
                  </a14:imgProps>
                </a:ext>
              </a:extLst>
            </a:blip>
            <a:srcRect l="23090" t="2416" r="22988"/>
            <a:stretch/>
          </p:blipFill>
          <p:spPr>
            <a:xfrm>
              <a:off x="4255817" y="4207884"/>
              <a:ext cx="2499878" cy="2256458"/>
            </a:xfrm>
            <a:prstGeom prst="rect">
              <a:avLst/>
            </a:prstGeom>
          </p:spPr>
        </p:pic>
      </p:grpSp>
      <p:sp>
        <p:nvSpPr>
          <p:cNvPr id="18" name="矢印: 右 17">
            <a:extLst>
              <a:ext uri="{FF2B5EF4-FFF2-40B4-BE49-F238E27FC236}">
                <a16:creationId xmlns:a16="http://schemas.microsoft.com/office/drawing/2014/main" id="{5F0E9C21-236B-4707-94B4-200DA25B6941}"/>
              </a:ext>
            </a:extLst>
          </p:cNvPr>
          <p:cNvSpPr/>
          <p:nvPr/>
        </p:nvSpPr>
        <p:spPr>
          <a:xfrm>
            <a:off x="1383431" y="2895184"/>
            <a:ext cx="9771719" cy="5315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水を与えると</a:t>
            </a:r>
            <a:r>
              <a:rPr kumimoji="1" lang="en-US" altLang="ja-JP"/>
              <a:t>…</a:t>
            </a:r>
            <a:r>
              <a:rPr kumimoji="1" lang="ja-JP" altLang="en-US"/>
              <a:t>　</a:t>
            </a:r>
          </a:p>
        </p:txBody>
      </p:sp>
      <p:sp>
        <p:nvSpPr>
          <p:cNvPr id="4" name="矢印: 左 3">
            <a:extLst>
              <a:ext uri="{FF2B5EF4-FFF2-40B4-BE49-F238E27FC236}">
                <a16:creationId xmlns:a16="http://schemas.microsoft.com/office/drawing/2014/main" id="{F3FDE257-8E53-4BE6-A91B-776093EC9D5A}"/>
              </a:ext>
            </a:extLst>
          </p:cNvPr>
          <p:cNvSpPr/>
          <p:nvPr/>
        </p:nvSpPr>
        <p:spPr>
          <a:xfrm>
            <a:off x="1350479" y="6109333"/>
            <a:ext cx="9771719" cy="49507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a:t>空気が乾燥してくると</a:t>
            </a:r>
            <a:r>
              <a:rPr kumimoji="1" lang="en-US" altLang="ja-JP"/>
              <a:t>…</a:t>
            </a:r>
            <a:r>
              <a:rPr kumimoji="1" lang="ja-JP" altLang="en-US"/>
              <a:t>　　　　　　　　</a:t>
            </a:r>
          </a:p>
        </p:txBody>
      </p:sp>
    </p:spTree>
    <p:extLst>
      <p:ext uri="{BB962C8B-B14F-4D97-AF65-F5344CB8AC3E}">
        <p14:creationId xmlns:p14="http://schemas.microsoft.com/office/powerpoint/2010/main" val="11911399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テキスト ボックス 22">
            <a:extLst>
              <a:ext uri="{FF2B5EF4-FFF2-40B4-BE49-F238E27FC236}">
                <a16:creationId xmlns:a16="http://schemas.microsoft.com/office/drawing/2014/main" id="{8B85DB3B-4669-4402-B6FF-83FAA51A5A9C}"/>
              </a:ext>
            </a:extLst>
          </p:cNvPr>
          <p:cNvSpPr txBox="1"/>
          <p:nvPr/>
        </p:nvSpPr>
        <p:spPr>
          <a:xfrm>
            <a:off x="1701055" y="752260"/>
            <a:ext cx="3260512" cy="646331"/>
          </a:xfrm>
          <a:prstGeom prst="rect">
            <a:avLst/>
          </a:prstGeom>
          <a:noFill/>
        </p:spPr>
        <p:txBody>
          <a:bodyPr wrap="square">
            <a:spAutoFit/>
          </a:bodyPr>
          <a:lstStyle/>
          <a:p>
            <a:r>
              <a:rPr kumimoji="1" lang="ja-JP" altLang="en-US" sz="24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rPr>
              <a:t>光対応ブレンド</a:t>
            </a:r>
            <a:endParaRPr kumimoji="1" lang="en-US" altLang="ja-JP" sz="24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（皮膚コンディショニング成分）</a:t>
            </a:r>
            <a:endParaRPr lang="ja-JP" altLang="en-US" sz="1200"/>
          </a:p>
        </p:txBody>
      </p:sp>
      <p:sp>
        <p:nvSpPr>
          <p:cNvPr id="25" name="テキスト ボックス 24">
            <a:extLst>
              <a:ext uri="{FF2B5EF4-FFF2-40B4-BE49-F238E27FC236}">
                <a16:creationId xmlns:a16="http://schemas.microsoft.com/office/drawing/2014/main" id="{BDD137CB-A41B-401D-844F-09C0F242F77E}"/>
              </a:ext>
            </a:extLst>
          </p:cNvPr>
          <p:cNvSpPr txBox="1"/>
          <p:nvPr/>
        </p:nvSpPr>
        <p:spPr>
          <a:xfrm>
            <a:off x="5482471" y="706094"/>
            <a:ext cx="6094324" cy="1015663"/>
          </a:xfrm>
          <a:prstGeom prst="rect">
            <a:avLst/>
          </a:prstGeom>
          <a:noFill/>
        </p:spPr>
        <p:txBody>
          <a:bodyPr wrap="square">
            <a:spAutoFit/>
          </a:bodyPr>
          <a:lstStyle/>
          <a:p>
            <a:r>
              <a:rPr kumimoji="1" lang="ja-JP" altLang="en-US"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ブルーライト・赤外線・紫外線の</a:t>
            </a:r>
            <a:endParaRPr kumimoji="1" lang="en-US" altLang="ja-JP"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肌への負担を軽減</a:t>
            </a:r>
            <a:endParaRPr kumimoji="1" lang="en-US" altLang="ja-JP"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（デイ ドリーム プロテクティブ ローションのみ）</a:t>
            </a:r>
            <a:endParaRPr lang="ja-JP" altLang="en-US" sz="1200">
              <a:solidFill>
                <a:srgbClr val="1C2245"/>
              </a:solidFill>
            </a:endParaRPr>
          </a:p>
        </p:txBody>
      </p:sp>
      <p:sp>
        <p:nvSpPr>
          <p:cNvPr id="27" name="矢印: 右 26">
            <a:extLst>
              <a:ext uri="{FF2B5EF4-FFF2-40B4-BE49-F238E27FC236}">
                <a16:creationId xmlns:a16="http://schemas.microsoft.com/office/drawing/2014/main" id="{552CEB53-E800-416F-9444-0F029C309C6B}"/>
              </a:ext>
            </a:extLst>
          </p:cNvPr>
          <p:cNvSpPr/>
          <p:nvPr/>
        </p:nvSpPr>
        <p:spPr>
          <a:xfrm>
            <a:off x="5241987" y="629149"/>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0732B1EC-A098-4741-9C90-38C647E72FF3}"/>
              </a:ext>
            </a:extLst>
          </p:cNvPr>
          <p:cNvSpPr txBox="1"/>
          <p:nvPr/>
        </p:nvSpPr>
        <p:spPr>
          <a:xfrm>
            <a:off x="3077382" y="2451326"/>
            <a:ext cx="6094324" cy="646331"/>
          </a:xfrm>
          <a:prstGeom prst="rect">
            <a:avLst/>
          </a:prstGeom>
          <a:noFill/>
        </p:spPr>
        <p:txBody>
          <a:bodyPr wrap="square">
            <a:spAutoFit/>
          </a:bodyPr>
          <a:lstStyle/>
          <a:p>
            <a:r>
              <a:rPr kumimoji="1" lang="ja-JP" altLang="en-US" sz="2400" b="0" kern="1200">
                <a:solidFill>
                  <a:srgbClr val="1C2245"/>
                </a:solidFill>
                <a:latin typeface="小塚ゴシック Pr6N R" panose="020B0400000000000000" pitchFamily="34" charset="-128"/>
                <a:ea typeface="小塚ゴシック Pr6N R" panose="020B0400000000000000" pitchFamily="34" charset="-128"/>
                <a:cs typeface="+mn-cs"/>
              </a:rPr>
              <a:t>光対応ブレンドの原料を使った実験</a:t>
            </a:r>
            <a:endParaRPr kumimoji="1" lang="en-US" altLang="ja-JP"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（オオミテングヤシ果実油・ペポカボチャ果実エキスを使用）</a:t>
            </a:r>
            <a:endParaRPr lang="ja-JP" altLang="en-US" sz="1200">
              <a:solidFill>
                <a:srgbClr val="1C2245"/>
              </a:solidFill>
            </a:endParaRPr>
          </a:p>
        </p:txBody>
      </p:sp>
      <p:pic>
        <p:nvPicPr>
          <p:cNvPr id="5" name="図 4">
            <a:extLst>
              <a:ext uri="{FF2B5EF4-FFF2-40B4-BE49-F238E27FC236}">
                <a16:creationId xmlns:a16="http://schemas.microsoft.com/office/drawing/2014/main" id="{8C7B8045-77F6-4245-8FD1-94A144FBEF97}"/>
              </a:ext>
            </a:extLst>
          </p:cNvPr>
          <p:cNvPicPr>
            <a:picLocks noChangeAspect="1"/>
          </p:cNvPicPr>
          <p:nvPr/>
        </p:nvPicPr>
        <p:blipFill rotWithShape="1">
          <a:blip r:embed="rId3"/>
          <a:srcRect l="50000"/>
          <a:stretch/>
        </p:blipFill>
        <p:spPr>
          <a:xfrm>
            <a:off x="5573582" y="3371560"/>
            <a:ext cx="6078239" cy="1615580"/>
          </a:xfrm>
          <a:prstGeom prst="rect">
            <a:avLst/>
          </a:prstGeom>
        </p:spPr>
      </p:pic>
      <p:pic>
        <p:nvPicPr>
          <p:cNvPr id="10" name="図 9">
            <a:extLst>
              <a:ext uri="{FF2B5EF4-FFF2-40B4-BE49-F238E27FC236}">
                <a16:creationId xmlns:a16="http://schemas.microsoft.com/office/drawing/2014/main" id="{CE0E328F-6FD3-4DA9-B282-B583E42A0E55}"/>
              </a:ext>
            </a:extLst>
          </p:cNvPr>
          <p:cNvPicPr>
            <a:picLocks noChangeAspect="1"/>
          </p:cNvPicPr>
          <p:nvPr/>
        </p:nvPicPr>
        <p:blipFill>
          <a:blip r:embed="rId4"/>
          <a:stretch>
            <a:fillRect/>
          </a:stretch>
        </p:blipFill>
        <p:spPr>
          <a:xfrm>
            <a:off x="1286042" y="3378686"/>
            <a:ext cx="3160893" cy="1608454"/>
          </a:xfrm>
          <a:prstGeom prst="rect">
            <a:avLst/>
          </a:prstGeom>
        </p:spPr>
      </p:pic>
      <p:sp>
        <p:nvSpPr>
          <p:cNvPr id="14" name="テキスト ボックス 13">
            <a:extLst>
              <a:ext uri="{FF2B5EF4-FFF2-40B4-BE49-F238E27FC236}">
                <a16:creationId xmlns:a16="http://schemas.microsoft.com/office/drawing/2014/main" id="{E48DC916-094D-4AF5-B650-24E9AB94ECDE}"/>
              </a:ext>
            </a:extLst>
          </p:cNvPr>
          <p:cNvSpPr txBox="1"/>
          <p:nvPr/>
        </p:nvSpPr>
        <p:spPr>
          <a:xfrm>
            <a:off x="3062303" y="4540269"/>
            <a:ext cx="1156086" cy="286232"/>
          </a:xfrm>
          <a:prstGeom prst="rect">
            <a:avLst/>
          </a:prstGeom>
          <a:noFill/>
        </p:spPr>
        <p:txBody>
          <a:bodyPr wrap="none" rtlCol="0">
            <a:spAutoFit/>
          </a:bodyPr>
          <a:lstStyle/>
          <a:p>
            <a:r>
              <a:rPr kumimoji="1" lang="ja-JP" altLang="en-US"/>
              <a:t>普通のライト</a:t>
            </a:r>
          </a:p>
        </p:txBody>
      </p:sp>
      <p:sp>
        <p:nvSpPr>
          <p:cNvPr id="6" name="テキスト ボックス 5">
            <a:extLst>
              <a:ext uri="{FF2B5EF4-FFF2-40B4-BE49-F238E27FC236}">
                <a16:creationId xmlns:a16="http://schemas.microsoft.com/office/drawing/2014/main" id="{390CDC28-6EF6-4747-B84A-039F91514EB0}"/>
              </a:ext>
            </a:extLst>
          </p:cNvPr>
          <p:cNvSpPr txBox="1"/>
          <p:nvPr/>
        </p:nvSpPr>
        <p:spPr>
          <a:xfrm>
            <a:off x="8458200" y="5190747"/>
            <a:ext cx="3347357" cy="830997"/>
          </a:xfrm>
          <a:prstGeom prst="rect">
            <a:avLst/>
          </a:prstGeom>
          <a:noFill/>
        </p:spPr>
        <p:txBody>
          <a:bodyPr wrap="square" rtlCol="0">
            <a:spAutoFit/>
          </a:bodyPr>
          <a:lstStyle/>
          <a:p>
            <a:r>
              <a:rPr kumimoji="1" lang="ja-JP" altLang="en-US" sz="1600">
                <a:latin typeface="+mn-ea"/>
                <a:ea typeface="+mn-ea"/>
              </a:rPr>
              <a:t>真上からブルーライトを当てても</a:t>
            </a:r>
            <a:endParaRPr kumimoji="1" lang="en-US" altLang="ja-JP" sz="1600">
              <a:latin typeface="+mn-ea"/>
              <a:ea typeface="+mn-ea"/>
            </a:endParaRPr>
          </a:p>
          <a:p>
            <a:r>
              <a:rPr kumimoji="1" lang="ja-JP" altLang="en-US" sz="1600">
                <a:latin typeface="+mn-ea"/>
                <a:ea typeface="+mn-ea"/>
              </a:rPr>
              <a:t>シャーレの中の原料が</a:t>
            </a:r>
            <a:endParaRPr kumimoji="1" lang="en-US" altLang="ja-JP" sz="1600">
              <a:latin typeface="+mn-ea"/>
              <a:ea typeface="+mn-ea"/>
            </a:endParaRPr>
          </a:p>
          <a:p>
            <a:r>
              <a:rPr kumimoji="1" lang="ja-JP" altLang="en-US" sz="1600">
                <a:latin typeface="+mn-ea"/>
                <a:ea typeface="+mn-ea"/>
              </a:rPr>
              <a:t>ブルーライトを透過させない</a:t>
            </a:r>
          </a:p>
        </p:txBody>
      </p:sp>
    </p:spTree>
    <p:extLst>
      <p:ext uri="{BB962C8B-B14F-4D97-AF65-F5344CB8AC3E}">
        <p14:creationId xmlns:p14="http://schemas.microsoft.com/office/powerpoint/2010/main" val="28682714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081870EF-E36D-4F9F-85F3-0EBAF9EF0CF2}"/>
              </a:ext>
            </a:extLst>
          </p:cNvPr>
          <p:cNvSpPr txBox="1"/>
          <p:nvPr/>
        </p:nvSpPr>
        <p:spPr>
          <a:xfrm>
            <a:off x="668264" y="752260"/>
            <a:ext cx="4711720" cy="646331"/>
          </a:xfrm>
          <a:prstGeom prst="rect">
            <a:avLst/>
          </a:prstGeom>
          <a:noFill/>
        </p:spPr>
        <p:txBody>
          <a:bodyPr wrap="square">
            <a:spAutoFit/>
          </a:bodyPr>
          <a:lstStyle/>
          <a:p>
            <a:r>
              <a:rPr kumimoji="1" lang="ja-JP" altLang="en-US" sz="24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rPr>
              <a:t>ハイドラ フレックス ブレンド</a:t>
            </a:r>
            <a:endParaRPr kumimoji="1" lang="en-US" altLang="ja-JP" sz="24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（保湿成分）</a:t>
            </a:r>
            <a:endParaRPr lang="ja-JP" altLang="en-US" sz="1200"/>
          </a:p>
        </p:txBody>
      </p:sp>
      <p:sp>
        <p:nvSpPr>
          <p:cNvPr id="15" name="矢印: 右 14">
            <a:extLst>
              <a:ext uri="{FF2B5EF4-FFF2-40B4-BE49-F238E27FC236}">
                <a16:creationId xmlns:a16="http://schemas.microsoft.com/office/drawing/2014/main" id="{BC310015-D4FC-42F6-AAA2-285F27177CD4}"/>
              </a:ext>
            </a:extLst>
          </p:cNvPr>
          <p:cNvSpPr/>
          <p:nvPr/>
        </p:nvSpPr>
        <p:spPr>
          <a:xfrm>
            <a:off x="5432805" y="681683"/>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3A0C3F5D-49EA-4FD6-B245-E53FEBD5E013}"/>
              </a:ext>
            </a:extLst>
          </p:cNvPr>
          <p:cNvSpPr txBox="1"/>
          <p:nvPr/>
        </p:nvSpPr>
        <p:spPr>
          <a:xfrm>
            <a:off x="5379984" y="520511"/>
            <a:ext cx="6371347" cy="1446550"/>
          </a:xfrm>
          <a:prstGeom prst="rect">
            <a:avLst/>
          </a:prstGeom>
          <a:noFill/>
        </p:spPr>
        <p:txBody>
          <a:bodyPr wrap="square">
            <a:spAutoFit/>
          </a:bodyPr>
          <a:lstStyle/>
          <a:p>
            <a:r>
              <a:rPr kumimoji="1" lang="ja-JP" altLang="en-US"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空気中の水分量を利用して</a:t>
            </a:r>
            <a:endParaRPr kumimoji="1" lang="en-US" altLang="ja-JP"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r>
              <a:rPr kumimoji="1" lang="ja-JP" altLang="en-US"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肌の水分バランスを保つ</a:t>
            </a:r>
            <a:endParaRPr kumimoji="1" lang="en-US" altLang="ja-JP"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セルトレックス オールウェイズ ライト アドバンス セラムのみ）</a:t>
            </a:r>
            <a:endParaRPr kumimoji="0" lang="ja-JP" altLang="en-US" sz="1200" b="1" i="0" u="none" strike="noStrike" kern="0" cap="none" spc="0" normalizeH="0" baseline="0" noProof="0">
              <a:ln>
                <a:noFill/>
              </a:ln>
              <a:solidFill>
                <a:srgbClr val="1C2245"/>
              </a:solidFill>
              <a:effectLst/>
              <a:uLnTx/>
              <a:uFillTx/>
              <a:latin typeface="Helvetica Neue"/>
              <a:sym typeface="Helvetica Neue"/>
            </a:endParaRPr>
          </a:p>
          <a:p>
            <a:endParaRPr kumimoji="1" lang="en-US" altLang="ja-JP" sz="24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
        <p:nvSpPr>
          <p:cNvPr id="2" name="テキスト ボックス 1">
            <a:extLst>
              <a:ext uri="{FF2B5EF4-FFF2-40B4-BE49-F238E27FC236}">
                <a16:creationId xmlns:a16="http://schemas.microsoft.com/office/drawing/2014/main" id="{45057867-A665-48BA-8BA6-EAF9A82EEAD2}"/>
              </a:ext>
            </a:extLst>
          </p:cNvPr>
          <p:cNvSpPr txBox="1"/>
          <p:nvPr/>
        </p:nvSpPr>
        <p:spPr>
          <a:xfrm>
            <a:off x="2998061" y="1875644"/>
            <a:ext cx="6094324" cy="646331"/>
          </a:xfrm>
          <a:prstGeom prst="rect">
            <a:avLst/>
          </a:prstGeom>
          <a:noFill/>
        </p:spPr>
        <p:txBody>
          <a:bodyPr wrap="square">
            <a:spAutoFit/>
          </a:bodyPr>
          <a:lstStyle/>
          <a:p>
            <a:r>
              <a:rPr kumimoji="1" lang="ja-JP" altLang="en-US" sz="2400" b="0" kern="1200">
                <a:solidFill>
                  <a:srgbClr val="1C2245"/>
                </a:solidFill>
                <a:latin typeface="小塚ゴシック Pr6N R" panose="020B0400000000000000" pitchFamily="34" charset="-128"/>
                <a:ea typeface="小塚ゴシック Pr6N R" panose="020B0400000000000000" pitchFamily="34" charset="-128"/>
                <a:cs typeface="+mn-cs"/>
              </a:rPr>
              <a:t>ハイドラ フレックス ブレンドの働き</a:t>
            </a:r>
            <a:endParaRPr kumimoji="1" lang="en-US" altLang="ja-JP" sz="2400" b="0" kern="1200">
              <a:solidFill>
                <a:srgbClr val="1C2245"/>
              </a:solidFill>
              <a:latin typeface="小塚ゴシック Pr6N R" panose="020B0400000000000000" pitchFamily="34" charset="-128"/>
              <a:ea typeface="小塚ゴシック Pr6N R" panose="020B0400000000000000" pitchFamily="34" charset="-128"/>
              <a:cs typeface="+mn-cs"/>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（イメージ図を使っての解説）</a:t>
            </a:r>
            <a:endParaRPr kumimoji="0" lang="ja-JP" altLang="en-US" sz="1200" b="1" i="0" u="none" strike="noStrike" kern="0" cap="none" spc="0" normalizeH="0" baseline="0" noProof="0">
              <a:ln>
                <a:noFill/>
              </a:ln>
              <a:solidFill>
                <a:srgbClr val="1C2245"/>
              </a:solidFill>
              <a:effectLst/>
              <a:uLnTx/>
              <a:uFillTx/>
              <a:latin typeface="Helvetica Neue"/>
              <a:sym typeface="Helvetica Neue"/>
            </a:endParaRPr>
          </a:p>
        </p:txBody>
      </p:sp>
      <p:pic>
        <p:nvPicPr>
          <p:cNvPr id="4" name="図 3">
            <a:extLst>
              <a:ext uri="{FF2B5EF4-FFF2-40B4-BE49-F238E27FC236}">
                <a16:creationId xmlns:a16="http://schemas.microsoft.com/office/drawing/2014/main" id="{2F15795A-1401-444F-A88D-9034BFFFAC88}"/>
              </a:ext>
            </a:extLst>
          </p:cNvPr>
          <p:cNvPicPr>
            <a:picLocks noChangeAspect="1"/>
          </p:cNvPicPr>
          <p:nvPr/>
        </p:nvPicPr>
        <p:blipFill rotWithShape="1">
          <a:blip r:embed="rId3"/>
          <a:srcRect l="18118" t="35190" r="20955" b="20749"/>
          <a:stretch/>
        </p:blipFill>
        <p:spPr>
          <a:xfrm>
            <a:off x="2130768" y="2592563"/>
            <a:ext cx="7681051" cy="3124543"/>
          </a:xfrm>
          <a:prstGeom prst="rect">
            <a:avLst/>
          </a:prstGeom>
        </p:spPr>
      </p:pic>
      <p:sp>
        <p:nvSpPr>
          <p:cNvPr id="5" name="テキスト ボックス 4">
            <a:extLst>
              <a:ext uri="{FF2B5EF4-FFF2-40B4-BE49-F238E27FC236}">
                <a16:creationId xmlns:a16="http://schemas.microsoft.com/office/drawing/2014/main" id="{09DB98F0-3814-4D9B-A371-907DF1A9EB90}"/>
              </a:ext>
            </a:extLst>
          </p:cNvPr>
          <p:cNvSpPr txBox="1"/>
          <p:nvPr/>
        </p:nvSpPr>
        <p:spPr>
          <a:xfrm>
            <a:off x="563959" y="5787694"/>
            <a:ext cx="313361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乾燥して、肌が水分を必要とする環境では「ハイドラフレックス ブレンド」</a:t>
            </a:r>
            <a:r>
              <a:rPr kumimoji="0" lang="ja-JP" altLang="en-US" sz="8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（保湿成分）</a:t>
            </a: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が空気中の水分を引き込み、肌へうるおいを与えます。</a:t>
            </a:r>
          </a:p>
        </p:txBody>
      </p:sp>
      <p:sp>
        <p:nvSpPr>
          <p:cNvPr id="6" name="テキスト ボックス 5">
            <a:extLst>
              <a:ext uri="{FF2B5EF4-FFF2-40B4-BE49-F238E27FC236}">
                <a16:creationId xmlns:a16="http://schemas.microsoft.com/office/drawing/2014/main" id="{63BB3AAD-78D7-46E4-838E-98D1C3E028CC}"/>
              </a:ext>
            </a:extLst>
          </p:cNvPr>
          <p:cNvSpPr txBox="1"/>
          <p:nvPr/>
        </p:nvSpPr>
        <p:spPr>
          <a:xfrm>
            <a:off x="4197591" y="5842671"/>
            <a:ext cx="313361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湿度の高い環境では、「ハイドラフレックス ブレンド」</a:t>
            </a:r>
            <a:r>
              <a:rPr kumimoji="0" lang="ja-JP" altLang="en-US" sz="800" b="0" i="0" u="none" strike="noStrike" kern="0" cap="none" spc="0" normalizeH="0" baseline="0" noProof="0">
                <a:ln>
                  <a:noFill/>
                </a:ln>
                <a:solidFill>
                  <a:srgbClr val="000000"/>
                </a:solidFill>
                <a:effectLst/>
                <a:uLnTx/>
                <a:uFillTx/>
                <a:latin typeface="小塚ゴシック Pr6N R" panose="020B0400000000000000" pitchFamily="34" charset="-128"/>
                <a:ea typeface="小塚ゴシック Pr6N R" panose="020B0400000000000000" pitchFamily="34" charset="-128"/>
                <a:sym typeface="Helvetica Neue"/>
              </a:rPr>
              <a:t> （保湿成分）</a:t>
            </a: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が水分を過剰に吸収しないようにブロックします。</a:t>
            </a:r>
          </a:p>
          <a:p>
            <a:pPr marL="0" marR="0" indent="0" algn="l" defTabSz="825500" rtl="0" fontAlgn="auto" latinLnBrk="0" hangingPunct="0">
              <a:lnSpc>
                <a:spcPct val="100000"/>
              </a:lnSpc>
              <a:spcBef>
                <a:spcPts val="0"/>
              </a:spcBef>
              <a:spcAft>
                <a:spcPts val="0"/>
              </a:spcAft>
              <a:buClrTx/>
              <a:buSzTx/>
              <a:buFontTx/>
              <a:buNone/>
              <a:tabLst/>
            </a:pPr>
            <a:endPar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endParaRPr>
          </a:p>
        </p:txBody>
      </p:sp>
      <p:sp>
        <p:nvSpPr>
          <p:cNvPr id="8" name="テキスト ボックス 7">
            <a:extLst>
              <a:ext uri="{FF2B5EF4-FFF2-40B4-BE49-F238E27FC236}">
                <a16:creationId xmlns:a16="http://schemas.microsoft.com/office/drawing/2014/main" id="{7AE322FA-3212-44FB-8106-03CEEB28FAFC}"/>
              </a:ext>
            </a:extLst>
          </p:cNvPr>
          <p:cNvSpPr txBox="1"/>
          <p:nvPr/>
        </p:nvSpPr>
        <p:spPr>
          <a:xfrm>
            <a:off x="7831223" y="5787694"/>
            <a:ext cx="339389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穏やかな環境では、「ハイドラフレックス ブレンド」</a:t>
            </a:r>
            <a:r>
              <a:rPr kumimoji="0" lang="ja-JP" altLang="en-US" sz="800" b="0" i="0" u="none" strike="noStrike" kern="0" cap="none" spc="0" normalizeH="0" baseline="0" noProof="0">
                <a:ln>
                  <a:noFill/>
                </a:ln>
                <a:solidFill>
                  <a:srgbClr val="000000"/>
                </a:solidFill>
                <a:effectLst/>
                <a:uLnTx/>
                <a:uFillTx/>
                <a:latin typeface="小塚ゴシック Pr6N R" panose="020B0400000000000000" pitchFamily="34" charset="-128"/>
                <a:ea typeface="小塚ゴシック Pr6N R" panose="020B0400000000000000" pitchFamily="34" charset="-128"/>
                <a:sym typeface="Helvetica Neue"/>
              </a:rPr>
              <a:t> （保湿成分）</a:t>
            </a:r>
            <a:r>
              <a:rPr kumimoji="0" lang="ja-JP" altLang="en-US" sz="1200" b="0" i="0" u="none" strike="noStrike" cap="none" spc="0" normalizeH="0" baseline="0">
                <a:ln>
                  <a:noFill/>
                </a:ln>
                <a:solidFill>
                  <a:srgbClr val="000000"/>
                </a:solidFill>
                <a:effectLst/>
                <a:uFillTx/>
                <a:latin typeface="小塚ゴシック Pr6N R" panose="020B0400000000000000" pitchFamily="34" charset="-128"/>
                <a:ea typeface="小塚ゴシック Pr6N R" panose="020B0400000000000000" pitchFamily="34" charset="-128"/>
                <a:sym typeface="Helvetica Neue"/>
              </a:rPr>
              <a:t>は、必要に応じて、水分を引きつけたり弾き返したりして、適度なうるおいを常に保とうとします。</a:t>
            </a:r>
          </a:p>
        </p:txBody>
      </p:sp>
    </p:spTree>
    <p:extLst>
      <p:ext uri="{BB962C8B-B14F-4D97-AF65-F5344CB8AC3E}">
        <p14:creationId xmlns:p14="http://schemas.microsoft.com/office/powerpoint/2010/main" val="44659186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CCDA23-D705-4C73-B3DD-CF64CD8BDAD6}"/>
              </a:ext>
            </a:extLst>
          </p:cNvPr>
          <p:cNvSpPr txBox="1"/>
          <p:nvPr/>
        </p:nvSpPr>
        <p:spPr>
          <a:xfrm>
            <a:off x="2532970" y="726519"/>
            <a:ext cx="902661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３つのブレンドが、環境ストレス</a:t>
            </a:r>
            <a:r>
              <a:rPr kumimoji="1" lang="ja-JP" altLang="en-US" sz="1600" b="1" i="0" u="none" strike="noStrike" kern="0" cap="none" spc="0" normalizeH="0" baseline="50000" noProof="0">
                <a:ln>
                  <a:noFill/>
                </a:ln>
                <a:solidFill>
                  <a:srgbClr val="1C2245"/>
                </a:solidFill>
                <a:effectLst/>
                <a:uLnTx/>
                <a:uFillTx/>
                <a:latin typeface="Helvetica Neue"/>
                <a:ea typeface="小塚ゴシック Pro R" panose="020B0400000000000000"/>
                <a:sym typeface="Helvetica Neue"/>
              </a:rPr>
              <a:t>* </a:t>
            </a: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を跳ね返す肌の力をサポート。</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grpSp>
        <p:nvGrpSpPr>
          <p:cNvPr id="16" name="グループ化 15">
            <a:extLst>
              <a:ext uri="{FF2B5EF4-FFF2-40B4-BE49-F238E27FC236}">
                <a16:creationId xmlns:a16="http://schemas.microsoft.com/office/drawing/2014/main" id="{CF9097DE-B13A-4EAF-B933-DE9CFE1BA05F}"/>
              </a:ext>
            </a:extLst>
          </p:cNvPr>
          <p:cNvGrpSpPr/>
          <p:nvPr/>
        </p:nvGrpSpPr>
        <p:grpSpPr>
          <a:xfrm>
            <a:off x="1030893" y="1117324"/>
            <a:ext cx="1065015" cy="742784"/>
            <a:chOff x="1253864" y="4340508"/>
            <a:chExt cx="4278456" cy="2983968"/>
          </a:xfrm>
        </p:grpSpPr>
        <p:pic>
          <p:nvPicPr>
            <p:cNvPr id="17" name="Image" descr="Image">
              <a:extLst>
                <a:ext uri="{FF2B5EF4-FFF2-40B4-BE49-F238E27FC236}">
                  <a16:creationId xmlns:a16="http://schemas.microsoft.com/office/drawing/2014/main" id="{F4B3713E-A0EC-4C84-AAA4-273B9F9078E3}"/>
                </a:ext>
              </a:extLst>
            </p:cNvPr>
            <p:cNvPicPr>
              <a:picLocks noChangeAspect="1"/>
            </p:cNvPicPr>
            <p:nvPr/>
          </p:nvPicPr>
          <p:blipFill>
            <a:blip r:embed="rId3"/>
            <a:stretch>
              <a:fillRect/>
            </a:stretch>
          </p:blipFill>
          <p:spPr>
            <a:xfrm>
              <a:off x="2092008" y="4340508"/>
              <a:ext cx="3440312" cy="2983968"/>
            </a:xfrm>
            <a:prstGeom prst="rect">
              <a:avLst/>
            </a:prstGeom>
            <a:ln w="12700">
              <a:miter lim="400000"/>
            </a:ln>
          </p:spPr>
        </p:pic>
        <p:pic>
          <p:nvPicPr>
            <p:cNvPr id="18" name="図 17" descr="グラフィック, 抽象, 挿絵 が含まれている画像&#10;&#10;自動的に生成された説明">
              <a:extLst>
                <a:ext uri="{FF2B5EF4-FFF2-40B4-BE49-F238E27FC236}">
                  <a16:creationId xmlns:a16="http://schemas.microsoft.com/office/drawing/2014/main" id="{0D315DEB-0D13-4F98-AF62-0F8052D62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sp>
        <p:nvSpPr>
          <p:cNvPr id="11" name="テキスト ボックス 10">
            <a:extLst>
              <a:ext uri="{FF2B5EF4-FFF2-40B4-BE49-F238E27FC236}">
                <a16:creationId xmlns:a16="http://schemas.microsoft.com/office/drawing/2014/main" id="{9484BF30-8B41-4456-9047-C6C84968DEFA}"/>
              </a:ext>
            </a:extLst>
          </p:cNvPr>
          <p:cNvSpPr txBox="1"/>
          <p:nvPr/>
        </p:nvSpPr>
        <p:spPr>
          <a:xfrm>
            <a:off x="421093" y="2308849"/>
            <a:ext cx="5775729" cy="830997"/>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755FAA"/>
                </a:solidFill>
                <a:effectLst/>
                <a:uLnTx/>
                <a:uFillTx/>
                <a:latin typeface="游ゴシック Light" panose="020F0302020204030204"/>
                <a:ea typeface="小塚ゴシック Pr6N R" panose="020B0400000000000000" pitchFamily="34" charset="-128"/>
                <a:cs typeface="+mn-cs"/>
                <a:sym typeface="Helvetica Neue"/>
              </a:rPr>
              <a:t>バイオ アダプティブ ボタニカル ブレンド</a:t>
            </a:r>
            <a:endParaRPr kumimoji="1" lang="en-US" altLang="ja-JP" sz="2000" b="0" i="0" u="none" strike="noStrike" kern="1200" cap="none" spc="0" normalizeH="0" baseline="0" noProof="0">
              <a:ln>
                <a:noFill/>
              </a:ln>
              <a:solidFill>
                <a:srgbClr val="755FAA"/>
              </a:solidFill>
              <a:effectLst/>
              <a:uLnTx/>
              <a:uFillTx/>
              <a:latin typeface="游ゴシック Light" panose="020F0302020204030204"/>
              <a:ea typeface="小塚ゴシック Pr6N R" panose="020B0400000000000000" pitchFamily="34" charset="-128"/>
              <a:cs typeface="+mn-cs"/>
              <a:sym typeface="Helvetica Neue"/>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游ゴシック Light" panose="020F0302020204030204"/>
                <a:ea typeface="小塚ゴシック Pr6N R" panose="020B0400000000000000" pitchFamily="34" charset="-128"/>
                <a:cs typeface="+mn-cs"/>
                <a:sym typeface="Helvetica Neue"/>
              </a:rPr>
              <a:t>（皮膚コンディショニング成分）</a:t>
            </a:r>
            <a:endParaRPr kumimoji="1" lang="en-US" altLang="ja-JP" sz="1200" b="0" i="0" u="none" strike="noStrike" kern="1200" cap="none" spc="0" normalizeH="0" baseline="0" noProof="0">
              <a:ln>
                <a:noFill/>
              </a:ln>
              <a:solidFill>
                <a:prstClr val="black"/>
              </a:solidFill>
              <a:effectLst/>
              <a:uLnTx/>
              <a:uFillTx/>
              <a:latin typeface="游ゴシック Light" panose="020F0302020204030204"/>
              <a:ea typeface="小塚ゴシック Pr6N R" panose="020B0400000000000000" pitchFamily="34" charset="-128"/>
              <a:cs typeface="+mn-cs"/>
              <a:sym typeface="Helvetica Neue"/>
            </a:endParaRP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游ゴシック Light" panose="020F0302020204030204"/>
              <a:ea typeface="小塚ゴシック Pr6N R" panose="020B0400000000000000" pitchFamily="34" charset="-128"/>
              <a:cs typeface="+mn-cs"/>
              <a:sym typeface="Helvetica Neue"/>
            </a:endParaRPr>
          </a:p>
        </p:txBody>
      </p:sp>
      <p:sp>
        <p:nvSpPr>
          <p:cNvPr id="2" name="矢印: 右 1">
            <a:extLst>
              <a:ext uri="{FF2B5EF4-FFF2-40B4-BE49-F238E27FC236}">
                <a16:creationId xmlns:a16="http://schemas.microsoft.com/office/drawing/2014/main" id="{FA44F0CD-A080-48FC-857D-A20BC9C14092}"/>
              </a:ext>
            </a:extLst>
          </p:cNvPr>
          <p:cNvSpPr/>
          <p:nvPr/>
        </p:nvSpPr>
        <p:spPr>
          <a:xfrm>
            <a:off x="6196823" y="2140552"/>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6710" rtl="0" eaLnBrk="1" fontAlgn="auto" latinLnBrk="0" hangingPunct="0">
              <a:lnSpc>
                <a:spcPct val="100000"/>
              </a:lnSpc>
              <a:spcBef>
                <a:spcPts val="0"/>
              </a:spcBef>
              <a:spcAft>
                <a:spcPts val="0"/>
              </a:spcAft>
              <a:buClrTx/>
              <a:buSzTx/>
              <a:buFontTx/>
              <a:buNone/>
              <a:tabLst/>
              <a:defRPr/>
            </a:pPr>
            <a:endParaRPr kumimoji="1" lang="ja-JP" altLang="en-US" sz="1260" b="1"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sym typeface="Helvetica Neue"/>
            </a:endParaRPr>
          </a:p>
        </p:txBody>
      </p:sp>
      <p:sp>
        <p:nvSpPr>
          <p:cNvPr id="3" name="矢印: 右 2">
            <a:extLst>
              <a:ext uri="{FF2B5EF4-FFF2-40B4-BE49-F238E27FC236}">
                <a16:creationId xmlns:a16="http://schemas.microsoft.com/office/drawing/2014/main" id="{D9015326-C20A-48D3-9255-76E483A58C60}"/>
              </a:ext>
            </a:extLst>
          </p:cNvPr>
          <p:cNvSpPr/>
          <p:nvPr/>
        </p:nvSpPr>
        <p:spPr>
          <a:xfrm>
            <a:off x="6196822" y="3608095"/>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6710" rtl="0" eaLnBrk="1" fontAlgn="auto" latinLnBrk="0" hangingPunct="0">
              <a:lnSpc>
                <a:spcPct val="100000"/>
              </a:lnSpc>
              <a:spcBef>
                <a:spcPts val="0"/>
              </a:spcBef>
              <a:spcAft>
                <a:spcPts val="0"/>
              </a:spcAft>
              <a:buClrTx/>
              <a:buSzTx/>
              <a:buFontTx/>
              <a:buNone/>
              <a:tabLst/>
              <a:defRPr/>
            </a:pPr>
            <a:endParaRPr kumimoji="1" lang="ja-JP" altLang="en-US" sz="1260" b="1"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sym typeface="Helvetica Neue"/>
            </a:endParaRPr>
          </a:p>
        </p:txBody>
      </p:sp>
      <p:sp>
        <p:nvSpPr>
          <p:cNvPr id="4" name="矢印: 右 3">
            <a:extLst>
              <a:ext uri="{FF2B5EF4-FFF2-40B4-BE49-F238E27FC236}">
                <a16:creationId xmlns:a16="http://schemas.microsoft.com/office/drawing/2014/main" id="{003880CC-3284-4747-A8A4-9686ED99CEB4}"/>
              </a:ext>
            </a:extLst>
          </p:cNvPr>
          <p:cNvSpPr/>
          <p:nvPr/>
        </p:nvSpPr>
        <p:spPr>
          <a:xfrm>
            <a:off x="6196823" y="4975880"/>
            <a:ext cx="663191" cy="707886"/>
          </a:xfrm>
          <a:prstGeom prst="rightArrow">
            <a:avLst/>
          </a:prstGeom>
          <a:solidFill>
            <a:srgbClr val="79D3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6710" rtl="0" eaLnBrk="1" fontAlgn="auto" latinLnBrk="0" hangingPunct="0">
              <a:lnSpc>
                <a:spcPct val="100000"/>
              </a:lnSpc>
              <a:spcBef>
                <a:spcPts val="0"/>
              </a:spcBef>
              <a:spcAft>
                <a:spcPts val="0"/>
              </a:spcAft>
              <a:buClrTx/>
              <a:buSzTx/>
              <a:buFontTx/>
              <a:buNone/>
              <a:tabLst/>
              <a:defRPr/>
            </a:pPr>
            <a:endParaRPr kumimoji="1" lang="ja-JP" altLang="en-US" sz="1260" b="1"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sym typeface="Helvetica Neue"/>
            </a:endParaRPr>
          </a:p>
        </p:txBody>
      </p:sp>
      <p:sp>
        <p:nvSpPr>
          <p:cNvPr id="6" name="テキスト ボックス 5">
            <a:extLst>
              <a:ext uri="{FF2B5EF4-FFF2-40B4-BE49-F238E27FC236}">
                <a16:creationId xmlns:a16="http://schemas.microsoft.com/office/drawing/2014/main" id="{CEAEEBEF-AE03-4FFF-AB7D-3C8653579233}"/>
              </a:ext>
            </a:extLst>
          </p:cNvPr>
          <p:cNvSpPr txBox="1"/>
          <p:nvPr/>
        </p:nvSpPr>
        <p:spPr>
          <a:xfrm>
            <a:off x="602760" y="5137975"/>
            <a:ext cx="5360440" cy="584775"/>
          </a:xfrm>
          <a:prstGeom prst="rect">
            <a:avLst/>
          </a:prstGeom>
          <a:noFill/>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rPr>
              <a:t>ハイドラ フレックス ブレンド</a:t>
            </a:r>
            <a:endParaRPr kumimoji="1" lang="en-US" altLang="ja-JP"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457200" marR="0" lvl="1"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（保湿成分）</a:t>
            </a:r>
            <a:endParaRPr kumimoji="1" lang="en-US" altLang="ja-JP"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
        <p:nvSpPr>
          <p:cNvPr id="7" name="テキスト ボックス 6">
            <a:extLst>
              <a:ext uri="{FF2B5EF4-FFF2-40B4-BE49-F238E27FC236}">
                <a16:creationId xmlns:a16="http://schemas.microsoft.com/office/drawing/2014/main" id="{59E138BE-04B5-4D93-9589-8186474D72E4}"/>
              </a:ext>
            </a:extLst>
          </p:cNvPr>
          <p:cNvSpPr txBox="1"/>
          <p:nvPr/>
        </p:nvSpPr>
        <p:spPr>
          <a:xfrm>
            <a:off x="1148811" y="6325280"/>
            <a:ext cx="1057553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3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大気汚染、ブルーライト・赤外線・紫外線、乾燥によって生じる肌への負担のこと。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
        <p:nvSpPr>
          <p:cNvPr id="20" name="テキスト ボックス 19">
            <a:extLst>
              <a:ext uri="{FF2B5EF4-FFF2-40B4-BE49-F238E27FC236}">
                <a16:creationId xmlns:a16="http://schemas.microsoft.com/office/drawing/2014/main" id="{97A9C0B7-2E65-42EF-BDB9-5E40771AF414}"/>
              </a:ext>
            </a:extLst>
          </p:cNvPr>
          <p:cNvSpPr txBox="1"/>
          <p:nvPr/>
        </p:nvSpPr>
        <p:spPr>
          <a:xfrm>
            <a:off x="1873702" y="3701859"/>
            <a:ext cx="3260512" cy="584775"/>
          </a:xfrm>
          <a:prstGeom prst="rect">
            <a:avLst/>
          </a:prstGeom>
          <a:noFill/>
        </p:spPr>
        <p:txBody>
          <a:bodyPr wrap="square">
            <a:spAutoFit/>
          </a:bodyPr>
          <a:lstStyle/>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rPr>
              <a:t>光対応ブレンド</a:t>
            </a:r>
            <a:endParaRPr kumimoji="1" lang="en-US" altLang="ja-JP"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（皮膚コンディショニング成分）</a:t>
            </a:r>
            <a:endParaRPr kumimoji="0" lang="ja-JP" altLang="en-US" sz="1200" b="1" i="0" u="none" strike="noStrike" kern="0" cap="none" spc="0" normalizeH="0" baseline="0" noProof="0">
              <a:ln>
                <a:noFill/>
              </a:ln>
              <a:solidFill>
                <a:srgbClr val="000000"/>
              </a:solidFill>
              <a:effectLst/>
              <a:uLnTx/>
              <a:uFillTx/>
              <a:latin typeface="Helvetica Neue"/>
              <a:sym typeface="Helvetica Neue"/>
            </a:endParaRPr>
          </a:p>
        </p:txBody>
      </p:sp>
      <p:sp>
        <p:nvSpPr>
          <p:cNvPr id="21" name="テキスト ボックス 20">
            <a:extLst>
              <a:ext uri="{FF2B5EF4-FFF2-40B4-BE49-F238E27FC236}">
                <a16:creationId xmlns:a16="http://schemas.microsoft.com/office/drawing/2014/main" id="{4F4DB6CE-EABB-41B6-83D0-305D251B9406}"/>
              </a:ext>
            </a:extLst>
          </p:cNvPr>
          <p:cNvSpPr txBox="1"/>
          <p:nvPr/>
        </p:nvSpPr>
        <p:spPr>
          <a:xfrm>
            <a:off x="6860014" y="2159704"/>
            <a:ext cx="4300696" cy="707886"/>
          </a:xfrm>
          <a:prstGeom prst="rect">
            <a:avLst/>
          </a:prstGeom>
          <a:noFill/>
        </p:spPr>
        <p:txBody>
          <a:bodyPr wrap="square">
            <a:spAutoFit/>
          </a:bodyPr>
          <a:lstStyle/>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日々の環境ストレス</a:t>
            </a:r>
            <a:r>
              <a:rPr kumimoji="1" lang="ja-JP" altLang="en-US" sz="900" b="0" i="0" u="none" strike="noStrike" kern="1200" cap="none" spc="0" normalizeH="0" baseline="3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20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を跳ね返す</a:t>
            </a:r>
            <a:endParaRPr kumimoji="1" lang="en-US" altLang="ja-JP" sz="20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1C2245"/>
                </a:solidFill>
                <a:effectLst/>
                <a:uLnTx/>
                <a:uFillTx/>
                <a:latin typeface="游ゴシック Light" panose="020F0302020204030204"/>
                <a:ea typeface="小塚ゴシック Pr6N R" panose="020B0400000000000000" pitchFamily="34" charset="-128"/>
                <a:cs typeface="+mn-cs"/>
                <a:sym typeface="Helvetica Neue"/>
              </a:rPr>
              <a:t>肌の力を包括的にサポート</a:t>
            </a:r>
            <a:endParaRPr kumimoji="0" lang="ja-JP" altLang="en-US" sz="1260" b="1" i="0" u="none" strike="noStrike" kern="0" cap="none" spc="0" normalizeH="0" baseline="0" noProof="0">
              <a:ln>
                <a:noFill/>
              </a:ln>
              <a:solidFill>
                <a:srgbClr val="1C2245"/>
              </a:solidFill>
              <a:effectLst/>
              <a:uLnTx/>
              <a:uFillTx/>
              <a:latin typeface="Helvetica Neue"/>
              <a:sym typeface="Helvetica Neue"/>
            </a:endParaRPr>
          </a:p>
        </p:txBody>
      </p:sp>
      <p:sp>
        <p:nvSpPr>
          <p:cNvPr id="23" name="テキスト ボックス 22">
            <a:extLst>
              <a:ext uri="{FF2B5EF4-FFF2-40B4-BE49-F238E27FC236}">
                <a16:creationId xmlns:a16="http://schemas.microsoft.com/office/drawing/2014/main" id="{23281A12-878C-4452-8D56-4EB388D9DDEF}"/>
              </a:ext>
            </a:extLst>
          </p:cNvPr>
          <p:cNvSpPr txBox="1"/>
          <p:nvPr/>
        </p:nvSpPr>
        <p:spPr>
          <a:xfrm>
            <a:off x="5963200" y="3546417"/>
            <a:ext cx="6094324" cy="892552"/>
          </a:xfrm>
          <a:prstGeom prst="rect">
            <a:avLst/>
          </a:prstGeom>
          <a:noFill/>
        </p:spPr>
        <p:txBody>
          <a:bodyPr wrap="square">
            <a:spAutoFit/>
          </a:bodyPr>
          <a:lstStyle/>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ブルーライト・赤外線・紫外線の</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肌への負担を軽減</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（デイ ドリーム プロテクティブ ローションのみ）</a:t>
            </a:r>
            <a:endParaRPr kumimoji="0" lang="ja-JP" altLang="en-US" sz="1200" b="1" i="0" u="none" strike="noStrike" kern="0" cap="none" spc="0" normalizeH="0" baseline="0" noProof="0">
              <a:ln>
                <a:noFill/>
              </a:ln>
              <a:solidFill>
                <a:srgbClr val="1C2245"/>
              </a:solidFill>
              <a:effectLst/>
              <a:uLnTx/>
              <a:uFillTx/>
              <a:latin typeface="Helvetica Neue"/>
              <a:sym typeface="Helvetica Neue"/>
            </a:endParaRPr>
          </a:p>
        </p:txBody>
      </p:sp>
      <p:sp>
        <p:nvSpPr>
          <p:cNvPr id="25" name="テキスト ボックス 24">
            <a:extLst>
              <a:ext uri="{FF2B5EF4-FFF2-40B4-BE49-F238E27FC236}">
                <a16:creationId xmlns:a16="http://schemas.microsoft.com/office/drawing/2014/main" id="{6502061E-81D7-4C50-8217-BD8DE783B575}"/>
              </a:ext>
            </a:extLst>
          </p:cNvPr>
          <p:cNvSpPr txBox="1"/>
          <p:nvPr/>
        </p:nvSpPr>
        <p:spPr>
          <a:xfrm>
            <a:off x="6507094" y="4970850"/>
            <a:ext cx="5006535" cy="892552"/>
          </a:xfrm>
          <a:prstGeom prst="rect">
            <a:avLst/>
          </a:prstGeom>
          <a:noFill/>
        </p:spPr>
        <p:txBody>
          <a:bodyPr wrap="square">
            <a:spAutoFit/>
          </a:bodyPr>
          <a:lstStyle/>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空気中の水分量を利用して</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肌の水分バランスを保つ</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346710" rtl="0" eaLnBrk="1" fontAlgn="auto" latinLnBrk="0" hangingPunct="0">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（セルトレックス オールウェイズ ライト アドバンス セラムのみ）</a:t>
            </a:r>
            <a:endParaRPr kumimoji="0" lang="ja-JP" altLang="en-US" sz="1200" b="1" i="0" u="none" strike="noStrike" kern="0" cap="none" spc="0" normalizeH="0" baseline="0" noProof="0">
              <a:ln>
                <a:noFill/>
              </a:ln>
              <a:solidFill>
                <a:srgbClr val="1C2245"/>
              </a:solidFill>
              <a:effectLst/>
              <a:uLnTx/>
              <a:uFillTx/>
              <a:latin typeface="Helvetica Neue"/>
              <a:sym typeface="Helvetica Neue"/>
            </a:endParaRPr>
          </a:p>
        </p:txBody>
      </p:sp>
      <p:sp>
        <p:nvSpPr>
          <p:cNvPr id="27" name="タイトル 1">
            <a:extLst>
              <a:ext uri="{FF2B5EF4-FFF2-40B4-BE49-F238E27FC236}">
                <a16:creationId xmlns:a16="http://schemas.microsoft.com/office/drawing/2014/main" id="{85441E30-AAA3-4B42-95BB-4893ED9EE54A}"/>
              </a:ext>
            </a:extLst>
          </p:cNvPr>
          <p:cNvSpPr txBox="1">
            <a:spLocks/>
          </p:cNvSpPr>
          <p:nvPr/>
        </p:nvSpPr>
        <p:spPr>
          <a:xfrm>
            <a:off x="632415" y="339385"/>
            <a:ext cx="2070606" cy="94756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1" lang="ja-JP" altLang="en-US" sz="4000" b="1" i="0" u="none" strike="noStrike" kern="0" cap="none" spc="0" normalizeH="0" baseline="0" noProof="0">
                <a:ln>
                  <a:noFill/>
                </a:ln>
                <a:solidFill>
                  <a:srgbClr val="79C5B3"/>
                </a:solidFill>
                <a:effectLst/>
                <a:uLnTx/>
                <a:uFillTx/>
                <a:latin typeface="游ゴシック" panose="020F0502020204030204"/>
                <a:ea typeface="小塚ゴシック Pro R" panose="020B0400000000000000"/>
                <a:cs typeface="+mn-cs"/>
                <a:sym typeface="Helvetica Neue Medium"/>
              </a:rPr>
              <a:t>特長</a:t>
            </a:r>
            <a:r>
              <a:rPr kumimoji="1" lang="en-US" altLang="ja-JP" sz="4000" b="1" i="0" u="none" strike="noStrike" kern="0" cap="none" spc="0" normalizeH="0" baseline="0" noProof="0">
                <a:ln>
                  <a:noFill/>
                </a:ln>
                <a:solidFill>
                  <a:srgbClr val="79C5B3"/>
                </a:solidFill>
                <a:effectLst/>
                <a:uLnTx/>
                <a:uFillTx/>
                <a:latin typeface="游ゴシック" panose="020F0502020204030204"/>
                <a:ea typeface="小塚ゴシック Pro R" panose="020B0400000000000000"/>
                <a:cs typeface="+mn-cs"/>
                <a:sym typeface="Helvetica Neue Medium"/>
              </a:rPr>
              <a:t> </a:t>
            </a:r>
            <a:r>
              <a:rPr kumimoji="1" lang="ja-JP" altLang="en-US" sz="4000" b="1" i="0" u="none" strike="noStrike" kern="0" cap="none" spc="0" normalizeH="0" baseline="0" noProof="0">
                <a:ln>
                  <a:noFill/>
                </a:ln>
                <a:solidFill>
                  <a:srgbClr val="79C5B3"/>
                </a:solidFill>
                <a:effectLst/>
                <a:uLnTx/>
                <a:uFillTx/>
                <a:latin typeface="游ゴシック" panose="020F0502020204030204"/>
                <a:ea typeface="小塚ゴシック Pro R" panose="020B0400000000000000"/>
                <a:cs typeface="+mn-cs"/>
                <a:sym typeface="Helvetica Neue Medium"/>
              </a:rPr>
              <a:t>１</a:t>
            </a:r>
            <a:endParaRPr kumimoji="1" lang="en-US" altLang="ja-JP" sz="4000" b="1" i="0" u="none" strike="noStrike" kern="0" cap="none" spc="0" normalizeH="0" baseline="0" noProof="0">
              <a:ln>
                <a:noFill/>
              </a:ln>
              <a:solidFill>
                <a:srgbClr val="79C5B3"/>
              </a:solidFill>
              <a:effectLst/>
              <a:uLnTx/>
              <a:uFillTx/>
              <a:latin typeface="游ゴシック" panose="020F0502020204030204"/>
              <a:ea typeface="小塚ゴシック Pro R" panose="020B0400000000000000"/>
              <a:cs typeface="+mn-cs"/>
              <a:sym typeface="Helvetica Neue Medium"/>
            </a:endParaRPr>
          </a:p>
        </p:txBody>
      </p:sp>
    </p:spTree>
    <p:extLst>
      <p:ext uri="{BB962C8B-B14F-4D97-AF65-F5344CB8AC3E}">
        <p14:creationId xmlns:p14="http://schemas.microsoft.com/office/powerpoint/2010/main" val="4237747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CCDA23-D705-4C73-B3DD-CF64CD8BDAD6}"/>
              </a:ext>
            </a:extLst>
          </p:cNvPr>
          <p:cNvSpPr txBox="1"/>
          <p:nvPr/>
        </p:nvSpPr>
        <p:spPr>
          <a:xfrm>
            <a:off x="2464615" y="701792"/>
            <a:ext cx="9263452" cy="1015663"/>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tabLst/>
              <a:defRPr/>
            </a:pP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R="0" lvl="0"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再生プラスチックを積極的に使用したパッケージ採用で、地球環境にも配慮。</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grpSp>
        <p:nvGrpSpPr>
          <p:cNvPr id="29" name="グループ化 28">
            <a:extLst>
              <a:ext uri="{FF2B5EF4-FFF2-40B4-BE49-F238E27FC236}">
                <a16:creationId xmlns:a16="http://schemas.microsoft.com/office/drawing/2014/main" id="{D93DDE1C-823E-41BB-8FF2-8D80D1EA51CF}"/>
              </a:ext>
            </a:extLst>
          </p:cNvPr>
          <p:cNvGrpSpPr/>
          <p:nvPr/>
        </p:nvGrpSpPr>
        <p:grpSpPr>
          <a:xfrm>
            <a:off x="792487" y="1261253"/>
            <a:ext cx="1065015" cy="742784"/>
            <a:chOff x="1253864" y="4340508"/>
            <a:chExt cx="4278456" cy="2983968"/>
          </a:xfrm>
        </p:grpSpPr>
        <p:pic>
          <p:nvPicPr>
            <p:cNvPr id="30" name="Image" descr="Image">
              <a:extLst>
                <a:ext uri="{FF2B5EF4-FFF2-40B4-BE49-F238E27FC236}">
                  <a16:creationId xmlns:a16="http://schemas.microsoft.com/office/drawing/2014/main" id="{AA6779AD-F915-43BB-976C-6165A9349D9E}"/>
                </a:ext>
              </a:extLst>
            </p:cNvPr>
            <p:cNvPicPr>
              <a:picLocks noChangeAspect="1"/>
            </p:cNvPicPr>
            <p:nvPr/>
          </p:nvPicPr>
          <p:blipFill>
            <a:blip r:embed="rId3"/>
            <a:stretch>
              <a:fillRect/>
            </a:stretch>
          </p:blipFill>
          <p:spPr>
            <a:xfrm>
              <a:off x="2092008" y="4340508"/>
              <a:ext cx="3440312" cy="2983968"/>
            </a:xfrm>
            <a:prstGeom prst="rect">
              <a:avLst/>
            </a:prstGeom>
            <a:ln w="12700">
              <a:miter lim="400000"/>
            </a:ln>
          </p:spPr>
        </p:pic>
        <p:pic>
          <p:nvPicPr>
            <p:cNvPr id="31" name="図 30" descr="グラフィック, 抽象, 挿絵 が含まれている画像&#10;&#10;自動的に生成された説明">
              <a:extLst>
                <a:ext uri="{FF2B5EF4-FFF2-40B4-BE49-F238E27FC236}">
                  <a16:creationId xmlns:a16="http://schemas.microsoft.com/office/drawing/2014/main" id="{57CA2E8E-EF98-4F02-B7DA-A7C6092C52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sp>
        <p:nvSpPr>
          <p:cNvPr id="32" name="タイトル 1">
            <a:extLst>
              <a:ext uri="{FF2B5EF4-FFF2-40B4-BE49-F238E27FC236}">
                <a16:creationId xmlns:a16="http://schemas.microsoft.com/office/drawing/2014/main" id="{D77D527E-542C-40B2-B67A-CDBA3E4099C4}"/>
              </a:ext>
            </a:extLst>
          </p:cNvPr>
          <p:cNvSpPr txBox="1">
            <a:spLocks/>
          </p:cNvSpPr>
          <p:nvPr/>
        </p:nvSpPr>
        <p:spPr>
          <a:xfrm>
            <a:off x="394009" y="483314"/>
            <a:ext cx="2070606" cy="94756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lnSpc>
                <a:spcPct val="150000"/>
              </a:lnSpc>
            </a:pPr>
            <a:r>
              <a:rPr kumimoji="1" lang="ja-JP" altLang="en-US" sz="4000" b="1">
                <a:solidFill>
                  <a:srgbClr val="79C5B3"/>
                </a:solidFill>
                <a:ea typeface="小塚ゴシック Pro R" panose="020B0400000000000000"/>
              </a:rPr>
              <a:t>特長</a:t>
            </a:r>
            <a:r>
              <a:rPr kumimoji="1" lang="en-US" altLang="ja-JP" sz="4000" b="1">
                <a:solidFill>
                  <a:srgbClr val="79C5B3"/>
                </a:solidFill>
                <a:ea typeface="小塚ゴシック Pro R" panose="020B0400000000000000"/>
              </a:rPr>
              <a:t> </a:t>
            </a:r>
            <a:r>
              <a:rPr kumimoji="1" lang="ja-JP" altLang="en-US" sz="4000" b="1">
                <a:solidFill>
                  <a:srgbClr val="79C5B3"/>
                </a:solidFill>
                <a:ea typeface="小塚ゴシック Pro R" panose="020B0400000000000000"/>
              </a:rPr>
              <a:t>２</a:t>
            </a:r>
            <a:endParaRPr kumimoji="1" lang="en-US" altLang="ja-JP" sz="4000" b="1">
              <a:solidFill>
                <a:srgbClr val="79C5B3"/>
              </a:solidFill>
              <a:ea typeface="小塚ゴシック Pro R" panose="020B0400000000000000"/>
            </a:endParaRPr>
          </a:p>
        </p:txBody>
      </p:sp>
      <p:pic>
        <p:nvPicPr>
          <p:cNvPr id="17" name="図 16">
            <a:extLst>
              <a:ext uri="{FF2B5EF4-FFF2-40B4-BE49-F238E27FC236}">
                <a16:creationId xmlns:a16="http://schemas.microsoft.com/office/drawing/2014/main" id="{D7B908B8-BBFC-4EC7-AA4D-0AAA88210AF9}"/>
              </a:ext>
            </a:extLst>
          </p:cNvPr>
          <p:cNvPicPr>
            <a:picLocks noChangeAspect="1"/>
          </p:cNvPicPr>
          <p:nvPr/>
        </p:nvPicPr>
        <p:blipFill rotWithShape="1">
          <a:blip r:embed="rId5"/>
          <a:srcRect b="29709"/>
          <a:stretch/>
        </p:blipFill>
        <p:spPr>
          <a:xfrm>
            <a:off x="7537927" y="3326466"/>
            <a:ext cx="2476939" cy="3531534"/>
          </a:xfrm>
          <a:prstGeom prst="rect">
            <a:avLst/>
          </a:prstGeom>
        </p:spPr>
      </p:pic>
      <p:pic>
        <p:nvPicPr>
          <p:cNvPr id="21" name="図 20">
            <a:extLst>
              <a:ext uri="{FF2B5EF4-FFF2-40B4-BE49-F238E27FC236}">
                <a16:creationId xmlns:a16="http://schemas.microsoft.com/office/drawing/2014/main" id="{90CA5441-2633-4442-8B82-10BC61811BD6}"/>
              </a:ext>
            </a:extLst>
          </p:cNvPr>
          <p:cNvPicPr>
            <a:picLocks noChangeAspect="1"/>
          </p:cNvPicPr>
          <p:nvPr/>
        </p:nvPicPr>
        <p:blipFill rotWithShape="1">
          <a:blip r:embed="rId6"/>
          <a:srcRect b="37255"/>
          <a:stretch/>
        </p:blipFill>
        <p:spPr>
          <a:xfrm>
            <a:off x="9300116" y="2808966"/>
            <a:ext cx="1941006" cy="4049034"/>
          </a:xfrm>
          <a:prstGeom prst="rect">
            <a:avLst/>
          </a:prstGeom>
        </p:spPr>
      </p:pic>
      <p:pic>
        <p:nvPicPr>
          <p:cNvPr id="25" name="図 24">
            <a:extLst>
              <a:ext uri="{FF2B5EF4-FFF2-40B4-BE49-F238E27FC236}">
                <a16:creationId xmlns:a16="http://schemas.microsoft.com/office/drawing/2014/main" id="{86DD86AB-2B06-49C7-8732-706AE5901BE3}"/>
              </a:ext>
            </a:extLst>
          </p:cNvPr>
          <p:cNvPicPr>
            <a:picLocks noChangeAspect="1"/>
          </p:cNvPicPr>
          <p:nvPr/>
        </p:nvPicPr>
        <p:blipFill rotWithShape="1">
          <a:blip r:embed="rId7"/>
          <a:srcRect b="11082"/>
          <a:stretch/>
        </p:blipFill>
        <p:spPr>
          <a:xfrm>
            <a:off x="10509813" y="1239765"/>
            <a:ext cx="2234074" cy="5618235"/>
          </a:xfrm>
          <a:prstGeom prst="rect">
            <a:avLst/>
          </a:prstGeom>
        </p:spPr>
      </p:pic>
      <p:pic>
        <p:nvPicPr>
          <p:cNvPr id="4" name="図 3">
            <a:extLst>
              <a:ext uri="{FF2B5EF4-FFF2-40B4-BE49-F238E27FC236}">
                <a16:creationId xmlns:a16="http://schemas.microsoft.com/office/drawing/2014/main" id="{D2F29114-D830-47F9-9D4C-86B8A3FF661E}"/>
              </a:ext>
            </a:extLst>
          </p:cNvPr>
          <p:cNvPicPr>
            <a:picLocks noChangeAspect="1"/>
          </p:cNvPicPr>
          <p:nvPr/>
        </p:nvPicPr>
        <p:blipFill>
          <a:blip r:embed="rId8">
            <a:clrChange>
              <a:clrFrom>
                <a:srgbClr val="F8F8F8"/>
              </a:clrFrom>
              <a:clrTo>
                <a:srgbClr val="F8F8F8">
                  <a:alpha val="0"/>
                </a:srgbClr>
              </a:clrTo>
            </a:clrChange>
          </a:blip>
          <a:stretch>
            <a:fillRect/>
          </a:stretch>
        </p:blipFill>
        <p:spPr>
          <a:xfrm>
            <a:off x="723562" y="2495394"/>
            <a:ext cx="3676013" cy="3835327"/>
          </a:xfrm>
          <a:prstGeom prst="rect">
            <a:avLst/>
          </a:prstGeom>
        </p:spPr>
      </p:pic>
    </p:spTree>
    <p:extLst>
      <p:ext uri="{BB962C8B-B14F-4D97-AF65-F5344CB8AC3E}">
        <p14:creationId xmlns:p14="http://schemas.microsoft.com/office/powerpoint/2010/main" val="2677463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CCDA23-D705-4C73-B3DD-CF64CD8BDAD6}"/>
              </a:ext>
            </a:extLst>
          </p:cNvPr>
          <p:cNvSpPr txBox="1"/>
          <p:nvPr/>
        </p:nvSpPr>
        <p:spPr>
          <a:xfrm>
            <a:off x="1924322" y="2176784"/>
            <a:ext cx="9060391" cy="101566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000" b="0" kern="1200">
                <a:solidFill>
                  <a:srgbClr val="1C2245"/>
                </a:solidFill>
                <a:latin typeface="小塚ゴシック Pr6N R" panose="020B0400000000000000" pitchFamily="34" charset="-128"/>
                <a:ea typeface="小塚ゴシック Pr6N R" panose="020B0400000000000000" pitchFamily="34" charset="-128"/>
                <a:cs typeface="+mn-cs"/>
              </a:rPr>
              <a:t>厳しい環境に柔軟に適応し、強い生命力をもつ植物</a:t>
            </a:r>
            <a:r>
              <a:rPr kumimoji="1" lang="ja-JP" altLang="en-US" sz="1200" b="1"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＊３</a:t>
            </a:r>
            <a:r>
              <a:rPr kumimoji="1" lang="ja-JP" altLang="en-US" sz="2000" b="0" kern="1200">
                <a:solidFill>
                  <a:srgbClr val="1C2245"/>
                </a:solidFill>
                <a:latin typeface="小塚ゴシック Pr6N R" panose="020B0400000000000000" pitchFamily="34" charset="-128"/>
                <a:ea typeface="小塚ゴシック Pr6N R" panose="020B0400000000000000" pitchFamily="34" charset="-128"/>
                <a:cs typeface="+mn-cs"/>
              </a:rPr>
              <a:t>から抽出されたエキスを配合した</a:t>
            </a: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スキン ケア シリーズ。</a:t>
            </a:r>
            <a:endParaRPr kumimoji="1" lang="en-US" altLang="ja-JP" sz="2000" b="0" kern="1200" noProof="0">
              <a:solidFill>
                <a:srgbClr val="1C2245"/>
              </a:solidFill>
              <a:latin typeface="小塚ゴシック Pr6N R" panose="020B0400000000000000" pitchFamily="34" charset="-128"/>
              <a:ea typeface="小塚ゴシック Pr6N R" panose="020B0400000000000000"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３つのブレンドが、環境ストレス</a:t>
            </a:r>
            <a:r>
              <a:rPr kumimoji="1" lang="ja-JP" altLang="en-US" sz="1200" b="1"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＊１ </a:t>
            </a: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を跳ね返す肌の力をサポート</a:t>
            </a:r>
            <a:r>
              <a:rPr kumimoji="1" lang="ja-JP" altLang="en-US" sz="2000" b="0" kern="1200">
                <a:solidFill>
                  <a:srgbClr val="1C2245"/>
                </a:solidFill>
                <a:latin typeface="小塚ゴシック Pr6N R" panose="020B0400000000000000" pitchFamily="34" charset="-128"/>
                <a:ea typeface="小塚ゴシック Pr6N R" panose="020B0400000000000000" pitchFamily="34" charset="-128"/>
                <a:cs typeface="+mn-cs"/>
              </a:rPr>
              <a:t>。</a:t>
            </a:r>
            <a:endParaRPr kumimoji="1" lang="en-US" altLang="ja-JP" sz="2000" b="0" kern="1200">
              <a:solidFill>
                <a:srgbClr val="1C2245"/>
              </a:solidFill>
              <a:latin typeface="小塚ゴシック Pr6N R" panose="020B0400000000000000" pitchFamily="34" charset="-128"/>
              <a:ea typeface="小塚ゴシック Pr6N R" panose="020B0400000000000000" pitchFamily="34" charset="-128"/>
              <a:cs typeface="+mn-cs"/>
            </a:endParaRPr>
          </a:p>
        </p:txBody>
      </p:sp>
      <p:sp>
        <p:nvSpPr>
          <p:cNvPr id="13" name="タイトル 1">
            <a:extLst>
              <a:ext uri="{FF2B5EF4-FFF2-40B4-BE49-F238E27FC236}">
                <a16:creationId xmlns:a16="http://schemas.microsoft.com/office/drawing/2014/main" id="{F675FA23-84CF-4307-ACF0-4F7216E33C11}"/>
              </a:ext>
            </a:extLst>
          </p:cNvPr>
          <p:cNvSpPr txBox="1">
            <a:spLocks/>
          </p:cNvSpPr>
          <p:nvPr/>
        </p:nvSpPr>
        <p:spPr>
          <a:xfrm>
            <a:off x="596393" y="340270"/>
            <a:ext cx="11281281" cy="1864391"/>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lnSpc>
                <a:spcPct val="150000"/>
              </a:lnSpc>
            </a:pPr>
            <a:r>
              <a:rPr kumimoji="1" lang="ja-JP" altLang="en-US" sz="4000" b="1">
                <a:solidFill>
                  <a:srgbClr val="79C5B3"/>
                </a:solidFill>
                <a:ea typeface="小塚ゴシック Pro R" panose="020B0400000000000000"/>
              </a:rPr>
              <a:t>まとめ：ニュートリセンシャルズ シリーズ</a:t>
            </a:r>
            <a:endParaRPr kumimoji="1" lang="en-US" altLang="ja-JP" sz="4000" b="1">
              <a:solidFill>
                <a:srgbClr val="79C5B3"/>
              </a:solidFill>
              <a:ea typeface="小塚ゴシック Pro R" panose="020B0400000000000000"/>
            </a:endParaRPr>
          </a:p>
        </p:txBody>
      </p:sp>
      <p:sp>
        <p:nvSpPr>
          <p:cNvPr id="11" name="テキスト ボックス 10">
            <a:extLst>
              <a:ext uri="{FF2B5EF4-FFF2-40B4-BE49-F238E27FC236}">
                <a16:creationId xmlns:a16="http://schemas.microsoft.com/office/drawing/2014/main" id="{051B8B08-C3E3-4816-A630-34217A6EAD1E}"/>
              </a:ext>
            </a:extLst>
          </p:cNvPr>
          <p:cNvSpPr txBox="1"/>
          <p:nvPr/>
        </p:nvSpPr>
        <p:spPr>
          <a:xfrm>
            <a:off x="146972" y="1328713"/>
            <a:ext cx="11906251"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環境ストレス</a:t>
            </a:r>
            <a:r>
              <a:rPr kumimoji="1" lang="ja-JP" altLang="en-US" sz="2000" b="0" i="0" u="none" strike="noStrike" kern="1200" cap="none" spc="0" normalizeH="0" baseline="6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＊１</a:t>
            </a:r>
            <a:r>
              <a:rPr kumimoji="1" lang="ja-JP" altLang="en-US" sz="28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に負けない肌</a:t>
            </a:r>
            <a:r>
              <a:rPr kumimoji="1" lang="ja-JP" altLang="en-US" sz="2000" b="0" i="0" u="none" strike="noStrike" kern="1200" cap="none" spc="0" normalizeH="0" baseline="6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＊２</a:t>
            </a:r>
            <a:r>
              <a:rPr kumimoji="1" lang="ja-JP" altLang="en-US" sz="28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へ。</a:t>
            </a:r>
            <a:endParaRPr lang="ja-JP" altLang="en-US" sz="2800"/>
          </a:p>
        </p:txBody>
      </p:sp>
      <p:sp>
        <p:nvSpPr>
          <p:cNvPr id="3" name="テキスト ボックス 2">
            <a:extLst>
              <a:ext uri="{FF2B5EF4-FFF2-40B4-BE49-F238E27FC236}">
                <a16:creationId xmlns:a16="http://schemas.microsoft.com/office/drawing/2014/main" id="{5FF48645-8E3B-43A3-B796-D73D6D974298}"/>
              </a:ext>
            </a:extLst>
          </p:cNvPr>
          <p:cNvSpPr txBox="1"/>
          <p:nvPr/>
        </p:nvSpPr>
        <p:spPr>
          <a:xfrm>
            <a:off x="142874" y="6136164"/>
            <a:ext cx="11906251" cy="507831"/>
          </a:xfrm>
          <a:prstGeom prst="rect">
            <a:avLst/>
          </a:prstGeom>
          <a:noFill/>
        </p:spPr>
        <p:txBody>
          <a:bodyPr wrap="square">
            <a:spAutoFit/>
          </a:bodyPr>
          <a:lstStyle/>
          <a:p>
            <a:pPr marL="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＊１ 大気汚染、ブルーライト・赤外線・紫外線、乾燥によって生じる肌への負担のこと。</a:t>
            </a:r>
          </a:p>
          <a:p>
            <a:pPr marL="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＊２ 環境ストレスで生じた肌への負担を跳ね返す肌の力をサポートし、肌本来のもつ働きが、バランスの取れた状態になること。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＊３ 品種のこと</a:t>
            </a:r>
            <a:r>
              <a:rPr kumimoji="1" lang="ja-JP" altLang="en-US" sz="900" b="0" kern="1200">
                <a:solidFill>
                  <a:srgbClr val="1C2245"/>
                </a:solidFill>
                <a:latin typeface="小塚ゴシック Pr6N R" panose="020B0400000000000000" pitchFamily="34" charset="-128"/>
                <a:ea typeface="小塚ゴシック Pr6N R" panose="020B0400000000000000" pitchFamily="34" charset="-128"/>
                <a:cs typeface="+mn-cs"/>
              </a:rPr>
              <a:t>。</a:t>
            </a:r>
            <a:endParaRPr lang="ja-JP" altLang="en-US" b="0"/>
          </a:p>
        </p:txBody>
      </p:sp>
      <p:sp>
        <p:nvSpPr>
          <p:cNvPr id="4" name="テキスト ボックス 3">
            <a:extLst>
              <a:ext uri="{FF2B5EF4-FFF2-40B4-BE49-F238E27FC236}">
                <a16:creationId xmlns:a16="http://schemas.microsoft.com/office/drawing/2014/main" id="{9ECD596D-D209-48B4-B5B3-3D043C6C0CC2}"/>
              </a:ext>
            </a:extLst>
          </p:cNvPr>
          <p:cNvSpPr txBox="1"/>
          <p:nvPr/>
        </p:nvSpPr>
        <p:spPr>
          <a:xfrm>
            <a:off x="1924322" y="3389995"/>
            <a:ext cx="8301888" cy="646331"/>
          </a:xfrm>
          <a:prstGeom prst="rect">
            <a:avLst/>
          </a:prstGeom>
          <a:noFill/>
        </p:spPr>
        <p:txBody>
          <a:bodyPr wrap="square">
            <a:spAutoFit/>
          </a:bodyPr>
          <a:lstStyle/>
          <a:p>
            <a:pPr marL="457200" lvl="1" indent="0" algn="l" defTabSz="914400" hangingPunct="1">
              <a:defRPr/>
            </a:pPr>
            <a:r>
              <a:rPr kumimoji="1" lang="ja-JP" altLang="en-US" sz="2000" b="0" kern="1200">
                <a:solidFill>
                  <a:srgbClr val="755FAA"/>
                </a:solidFill>
                <a:latin typeface="游ゴシック Light" panose="020F0302020204030204"/>
                <a:ea typeface="小塚ゴシック Pr6N R" panose="020B0400000000000000" pitchFamily="34" charset="-128"/>
                <a:cs typeface="+mn-cs"/>
              </a:rPr>
              <a:t>バイオ アダプティブ ボタニカル ブレンド</a:t>
            </a:r>
            <a:r>
              <a:rPr kumimoji="1" lang="ja-JP" altLang="en-US" sz="1200" b="0" kern="1200">
                <a:solidFill>
                  <a:prstClr val="black"/>
                </a:solidFill>
                <a:latin typeface="游ゴシック Light" panose="020F0302020204030204"/>
                <a:ea typeface="小塚ゴシック Pr6N R" panose="020B0400000000000000" pitchFamily="34" charset="-128"/>
                <a:cs typeface="+mn-cs"/>
              </a:rPr>
              <a:t>（皮膚コンディショニング成分）</a:t>
            </a:r>
            <a:endParaRPr kumimoji="1" lang="en-US" altLang="ja-JP" sz="1200" b="0" kern="1200">
              <a:solidFill>
                <a:prstClr val="black"/>
              </a:solidFill>
              <a:latin typeface="游ゴシック Light" panose="020F0302020204030204"/>
              <a:ea typeface="小塚ゴシック Pr6N R" panose="020B0400000000000000" pitchFamily="34" charset="-128"/>
              <a:cs typeface="+mn-cs"/>
            </a:endParaRPr>
          </a:p>
          <a:p>
            <a:pPr marL="457200" lvl="1" indent="0" algn="l" defTabSz="914400" hangingPunct="1">
              <a:defRPr/>
            </a:pPr>
            <a:endParaRPr kumimoji="1" lang="en-US" altLang="ja-JP" sz="1600" b="0" i="0" u="none" strike="noStrike" kern="1200" cap="none" spc="0" normalizeH="0" baseline="0" noProof="0">
              <a:ln>
                <a:noFill/>
              </a:ln>
              <a:solidFill>
                <a:prstClr val="black"/>
              </a:solidFill>
              <a:effectLst/>
              <a:uLnTx/>
              <a:uFillTx/>
              <a:latin typeface="游ゴシック Light" panose="020F0302020204030204"/>
              <a:ea typeface="小塚ゴシック Pr6N R" panose="020B0400000000000000" pitchFamily="34" charset="-128"/>
              <a:cs typeface="+mn-cs"/>
              <a:sym typeface="Helvetica Neue"/>
            </a:endParaRPr>
          </a:p>
        </p:txBody>
      </p:sp>
      <p:sp>
        <p:nvSpPr>
          <p:cNvPr id="6" name="テキスト ボックス 5">
            <a:extLst>
              <a:ext uri="{FF2B5EF4-FFF2-40B4-BE49-F238E27FC236}">
                <a16:creationId xmlns:a16="http://schemas.microsoft.com/office/drawing/2014/main" id="{A3D51BCE-5BF3-4C36-817F-EA3133E3E6FB}"/>
              </a:ext>
            </a:extLst>
          </p:cNvPr>
          <p:cNvSpPr txBox="1"/>
          <p:nvPr/>
        </p:nvSpPr>
        <p:spPr>
          <a:xfrm>
            <a:off x="1983918" y="4250811"/>
            <a:ext cx="9857973" cy="40011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rPr>
              <a:t>ハイドラ フレックス ブレンド</a:t>
            </a:r>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（保湿成分）</a:t>
            </a:r>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セルトレックス オールウェイズ ライト </a:t>
            </a:r>
            <a:r>
              <a:rPr kumimoji="1" lang="ja-JP" altLang="en-US" sz="1200" b="0" kern="1200">
                <a:solidFill>
                  <a:srgbClr val="1C2245"/>
                </a:solidFill>
                <a:latin typeface="小塚ゴシック Pr6N R" panose="020B0400000000000000" pitchFamily="34" charset="-128"/>
                <a:ea typeface="小塚ゴシック Pr6N R" panose="020B0400000000000000" pitchFamily="34" charset="-128"/>
                <a:cs typeface="+mn-cs"/>
              </a:rPr>
              <a:t>アドバンス セラム</a:t>
            </a:r>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のみに配合</a:t>
            </a:r>
            <a:endParaRPr kumimoji="1" lang="en-US" altLang="ja-JP"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
        <p:nvSpPr>
          <p:cNvPr id="7" name="テキスト ボックス 6">
            <a:extLst>
              <a:ext uri="{FF2B5EF4-FFF2-40B4-BE49-F238E27FC236}">
                <a16:creationId xmlns:a16="http://schemas.microsoft.com/office/drawing/2014/main" id="{328AB425-40A7-42A2-8CD4-268CB88553D8}"/>
              </a:ext>
            </a:extLst>
          </p:cNvPr>
          <p:cNvSpPr txBox="1"/>
          <p:nvPr/>
        </p:nvSpPr>
        <p:spPr>
          <a:xfrm>
            <a:off x="2420301" y="3796201"/>
            <a:ext cx="8897716" cy="400110"/>
          </a:xfrm>
          <a:prstGeom prst="rect">
            <a:avLst/>
          </a:prstGeom>
          <a:noFill/>
        </p:spPr>
        <p:txBody>
          <a:bodyPr wrap="square">
            <a:spAutoFit/>
          </a:bodyPr>
          <a:lstStyle/>
          <a:p>
            <a:pPr algn="l"/>
            <a:r>
              <a:rPr kumimoji="1" lang="ja-JP" altLang="en-US" sz="2000" b="0" i="0" u="none" strike="noStrike" kern="1200" cap="none" spc="0" normalizeH="0" baseline="0" noProof="0">
                <a:ln>
                  <a:noFill/>
                </a:ln>
                <a:solidFill>
                  <a:srgbClr val="755FAA"/>
                </a:solidFill>
                <a:effectLst/>
                <a:uLnTx/>
                <a:uFillTx/>
                <a:latin typeface="小塚ゴシック Pr6N R" panose="020B0400000000000000" pitchFamily="34" charset="-128"/>
                <a:ea typeface="小塚ゴシック Pr6N R" panose="020B0400000000000000" pitchFamily="34" charset="-128"/>
                <a:cs typeface="+mn-cs"/>
                <a:sym typeface="Helvetica Neue"/>
              </a:rPr>
              <a:t>光対応ブレンド</a:t>
            </a:r>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1200" b="0" kern="1200">
                <a:solidFill>
                  <a:prstClr val="black"/>
                </a:solidFill>
                <a:latin typeface="小塚ゴシック Pr6N R" panose="020B0400000000000000" pitchFamily="34" charset="-128"/>
                <a:ea typeface="小塚ゴシック Pr6N R" panose="020B0400000000000000" pitchFamily="34" charset="-128"/>
                <a:cs typeface="+mn-cs"/>
              </a:rPr>
              <a:t>皮膚コンディショニング</a:t>
            </a:r>
            <a:r>
              <a:rPr kumimoji="1" lang="ja-JP" altLang="en-US" sz="1200" b="0" i="0" u="none" strike="noStrike" kern="1200" cap="none" spc="0" normalizeH="0" baseline="0" noProof="0">
                <a:ln>
                  <a:noFill/>
                </a:ln>
                <a:solidFill>
                  <a:prstClr val="black"/>
                </a:solidFill>
                <a:effectLst/>
                <a:uLnTx/>
                <a:uFillTx/>
                <a:latin typeface="小塚ゴシック Pr6N R" panose="020B0400000000000000" pitchFamily="34" charset="-128"/>
                <a:ea typeface="小塚ゴシック Pr6N R" panose="020B0400000000000000" pitchFamily="34" charset="-128"/>
                <a:cs typeface="+mn-cs"/>
                <a:sym typeface="Helvetica Neue"/>
              </a:rPr>
              <a:t>成分）</a:t>
            </a:r>
            <a:r>
              <a:rPr kumimoji="1" lang="ja-JP" altLang="en-US" sz="12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デイ ドリーム プロテクティブ ローションのみに配合</a:t>
            </a:r>
            <a:endParaRPr lang="ja-JP" altLang="en-US" sz="1200">
              <a:solidFill>
                <a:srgbClr val="1C2245"/>
              </a:solidFill>
            </a:endParaRPr>
          </a:p>
        </p:txBody>
      </p:sp>
      <p:pic>
        <p:nvPicPr>
          <p:cNvPr id="9" name="図 8">
            <a:extLst>
              <a:ext uri="{FF2B5EF4-FFF2-40B4-BE49-F238E27FC236}">
                <a16:creationId xmlns:a16="http://schemas.microsoft.com/office/drawing/2014/main" id="{FC756948-90A6-459D-BC03-B74A394B8709}"/>
              </a:ext>
            </a:extLst>
          </p:cNvPr>
          <p:cNvPicPr>
            <a:picLocks noChangeAspect="1"/>
          </p:cNvPicPr>
          <p:nvPr/>
        </p:nvPicPr>
        <p:blipFill>
          <a:blip r:embed="rId3"/>
          <a:stretch>
            <a:fillRect/>
          </a:stretch>
        </p:blipFill>
        <p:spPr>
          <a:xfrm>
            <a:off x="507071" y="2176784"/>
            <a:ext cx="1332839" cy="874566"/>
          </a:xfrm>
          <a:prstGeom prst="rect">
            <a:avLst/>
          </a:prstGeom>
        </p:spPr>
      </p:pic>
      <p:sp>
        <p:nvSpPr>
          <p:cNvPr id="25" name="テキスト ボックス 24">
            <a:extLst>
              <a:ext uri="{FF2B5EF4-FFF2-40B4-BE49-F238E27FC236}">
                <a16:creationId xmlns:a16="http://schemas.microsoft.com/office/drawing/2014/main" id="{D2336155-43F7-42C7-A1A8-FE2EA3BDD897}"/>
              </a:ext>
            </a:extLst>
          </p:cNvPr>
          <p:cNvSpPr txBox="1"/>
          <p:nvPr/>
        </p:nvSpPr>
        <p:spPr>
          <a:xfrm>
            <a:off x="1924321" y="4717025"/>
            <a:ext cx="9325236" cy="1015663"/>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R="0" lvl="0"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再生プラスチックを積極的に使用したパッケージ採用で、地球環境にも配慮。</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2000" b="0" kern="1200">
              <a:solidFill>
                <a:srgbClr val="1C2245"/>
              </a:solidFill>
              <a:latin typeface="小塚ゴシック Pr6N R" panose="020B0400000000000000" pitchFamily="34" charset="-128"/>
              <a:ea typeface="小塚ゴシック Pr6N R" panose="020B0400000000000000" pitchFamily="34" charset="-128"/>
              <a:cs typeface="+mn-cs"/>
            </a:endParaRPr>
          </a:p>
        </p:txBody>
      </p:sp>
      <p:pic>
        <p:nvPicPr>
          <p:cNvPr id="10" name="図 9">
            <a:extLst>
              <a:ext uri="{FF2B5EF4-FFF2-40B4-BE49-F238E27FC236}">
                <a16:creationId xmlns:a16="http://schemas.microsoft.com/office/drawing/2014/main" id="{592C6D69-D220-4D4B-A3BD-52FDBF23D67D}"/>
              </a:ext>
            </a:extLst>
          </p:cNvPr>
          <p:cNvPicPr>
            <a:picLocks noChangeAspect="1"/>
          </p:cNvPicPr>
          <p:nvPr/>
        </p:nvPicPr>
        <p:blipFill>
          <a:blip r:embed="rId4"/>
          <a:stretch>
            <a:fillRect/>
          </a:stretch>
        </p:blipFill>
        <p:spPr>
          <a:xfrm>
            <a:off x="540848" y="4760506"/>
            <a:ext cx="1332840" cy="874567"/>
          </a:xfrm>
          <a:prstGeom prst="rect">
            <a:avLst/>
          </a:prstGeom>
        </p:spPr>
      </p:pic>
    </p:spTree>
    <p:extLst>
      <p:ext uri="{BB962C8B-B14F-4D97-AF65-F5344CB8AC3E}">
        <p14:creationId xmlns:p14="http://schemas.microsoft.com/office/powerpoint/2010/main" val="40819020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AFB031D-C47D-427B-B7A3-80A426B2C113}"/>
              </a:ext>
            </a:extLst>
          </p:cNvPr>
          <p:cNvSpPr txBox="1">
            <a:spLocks/>
          </p:cNvSpPr>
          <p:nvPr/>
        </p:nvSpPr>
        <p:spPr>
          <a:xfrm>
            <a:off x="3952874" y="1167456"/>
            <a:ext cx="5489971" cy="592455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457200" indent="-457200" algn="l" hangingPunct="1">
              <a:lnSpc>
                <a:spcPct val="200000"/>
              </a:lnSpc>
              <a:buFont typeface="Arial" panose="020B0604020202020204" pitchFamily="34" charset="0"/>
              <a:buChar char="•"/>
            </a:pPr>
            <a:endParaRPr kumimoji="1" lang="en-US" altLang="ja-JP" sz="3600">
              <a:solidFill>
                <a:srgbClr val="002060"/>
              </a:solidFill>
              <a:ea typeface="小塚ゴシック Pro R" panose="020B0400000000000000"/>
            </a:endParaRPr>
          </a:p>
        </p:txBody>
      </p:sp>
      <p:sp>
        <p:nvSpPr>
          <p:cNvPr id="2" name="タイトル 1">
            <a:extLst>
              <a:ext uri="{FF2B5EF4-FFF2-40B4-BE49-F238E27FC236}">
                <a16:creationId xmlns:a16="http://schemas.microsoft.com/office/drawing/2014/main" id="{B65D33A6-3A8E-4828-9120-F7544556E2FA}"/>
              </a:ext>
            </a:extLst>
          </p:cNvPr>
          <p:cNvSpPr txBox="1">
            <a:spLocks/>
          </p:cNvSpPr>
          <p:nvPr/>
        </p:nvSpPr>
        <p:spPr>
          <a:xfrm>
            <a:off x="6379525" y="2832117"/>
            <a:ext cx="5465887" cy="119376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ct val="150000"/>
              </a:lnSpc>
            </a:pPr>
            <a:r>
              <a:rPr kumimoji="1" lang="ja-JP" altLang="en-US" sz="4400" b="1">
                <a:solidFill>
                  <a:srgbClr val="002060"/>
                </a:solidFill>
                <a:ea typeface="小塚ゴシック Pro R" panose="020B0400000000000000"/>
              </a:rPr>
              <a:t>製品説明</a:t>
            </a:r>
            <a:endParaRPr kumimoji="1" lang="en-US" altLang="ja-JP" sz="4400" b="1">
              <a:solidFill>
                <a:srgbClr val="002060"/>
              </a:solidFill>
              <a:ea typeface="小塚ゴシック Pro R" panose="020B0400000000000000"/>
            </a:endParaRPr>
          </a:p>
          <a:p>
            <a:pPr hangingPunct="1">
              <a:lnSpc>
                <a:spcPct val="150000"/>
              </a:lnSpc>
            </a:pPr>
            <a:endParaRPr kumimoji="1" lang="en-US" altLang="ja-JP" sz="2800">
              <a:solidFill>
                <a:srgbClr val="002060"/>
              </a:solidFill>
              <a:ea typeface="小塚ゴシック Pro R" panose="020B0400000000000000"/>
            </a:endParaRPr>
          </a:p>
        </p:txBody>
      </p:sp>
      <p:sp>
        <p:nvSpPr>
          <p:cNvPr id="10" name="Rectangle 25">
            <a:extLst>
              <a:ext uri="{FF2B5EF4-FFF2-40B4-BE49-F238E27FC236}">
                <a16:creationId xmlns:a16="http://schemas.microsoft.com/office/drawing/2014/main" id="{4D145E0A-03E3-42F2-A773-272C81C03A6F}"/>
              </a:ext>
            </a:extLst>
          </p:cNvPr>
          <p:cNvSpPr/>
          <p:nvPr/>
        </p:nvSpPr>
        <p:spPr>
          <a:xfrm>
            <a:off x="1" y="0"/>
            <a:ext cx="6160780" cy="6858000"/>
          </a:xfrm>
          <a:prstGeom prst="rect">
            <a:avLst/>
          </a:prstGeom>
          <a:solidFill>
            <a:srgbClr val="A1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Nutricnetials BSC logo.pdf" descr="Nutricnetials BSC logo.pdf">
            <a:extLst>
              <a:ext uri="{FF2B5EF4-FFF2-40B4-BE49-F238E27FC236}">
                <a16:creationId xmlns:a16="http://schemas.microsoft.com/office/drawing/2014/main" id="{680C55AA-48C8-4165-BB50-BE77594FEC71}"/>
              </a:ext>
            </a:extLst>
          </p:cNvPr>
          <p:cNvPicPr>
            <a:picLocks noChangeAspect="1"/>
          </p:cNvPicPr>
          <p:nvPr/>
        </p:nvPicPr>
        <p:blipFill>
          <a:blip r:embed="rId3"/>
          <a:stretch>
            <a:fillRect/>
          </a:stretch>
        </p:blipFill>
        <p:spPr>
          <a:xfrm>
            <a:off x="1278618" y="1476312"/>
            <a:ext cx="3509142" cy="2711609"/>
          </a:xfrm>
          <a:prstGeom prst="rect">
            <a:avLst/>
          </a:prstGeom>
          <a:ln w="12700">
            <a:miter lim="400000"/>
          </a:ln>
        </p:spPr>
      </p:pic>
      <p:grpSp>
        <p:nvGrpSpPr>
          <p:cNvPr id="34" name="グループ化 33">
            <a:extLst>
              <a:ext uri="{FF2B5EF4-FFF2-40B4-BE49-F238E27FC236}">
                <a16:creationId xmlns:a16="http://schemas.microsoft.com/office/drawing/2014/main" id="{E1F10EC3-4131-48D7-89CC-FDD99404E7D0}"/>
              </a:ext>
            </a:extLst>
          </p:cNvPr>
          <p:cNvGrpSpPr/>
          <p:nvPr/>
        </p:nvGrpSpPr>
        <p:grpSpPr>
          <a:xfrm>
            <a:off x="1960879" y="4496777"/>
            <a:ext cx="2282246" cy="1591730"/>
            <a:chOff x="1253864" y="4340508"/>
            <a:chExt cx="4278456" cy="2983968"/>
          </a:xfrm>
        </p:grpSpPr>
        <p:pic>
          <p:nvPicPr>
            <p:cNvPr id="35" name="Image" descr="Image">
              <a:extLst>
                <a:ext uri="{FF2B5EF4-FFF2-40B4-BE49-F238E27FC236}">
                  <a16:creationId xmlns:a16="http://schemas.microsoft.com/office/drawing/2014/main" id="{16F0700F-C0FD-4552-B2DE-7D9AE24D21D0}"/>
                </a:ext>
              </a:extLst>
            </p:cNvPr>
            <p:cNvPicPr>
              <a:picLocks noChangeAspect="1"/>
            </p:cNvPicPr>
            <p:nvPr/>
          </p:nvPicPr>
          <p:blipFill>
            <a:blip r:embed="rId4"/>
            <a:stretch>
              <a:fillRect/>
            </a:stretch>
          </p:blipFill>
          <p:spPr>
            <a:xfrm>
              <a:off x="2092008" y="4340508"/>
              <a:ext cx="3440312" cy="2983968"/>
            </a:xfrm>
            <a:prstGeom prst="rect">
              <a:avLst/>
            </a:prstGeom>
            <a:ln w="12700">
              <a:miter lim="400000"/>
            </a:ln>
          </p:spPr>
        </p:pic>
        <p:pic>
          <p:nvPicPr>
            <p:cNvPr id="36" name="図 35" descr="グラフィック, 抽象, 挿絵 が含まれている画像&#10;&#10;自動的に生成された説明">
              <a:extLst>
                <a:ext uri="{FF2B5EF4-FFF2-40B4-BE49-F238E27FC236}">
                  <a16:creationId xmlns:a16="http://schemas.microsoft.com/office/drawing/2014/main" id="{C390C5CE-EDCD-48A5-A0D8-FDE013D5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spTree>
    <p:extLst>
      <p:ext uri="{BB962C8B-B14F-4D97-AF65-F5344CB8AC3E}">
        <p14:creationId xmlns:p14="http://schemas.microsoft.com/office/powerpoint/2010/main" val="416743587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AFB031D-C47D-427B-B7A3-80A426B2C113}"/>
              </a:ext>
            </a:extLst>
          </p:cNvPr>
          <p:cNvSpPr txBox="1">
            <a:spLocks/>
          </p:cNvSpPr>
          <p:nvPr/>
        </p:nvSpPr>
        <p:spPr>
          <a:xfrm>
            <a:off x="3952874" y="1167456"/>
            <a:ext cx="5489971" cy="592455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457200" marR="0" lvl="0" indent="-457200" algn="l" defTabSz="825500" rtl="0" eaLnBrk="1" fontAlgn="auto" latinLnBrk="0" hangingPunct="1">
              <a:lnSpc>
                <a:spcPct val="200000"/>
              </a:lnSpc>
              <a:spcBef>
                <a:spcPts val="0"/>
              </a:spcBef>
              <a:spcAft>
                <a:spcPts val="0"/>
              </a:spcAft>
              <a:buClrTx/>
              <a:buSzTx/>
              <a:buFont typeface="Arial" panose="020B0604020202020204" pitchFamily="34" charset="0"/>
              <a:buChar char="•"/>
              <a:tabLst/>
              <a:defRPr/>
            </a:pPr>
            <a:endParaRPr kumimoji="1" lang="en-US" altLang="ja-JP" sz="3600" b="0" i="0" u="none" strike="noStrike" kern="0" cap="none" spc="0" normalizeH="0" baseline="0" noProof="0">
              <a:ln>
                <a:noFill/>
              </a:ln>
              <a:solidFill>
                <a:srgbClr val="002060"/>
              </a:solidFill>
              <a:effectLst/>
              <a:uLnTx/>
              <a:uFillTx/>
              <a:latin typeface="Helvetica Neue Medium"/>
              <a:ea typeface="小塚ゴシック Pro R" panose="020B0400000000000000"/>
              <a:sym typeface="Helvetica Neue Medium"/>
            </a:endParaRPr>
          </a:p>
        </p:txBody>
      </p:sp>
      <p:sp>
        <p:nvSpPr>
          <p:cNvPr id="10" name="タイトル 1">
            <a:extLst>
              <a:ext uri="{FF2B5EF4-FFF2-40B4-BE49-F238E27FC236}">
                <a16:creationId xmlns:a16="http://schemas.microsoft.com/office/drawing/2014/main" id="{1ACBDB43-3C27-4044-94D1-23FDECDAB14D}"/>
              </a:ext>
            </a:extLst>
          </p:cNvPr>
          <p:cNvSpPr txBox="1">
            <a:spLocks/>
          </p:cNvSpPr>
          <p:nvPr/>
        </p:nvSpPr>
        <p:spPr>
          <a:xfrm>
            <a:off x="4549584" y="2226800"/>
            <a:ext cx="3457903" cy="319348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457200" lvl="7" indent="-457200" algn="l" hangingPunct="1">
              <a:lnSpc>
                <a:spcPct val="150000"/>
              </a:lnSpc>
              <a:buFont typeface="Arial" panose="020B0604020202020204" pitchFamily="34" charset="0"/>
              <a:buChar char="•"/>
            </a:pPr>
            <a:r>
              <a:rPr kumimoji="1" lang="ja-JP" altLang="en-US" sz="3200">
                <a:solidFill>
                  <a:srgbClr val="002060"/>
                </a:solidFill>
                <a:ea typeface="小塚ゴシック Pro R" panose="020B0400000000000000"/>
              </a:rPr>
              <a:t>シリーズ概要</a:t>
            </a:r>
            <a:endParaRPr kumimoji="1" lang="en-US" altLang="ja-JP" sz="3200">
              <a:solidFill>
                <a:srgbClr val="002060"/>
              </a:solidFill>
              <a:ea typeface="小塚ゴシック Pro R" panose="020B0400000000000000"/>
            </a:endParaRPr>
          </a:p>
          <a:p>
            <a:pPr marL="457200" lvl="7" indent="-457200" algn="l" hangingPunct="1">
              <a:lnSpc>
                <a:spcPct val="150000"/>
              </a:lnSpc>
              <a:buFont typeface="Arial" panose="020B0604020202020204" pitchFamily="34" charset="0"/>
              <a:buChar char="•"/>
            </a:pPr>
            <a:r>
              <a:rPr kumimoji="1" lang="ja-JP" altLang="en-US" sz="3200">
                <a:solidFill>
                  <a:srgbClr val="002060"/>
                </a:solidFill>
                <a:ea typeface="小塚ゴシック Pro R" panose="020B0400000000000000"/>
              </a:rPr>
              <a:t>シリーズ特長</a:t>
            </a:r>
            <a:endParaRPr kumimoji="1" lang="en-US" altLang="ja-JP" sz="3200">
              <a:solidFill>
                <a:srgbClr val="002060"/>
              </a:solidFill>
              <a:ea typeface="小塚ゴシック Pro R" panose="020B0400000000000000"/>
            </a:endParaRPr>
          </a:p>
          <a:p>
            <a:pPr marL="457200" lvl="7" indent="-457200" algn="l" hangingPunct="1">
              <a:lnSpc>
                <a:spcPct val="150000"/>
              </a:lnSpc>
              <a:buFont typeface="Arial" panose="020B0604020202020204" pitchFamily="34" charset="0"/>
              <a:buChar char="•"/>
            </a:pPr>
            <a:r>
              <a:rPr kumimoji="1" lang="ja-JP" altLang="en-US" sz="3200">
                <a:solidFill>
                  <a:srgbClr val="002060"/>
                </a:solidFill>
                <a:ea typeface="小塚ゴシック Pro R" panose="020B0400000000000000"/>
              </a:rPr>
              <a:t>製品説明</a:t>
            </a:r>
            <a:endParaRPr kumimoji="1" lang="en-US" altLang="ja-JP" sz="3200">
              <a:solidFill>
                <a:srgbClr val="002060"/>
              </a:solidFill>
              <a:ea typeface="小塚ゴシック Pro R" panose="020B0400000000000000"/>
            </a:endParaRPr>
          </a:p>
          <a:p>
            <a:pPr marL="457200" lvl="7" indent="-457200" algn="l" hangingPunct="1">
              <a:lnSpc>
                <a:spcPct val="150000"/>
              </a:lnSpc>
              <a:buFont typeface="Arial" panose="020B0604020202020204" pitchFamily="34" charset="0"/>
              <a:buChar char="•"/>
            </a:pPr>
            <a:r>
              <a:rPr kumimoji="1" lang="ja-JP" altLang="en-US" sz="3200">
                <a:solidFill>
                  <a:srgbClr val="002060"/>
                </a:solidFill>
                <a:ea typeface="小塚ゴシック Pro R" panose="020B0400000000000000"/>
              </a:rPr>
              <a:t>よくある質問</a:t>
            </a:r>
            <a:endParaRPr kumimoji="1" lang="en-US" altLang="ja-JP" sz="3200">
              <a:solidFill>
                <a:srgbClr val="002060"/>
              </a:solidFill>
              <a:ea typeface="小塚ゴシック Pro R" panose="020B0400000000000000"/>
            </a:endParaRPr>
          </a:p>
        </p:txBody>
      </p:sp>
      <p:sp>
        <p:nvSpPr>
          <p:cNvPr id="12" name="タイトル 1">
            <a:extLst>
              <a:ext uri="{FF2B5EF4-FFF2-40B4-BE49-F238E27FC236}">
                <a16:creationId xmlns:a16="http://schemas.microsoft.com/office/drawing/2014/main" id="{1C0CC331-CD54-4DDC-A288-CCB32B1E57E5}"/>
              </a:ext>
            </a:extLst>
          </p:cNvPr>
          <p:cNvSpPr txBox="1">
            <a:spLocks/>
          </p:cNvSpPr>
          <p:nvPr/>
        </p:nvSpPr>
        <p:spPr>
          <a:xfrm>
            <a:off x="3909848" y="1214311"/>
            <a:ext cx="4372303" cy="79126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ct val="150000"/>
              </a:lnSpc>
            </a:pPr>
            <a:r>
              <a:rPr kumimoji="1" lang="ja-JP" altLang="en-US" sz="4000" b="1">
                <a:solidFill>
                  <a:srgbClr val="79C5B3"/>
                </a:solidFill>
                <a:ea typeface="小塚ゴシック Pro R" panose="020B0400000000000000"/>
              </a:rPr>
              <a:t>トレーニング内容</a:t>
            </a:r>
            <a:endParaRPr kumimoji="1" lang="en-US" altLang="ja-JP" sz="4000" b="1">
              <a:solidFill>
                <a:srgbClr val="79C5B3"/>
              </a:solidFill>
              <a:ea typeface="小塚ゴシック Pro R" panose="020B0400000000000000"/>
            </a:endParaRPr>
          </a:p>
        </p:txBody>
      </p:sp>
      <p:pic>
        <p:nvPicPr>
          <p:cNvPr id="16" name="Image" descr="Image">
            <a:extLst>
              <a:ext uri="{FF2B5EF4-FFF2-40B4-BE49-F238E27FC236}">
                <a16:creationId xmlns:a16="http://schemas.microsoft.com/office/drawing/2014/main" id="{C7853235-42FF-411D-870D-C5273D074CA6}"/>
              </a:ext>
            </a:extLst>
          </p:cNvPr>
          <p:cNvPicPr>
            <a:picLocks noChangeAspect="1"/>
          </p:cNvPicPr>
          <p:nvPr/>
        </p:nvPicPr>
        <p:blipFill>
          <a:blip r:embed="rId3"/>
          <a:stretch>
            <a:fillRect/>
          </a:stretch>
        </p:blipFill>
        <p:spPr>
          <a:xfrm>
            <a:off x="9027691" y="3429000"/>
            <a:ext cx="3164309" cy="3412189"/>
          </a:xfrm>
          <a:prstGeom prst="rect">
            <a:avLst/>
          </a:prstGeom>
          <a:ln w="12700">
            <a:miter lim="400000"/>
          </a:ln>
        </p:spPr>
      </p:pic>
      <p:pic>
        <p:nvPicPr>
          <p:cNvPr id="22" name="Image" descr="Image">
            <a:extLst>
              <a:ext uri="{FF2B5EF4-FFF2-40B4-BE49-F238E27FC236}">
                <a16:creationId xmlns:a16="http://schemas.microsoft.com/office/drawing/2014/main" id="{32FD4C15-48AD-4A7B-A693-423372132097}"/>
              </a:ext>
            </a:extLst>
          </p:cNvPr>
          <p:cNvPicPr>
            <a:picLocks noChangeAspect="1"/>
          </p:cNvPicPr>
          <p:nvPr/>
        </p:nvPicPr>
        <p:blipFill rotWithShape="1">
          <a:blip r:embed="rId4"/>
          <a:srcRect l="6791" b="17373"/>
          <a:stretch/>
        </p:blipFill>
        <p:spPr>
          <a:xfrm>
            <a:off x="0" y="3752391"/>
            <a:ext cx="4039128" cy="3105609"/>
          </a:xfrm>
          <a:prstGeom prst="rect">
            <a:avLst/>
          </a:prstGeom>
          <a:ln w="12700">
            <a:miter lim="400000"/>
          </a:ln>
        </p:spPr>
      </p:pic>
    </p:spTree>
    <p:extLst>
      <p:ext uri="{BB962C8B-B14F-4D97-AF65-F5344CB8AC3E}">
        <p14:creationId xmlns:p14="http://schemas.microsoft.com/office/powerpoint/2010/main" val="343612437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EBC763C3-ADE3-4613-A392-13CB16704165}"/>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0800000">
            <a:off x="9689301" y="518620"/>
            <a:ext cx="2504845" cy="1846095"/>
          </a:xfrm>
          <a:prstGeom prst="rect">
            <a:avLst/>
          </a:prstGeom>
        </p:spPr>
      </p:pic>
      <p:sp>
        <p:nvSpPr>
          <p:cNvPr id="2" name="Rectangle 23">
            <a:extLst>
              <a:ext uri="{FF2B5EF4-FFF2-40B4-BE49-F238E27FC236}">
                <a16:creationId xmlns:a16="http://schemas.microsoft.com/office/drawing/2014/main" id="{4BE4C962-4D56-4C1F-BCD5-2A6E8ACEC0F7}"/>
              </a:ext>
            </a:extLst>
          </p:cNvPr>
          <p:cNvSpPr/>
          <p:nvPr/>
        </p:nvSpPr>
        <p:spPr>
          <a:xfrm>
            <a:off x="0" y="3524"/>
            <a:ext cx="12192000" cy="1106323"/>
          </a:xfrm>
          <a:prstGeom prst="rect">
            <a:avLst/>
          </a:prstGeom>
          <a:solidFill>
            <a:srgbClr val="7A6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タイトル 1">
            <a:extLst>
              <a:ext uri="{FF2B5EF4-FFF2-40B4-BE49-F238E27FC236}">
                <a16:creationId xmlns:a16="http://schemas.microsoft.com/office/drawing/2014/main" id="{1DB24EBF-645A-481E-9209-C1B9C018DDE3}"/>
              </a:ext>
            </a:extLst>
          </p:cNvPr>
          <p:cNvSpPr txBox="1">
            <a:spLocks/>
          </p:cNvSpPr>
          <p:nvPr/>
        </p:nvSpPr>
        <p:spPr>
          <a:xfrm>
            <a:off x="1780985" y="253565"/>
            <a:ext cx="10194478" cy="753388"/>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r>
              <a:rPr kumimoji="1" lang="ja-JP" altLang="en-US" sz="4000" b="1">
                <a:solidFill>
                  <a:schemeClr val="bg1"/>
                </a:solidFill>
                <a:ea typeface="小塚ゴシック Pro R" panose="020B0400000000000000"/>
              </a:rPr>
              <a:t>ニュートリセンシャルズ  ライン アップ</a:t>
            </a:r>
            <a:endParaRPr kumimoji="1" lang="en-US" altLang="ja-JP" sz="4000">
              <a:solidFill>
                <a:schemeClr val="bg1"/>
              </a:solidFill>
              <a:ea typeface="小塚ゴシック Pro R" panose="020B0400000000000000"/>
            </a:endParaRPr>
          </a:p>
        </p:txBody>
      </p:sp>
      <p:sp>
        <p:nvSpPr>
          <p:cNvPr id="7" name="タイトル 1">
            <a:extLst>
              <a:ext uri="{FF2B5EF4-FFF2-40B4-BE49-F238E27FC236}">
                <a16:creationId xmlns:a16="http://schemas.microsoft.com/office/drawing/2014/main" id="{D4B09378-05A4-4F21-8080-F2AC692212E5}"/>
              </a:ext>
            </a:extLst>
          </p:cNvPr>
          <p:cNvSpPr txBox="1">
            <a:spLocks/>
          </p:cNvSpPr>
          <p:nvPr/>
        </p:nvSpPr>
        <p:spPr>
          <a:xfrm>
            <a:off x="78467" y="4563745"/>
            <a:ext cx="5356332" cy="778913"/>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洗顔料</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a. </a:t>
            </a:r>
            <a:r>
              <a:rPr kumimoji="1" lang="ja-JP" altLang="en-US" sz="1400" b="1" dirty="0">
                <a:solidFill>
                  <a:srgbClr val="1C2245"/>
                </a:solidFill>
                <a:ea typeface="小塚ゴシック Pro R" panose="020B0400000000000000"/>
              </a:rPr>
              <a:t>ハイドラクリーン</a:t>
            </a:r>
            <a:r>
              <a:rPr kumimoji="1" lang="ja-JP" altLang="en-US" sz="1400" dirty="0">
                <a:solidFill>
                  <a:srgbClr val="1C2245"/>
                </a:solidFill>
                <a:ea typeface="小塚ゴシック Pro R" panose="020B0400000000000000"/>
              </a:rPr>
              <a:t> （クリーミー クレンジング ローション）</a:t>
            </a:r>
            <a:endParaRPr kumimoji="1" lang="en-US" altLang="ja-JP" sz="1000" dirty="0">
              <a:solidFill>
                <a:srgbClr val="1C2245"/>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b. </a:t>
            </a:r>
            <a:r>
              <a:rPr kumimoji="1" lang="ja-JP" altLang="en-US" sz="1400" b="1" dirty="0">
                <a:solidFill>
                  <a:srgbClr val="1C2245"/>
                </a:solidFill>
                <a:ea typeface="小塚ゴシック Pro R" panose="020B0400000000000000"/>
              </a:rPr>
              <a:t>トゥー ビー クリア</a:t>
            </a:r>
            <a:r>
              <a:rPr kumimoji="1" lang="ja-JP" altLang="en-US" sz="1400" dirty="0">
                <a:solidFill>
                  <a:srgbClr val="1C2245"/>
                </a:solidFill>
                <a:ea typeface="小塚ゴシック Pro R" panose="020B0400000000000000"/>
              </a:rPr>
              <a:t>（ピュア クレンジング リキッド）</a:t>
            </a:r>
            <a:r>
              <a:rPr kumimoji="1" lang="ja-JP" altLang="en-US" sz="1000" dirty="0">
                <a:solidFill>
                  <a:srgbClr val="1C2245"/>
                </a:solidFill>
                <a:ea typeface="小塚ゴシック Pro R" panose="020B0400000000000000"/>
              </a:rPr>
              <a:t>　　</a:t>
            </a:r>
            <a:r>
              <a:rPr kumimoji="1" lang="ja-JP" altLang="en-US" sz="1000" b="1" dirty="0">
                <a:solidFill>
                  <a:srgbClr val="1C2245"/>
                </a:solidFill>
                <a:ea typeface="小塚ゴシック Pro R" panose="020B0400000000000000"/>
              </a:rPr>
              <a:t>　　　　</a:t>
            </a:r>
            <a:r>
              <a:rPr kumimoji="1" lang="ja-JP" altLang="en-US" sz="1000"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sp>
        <p:nvSpPr>
          <p:cNvPr id="8" name="タイトル 1">
            <a:extLst>
              <a:ext uri="{FF2B5EF4-FFF2-40B4-BE49-F238E27FC236}">
                <a16:creationId xmlns:a16="http://schemas.microsoft.com/office/drawing/2014/main" id="{CDB28E04-4854-431F-89DE-07E5730EE2C1}"/>
              </a:ext>
            </a:extLst>
          </p:cNvPr>
          <p:cNvSpPr txBox="1">
            <a:spLocks/>
          </p:cNvSpPr>
          <p:nvPr/>
        </p:nvSpPr>
        <p:spPr>
          <a:xfrm>
            <a:off x="78467" y="5802966"/>
            <a:ext cx="3164580" cy="557565"/>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化粧水</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d. </a:t>
            </a:r>
            <a:r>
              <a:rPr kumimoji="1" lang="ja-JP" altLang="en-US" sz="1400" b="1" dirty="0">
                <a:solidFill>
                  <a:srgbClr val="1C2245"/>
                </a:solidFill>
                <a:ea typeface="小塚ゴシック Pro R" panose="020B0400000000000000"/>
              </a:rPr>
              <a:t>イン バランス</a:t>
            </a:r>
            <a:r>
              <a:rPr kumimoji="1" lang="ja-JP" altLang="en-US" sz="1400" dirty="0">
                <a:solidFill>
                  <a:srgbClr val="1C2245"/>
                </a:solidFill>
                <a:ea typeface="小塚ゴシック Pro R" panose="020B0400000000000000"/>
              </a:rPr>
              <a:t>（</a:t>
            </a:r>
            <a:r>
              <a:rPr kumimoji="1" lang="en-US" altLang="ja-JP" sz="1400" dirty="0">
                <a:solidFill>
                  <a:srgbClr val="1C2245"/>
                </a:solidFill>
                <a:ea typeface="小塚ゴシック Pro R" panose="020B0400000000000000"/>
              </a:rPr>
              <a:t>pH </a:t>
            </a:r>
            <a:r>
              <a:rPr kumimoji="1" lang="ja-JP" altLang="en-US" sz="1400" dirty="0">
                <a:solidFill>
                  <a:srgbClr val="1C2245"/>
                </a:solidFill>
                <a:ea typeface="小塚ゴシック Pro R" panose="020B0400000000000000"/>
              </a:rPr>
              <a:t>トーナー）</a:t>
            </a:r>
            <a:r>
              <a:rPr kumimoji="1" lang="ja-JP" altLang="en-US" sz="1400" b="1"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sp>
        <p:nvSpPr>
          <p:cNvPr id="9" name="タイトル 1">
            <a:extLst>
              <a:ext uri="{FF2B5EF4-FFF2-40B4-BE49-F238E27FC236}">
                <a16:creationId xmlns:a16="http://schemas.microsoft.com/office/drawing/2014/main" id="{3EE99897-2E30-4C08-A459-B90A58993BF2}"/>
              </a:ext>
            </a:extLst>
          </p:cNvPr>
          <p:cNvSpPr txBox="1">
            <a:spLocks/>
          </p:cNvSpPr>
          <p:nvPr/>
        </p:nvSpPr>
        <p:spPr>
          <a:xfrm>
            <a:off x="5263657" y="5184875"/>
            <a:ext cx="6723597" cy="75658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ジェル・クリーム</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g.</a:t>
            </a:r>
            <a:r>
              <a:rPr kumimoji="1" lang="ja-JP" altLang="en-US" sz="1400"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モイスチャーライズ ミー</a:t>
            </a:r>
            <a:r>
              <a:rPr kumimoji="1" lang="ja-JP" altLang="en-US" sz="1400" dirty="0">
                <a:solidFill>
                  <a:srgbClr val="1C2245"/>
                </a:solidFill>
                <a:ea typeface="小塚ゴシック Pro R" panose="020B0400000000000000"/>
              </a:rPr>
              <a:t>（インテンス ハイドレイティング クリーム）</a:t>
            </a:r>
            <a:endParaRPr kumimoji="1" lang="en-US" altLang="ja-JP" sz="1400" dirty="0">
              <a:solidFill>
                <a:srgbClr val="1C2245"/>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h.</a:t>
            </a:r>
            <a:r>
              <a:rPr kumimoji="1" lang="ja-JP" altLang="en-US" sz="1400"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スキンダルジェント</a:t>
            </a:r>
            <a:r>
              <a:rPr kumimoji="1" lang="ja-JP" altLang="en-US" sz="1400" dirty="0">
                <a:solidFill>
                  <a:srgbClr val="1C2245"/>
                </a:solidFill>
                <a:ea typeface="小塚ゴシック Pro R" panose="020B0400000000000000"/>
              </a:rPr>
              <a:t>（ハイドレイティング ジェル クリーム）</a:t>
            </a:r>
            <a:r>
              <a:rPr kumimoji="1" lang="ja-JP" altLang="en-US" sz="1400" b="1" dirty="0">
                <a:solidFill>
                  <a:srgbClr val="1C2245"/>
                </a:solidFill>
                <a:ea typeface="小塚ゴシック Pro R" panose="020B0400000000000000"/>
              </a:rPr>
              <a:t>　　　　　　　　　　　　　　　　　　</a:t>
            </a:r>
            <a:endParaRPr kumimoji="1" lang="ja-JP" altLang="en-US" sz="1400" dirty="0">
              <a:solidFill>
                <a:srgbClr val="1C2245"/>
              </a:solidFill>
              <a:ea typeface="小塚ゴシック Pro R" panose="020B0400000000000000"/>
            </a:endParaRPr>
          </a:p>
        </p:txBody>
      </p:sp>
      <p:pic>
        <p:nvPicPr>
          <p:cNvPr id="13" name="図 12" descr="グラフィック, 抽象, 挿絵 が含まれている画像&#10;&#10;自動的に生成された説明">
            <a:extLst>
              <a:ext uri="{FF2B5EF4-FFF2-40B4-BE49-F238E27FC236}">
                <a16:creationId xmlns:a16="http://schemas.microsoft.com/office/drawing/2014/main" id="{55EF00D1-25B0-4309-A593-BC28843BA2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7060518">
            <a:off x="707096" y="-108311"/>
            <a:ext cx="1437071" cy="1535213"/>
          </a:xfrm>
          <a:prstGeom prst="rect">
            <a:avLst/>
          </a:prstGeom>
        </p:spPr>
      </p:pic>
      <p:pic>
        <p:nvPicPr>
          <p:cNvPr id="3" name="図 2">
            <a:extLst>
              <a:ext uri="{FF2B5EF4-FFF2-40B4-BE49-F238E27FC236}">
                <a16:creationId xmlns:a16="http://schemas.microsoft.com/office/drawing/2014/main" id="{D8134C5C-6D0B-4831-9771-9BC2544A601D}"/>
              </a:ext>
            </a:extLst>
          </p:cNvPr>
          <p:cNvPicPr>
            <a:picLocks noChangeAspect="1"/>
          </p:cNvPicPr>
          <p:nvPr/>
        </p:nvPicPr>
        <p:blipFill>
          <a:blip r:embed="rId5"/>
          <a:stretch>
            <a:fillRect/>
          </a:stretch>
        </p:blipFill>
        <p:spPr>
          <a:xfrm>
            <a:off x="8338908" y="3178487"/>
            <a:ext cx="1106478" cy="1037436"/>
          </a:xfrm>
          <a:prstGeom prst="rect">
            <a:avLst/>
          </a:prstGeom>
        </p:spPr>
      </p:pic>
      <p:pic>
        <p:nvPicPr>
          <p:cNvPr id="18" name="図 17">
            <a:extLst>
              <a:ext uri="{FF2B5EF4-FFF2-40B4-BE49-F238E27FC236}">
                <a16:creationId xmlns:a16="http://schemas.microsoft.com/office/drawing/2014/main" id="{A56CE256-9BE2-492C-B220-7E6042EBE026}"/>
              </a:ext>
            </a:extLst>
          </p:cNvPr>
          <p:cNvPicPr>
            <a:picLocks noChangeAspect="1"/>
          </p:cNvPicPr>
          <p:nvPr/>
        </p:nvPicPr>
        <p:blipFill>
          <a:blip r:embed="rId6"/>
          <a:stretch>
            <a:fillRect/>
          </a:stretch>
        </p:blipFill>
        <p:spPr>
          <a:xfrm>
            <a:off x="10842122" y="1966312"/>
            <a:ext cx="1133341" cy="2298833"/>
          </a:xfrm>
          <a:prstGeom prst="rect">
            <a:avLst/>
          </a:prstGeom>
        </p:spPr>
      </p:pic>
      <p:pic>
        <p:nvPicPr>
          <p:cNvPr id="20" name="図 19">
            <a:extLst>
              <a:ext uri="{FF2B5EF4-FFF2-40B4-BE49-F238E27FC236}">
                <a16:creationId xmlns:a16="http://schemas.microsoft.com/office/drawing/2014/main" id="{9AA2519B-AFF1-457D-BFF4-7E4355825CEC}"/>
              </a:ext>
            </a:extLst>
          </p:cNvPr>
          <p:cNvPicPr>
            <a:picLocks noChangeAspect="1"/>
          </p:cNvPicPr>
          <p:nvPr/>
        </p:nvPicPr>
        <p:blipFill>
          <a:blip r:embed="rId7"/>
          <a:stretch>
            <a:fillRect/>
          </a:stretch>
        </p:blipFill>
        <p:spPr>
          <a:xfrm>
            <a:off x="9602796" y="3160621"/>
            <a:ext cx="1081915" cy="1031511"/>
          </a:xfrm>
          <a:prstGeom prst="rect">
            <a:avLst/>
          </a:prstGeom>
        </p:spPr>
      </p:pic>
      <p:pic>
        <p:nvPicPr>
          <p:cNvPr id="22" name="図 21">
            <a:extLst>
              <a:ext uri="{FF2B5EF4-FFF2-40B4-BE49-F238E27FC236}">
                <a16:creationId xmlns:a16="http://schemas.microsoft.com/office/drawing/2014/main" id="{6DEC332F-9233-4B39-BDBD-43DC3D0A4F9A}"/>
              </a:ext>
            </a:extLst>
          </p:cNvPr>
          <p:cNvPicPr>
            <a:picLocks noChangeAspect="1"/>
          </p:cNvPicPr>
          <p:nvPr/>
        </p:nvPicPr>
        <p:blipFill>
          <a:blip r:embed="rId8"/>
          <a:stretch>
            <a:fillRect/>
          </a:stretch>
        </p:blipFill>
        <p:spPr>
          <a:xfrm>
            <a:off x="1410776" y="1248041"/>
            <a:ext cx="867998" cy="2885769"/>
          </a:xfrm>
          <a:prstGeom prst="rect">
            <a:avLst/>
          </a:prstGeom>
        </p:spPr>
      </p:pic>
      <p:pic>
        <p:nvPicPr>
          <p:cNvPr id="24" name="図 23">
            <a:extLst>
              <a:ext uri="{FF2B5EF4-FFF2-40B4-BE49-F238E27FC236}">
                <a16:creationId xmlns:a16="http://schemas.microsoft.com/office/drawing/2014/main" id="{BA391FAC-DB33-4462-9F9C-1E522C7F24A6}"/>
              </a:ext>
            </a:extLst>
          </p:cNvPr>
          <p:cNvPicPr>
            <a:picLocks noChangeAspect="1"/>
          </p:cNvPicPr>
          <p:nvPr/>
        </p:nvPicPr>
        <p:blipFill>
          <a:blip r:embed="rId9"/>
          <a:stretch>
            <a:fillRect/>
          </a:stretch>
        </p:blipFill>
        <p:spPr>
          <a:xfrm>
            <a:off x="4027462" y="1244560"/>
            <a:ext cx="997990" cy="2971363"/>
          </a:xfrm>
          <a:prstGeom prst="rect">
            <a:avLst/>
          </a:prstGeom>
        </p:spPr>
      </p:pic>
      <p:pic>
        <p:nvPicPr>
          <p:cNvPr id="26" name="図 25">
            <a:extLst>
              <a:ext uri="{FF2B5EF4-FFF2-40B4-BE49-F238E27FC236}">
                <a16:creationId xmlns:a16="http://schemas.microsoft.com/office/drawing/2014/main" id="{ABD40264-CB52-4CA6-94DF-3C3ECD67FEEA}"/>
              </a:ext>
            </a:extLst>
          </p:cNvPr>
          <p:cNvPicPr>
            <a:picLocks noChangeAspect="1"/>
          </p:cNvPicPr>
          <p:nvPr/>
        </p:nvPicPr>
        <p:blipFill>
          <a:blip r:embed="rId10"/>
          <a:stretch>
            <a:fillRect/>
          </a:stretch>
        </p:blipFill>
        <p:spPr>
          <a:xfrm>
            <a:off x="324355" y="1248041"/>
            <a:ext cx="1044127" cy="2953022"/>
          </a:xfrm>
          <a:prstGeom prst="rect">
            <a:avLst/>
          </a:prstGeom>
        </p:spPr>
      </p:pic>
      <p:pic>
        <p:nvPicPr>
          <p:cNvPr id="34" name="図 33" descr="紙コップに描かれている&#10;&#10;自動的に生成された説明">
            <a:extLst>
              <a:ext uri="{FF2B5EF4-FFF2-40B4-BE49-F238E27FC236}">
                <a16:creationId xmlns:a16="http://schemas.microsoft.com/office/drawing/2014/main" id="{C0ABE7F5-0C83-4F56-9A57-0DB8257872F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921" t="5689" r="25744" b="9743"/>
          <a:stretch/>
        </p:blipFill>
        <p:spPr>
          <a:xfrm>
            <a:off x="2630592" y="1467876"/>
            <a:ext cx="1044127" cy="2740236"/>
          </a:xfrm>
          <a:prstGeom prst="rect">
            <a:avLst/>
          </a:prstGeom>
        </p:spPr>
      </p:pic>
      <p:pic>
        <p:nvPicPr>
          <p:cNvPr id="35" name="図 34" descr="黒い背景に白い文字がある&#10;&#10;中程度の精度で自動的に生成された説明">
            <a:extLst>
              <a:ext uri="{FF2B5EF4-FFF2-40B4-BE49-F238E27FC236}">
                <a16:creationId xmlns:a16="http://schemas.microsoft.com/office/drawing/2014/main" id="{2FD64C44-65C9-4AE5-BB35-4A4E4AFBBA3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35641" t="8718" r="35755" b="7351"/>
          <a:stretch/>
        </p:blipFill>
        <p:spPr>
          <a:xfrm>
            <a:off x="5289379" y="1718258"/>
            <a:ext cx="559314" cy="2461764"/>
          </a:xfrm>
          <a:prstGeom prst="rect">
            <a:avLst/>
          </a:prstGeom>
        </p:spPr>
      </p:pic>
      <p:pic>
        <p:nvPicPr>
          <p:cNvPr id="40" name="図 39" descr="ダイアグラム が含まれている画像&#10;&#10;自動的に生成された説明">
            <a:extLst>
              <a:ext uri="{FF2B5EF4-FFF2-40B4-BE49-F238E27FC236}">
                <a16:creationId xmlns:a16="http://schemas.microsoft.com/office/drawing/2014/main" id="{F98D19A1-D70F-4521-888E-8E31D9755FAF}"/>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9599" t="5687" r="10186" b="9060"/>
          <a:stretch/>
        </p:blipFill>
        <p:spPr>
          <a:xfrm>
            <a:off x="6289259" y="1599785"/>
            <a:ext cx="1948444" cy="2580237"/>
          </a:xfrm>
          <a:prstGeom prst="rect">
            <a:avLst/>
          </a:prstGeom>
        </p:spPr>
      </p:pic>
      <p:sp>
        <p:nvSpPr>
          <p:cNvPr id="23" name="タイトル 1">
            <a:extLst>
              <a:ext uri="{FF2B5EF4-FFF2-40B4-BE49-F238E27FC236}">
                <a16:creationId xmlns:a16="http://schemas.microsoft.com/office/drawing/2014/main" id="{BD6F2FC8-5543-47DE-83AE-68682509A1DF}"/>
              </a:ext>
            </a:extLst>
          </p:cNvPr>
          <p:cNvSpPr txBox="1">
            <a:spLocks/>
          </p:cNvSpPr>
          <p:nvPr/>
        </p:nvSpPr>
        <p:spPr>
          <a:xfrm>
            <a:off x="78467" y="5300413"/>
            <a:ext cx="4460689" cy="557565"/>
          </a:xfrm>
          <a:prstGeom prst="rect">
            <a:avLst/>
          </a:prstGeom>
          <a:solidFill>
            <a:schemeClr val="bg1"/>
          </a:solidFill>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スクラブ</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c. </a:t>
            </a:r>
            <a:r>
              <a:rPr kumimoji="1" lang="ja-JP" altLang="en-US" sz="1400" b="1" dirty="0">
                <a:solidFill>
                  <a:srgbClr val="1C2245"/>
                </a:solidFill>
                <a:ea typeface="小塚ゴシック Pro R" panose="020B0400000000000000"/>
              </a:rPr>
              <a:t>ブライター デイ</a:t>
            </a:r>
            <a:r>
              <a:rPr kumimoji="1" lang="ja-JP" altLang="en-US" sz="1400" dirty="0">
                <a:solidFill>
                  <a:srgbClr val="1C2245"/>
                </a:solidFill>
                <a:ea typeface="小塚ゴシック Pro R" panose="020B0400000000000000"/>
              </a:rPr>
              <a:t>（エクスフォリエント スクラブ）</a:t>
            </a:r>
            <a:r>
              <a:rPr kumimoji="1" lang="ja-JP" altLang="en-US" sz="1400" b="1"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sp>
        <p:nvSpPr>
          <p:cNvPr id="25" name="タイトル 1">
            <a:extLst>
              <a:ext uri="{FF2B5EF4-FFF2-40B4-BE49-F238E27FC236}">
                <a16:creationId xmlns:a16="http://schemas.microsoft.com/office/drawing/2014/main" id="{1361A6B6-AE1C-42D5-A7A2-7B224C7349EA}"/>
              </a:ext>
            </a:extLst>
          </p:cNvPr>
          <p:cNvSpPr txBox="1">
            <a:spLocks/>
          </p:cNvSpPr>
          <p:nvPr/>
        </p:nvSpPr>
        <p:spPr>
          <a:xfrm>
            <a:off x="78467" y="6296227"/>
            <a:ext cx="5496152" cy="454040"/>
          </a:xfrm>
          <a:prstGeom prst="rect">
            <a:avLst/>
          </a:prstGeom>
          <a:solidFill>
            <a:schemeClr val="bg1"/>
          </a:solidFill>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美容液</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e.</a:t>
            </a:r>
            <a:r>
              <a:rPr kumimoji="1" lang="ja-JP" altLang="en-US" sz="1400"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セルトレックス オールウェイズ ライト</a:t>
            </a:r>
            <a:r>
              <a:rPr kumimoji="1" lang="ja-JP" altLang="en-US" sz="1400" dirty="0">
                <a:solidFill>
                  <a:srgbClr val="1C2245"/>
                </a:solidFill>
                <a:ea typeface="小塚ゴシック Pro R" panose="020B0400000000000000"/>
              </a:rPr>
              <a:t>（アドバンス セラム）</a:t>
            </a:r>
            <a:r>
              <a:rPr kumimoji="1" lang="ja-JP" altLang="en-US" sz="1400" b="1"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sp>
        <p:nvSpPr>
          <p:cNvPr id="27" name="タイトル 1">
            <a:extLst>
              <a:ext uri="{FF2B5EF4-FFF2-40B4-BE49-F238E27FC236}">
                <a16:creationId xmlns:a16="http://schemas.microsoft.com/office/drawing/2014/main" id="{D6FA880C-C776-4F0D-80FF-7BD51B7BFDD4}"/>
              </a:ext>
            </a:extLst>
          </p:cNvPr>
          <p:cNvSpPr txBox="1">
            <a:spLocks/>
          </p:cNvSpPr>
          <p:nvPr/>
        </p:nvSpPr>
        <p:spPr>
          <a:xfrm>
            <a:off x="5263657" y="4644663"/>
            <a:ext cx="5432844" cy="66253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マスク          </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f.</a:t>
            </a:r>
            <a:r>
              <a:rPr kumimoji="1" lang="ja-JP" altLang="en-US" sz="1400"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セルトレックス オールウェイズ ライト</a:t>
            </a:r>
            <a:r>
              <a:rPr kumimoji="1" lang="ja-JP" altLang="en-US" sz="1400" dirty="0">
                <a:solidFill>
                  <a:srgbClr val="1C2245"/>
                </a:solidFill>
                <a:ea typeface="小塚ゴシック Pro R" panose="020B0400000000000000"/>
              </a:rPr>
              <a:t>（アドバンス マスク）</a:t>
            </a:r>
            <a:r>
              <a:rPr kumimoji="1" lang="ja-JP" altLang="en-US" sz="1400" b="1"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sp>
        <p:nvSpPr>
          <p:cNvPr id="28" name="タイトル 1">
            <a:extLst>
              <a:ext uri="{FF2B5EF4-FFF2-40B4-BE49-F238E27FC236}">
                <a16:creationId xmlns:a16="http://schemas.microsoft.com/office/drawing/2014/main" id="{1490EBB6-3188-4F80-B364-39747BBB9CCE}"/>
              </a:ext>
            </a:extLst>
          </p:cNvPr>
          <p:cNvSpPr txBox="1">
            <a:spLocks/>
          </p:cNvSpPr>
          <p:nvPr/>
        </p:nvSpPr>
        <p:spPr>
          <a:xfrm>
            <a:off x="681659" y="4185631"/>
            <a:ext cx="11185986" cy="435573"/>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342900" indent="-342900" algn="l" hangingPunct="1">
              <a:buAutoNum type="alphaLcPeriod"/>
            </a:pPr>
            <a:r>
              <a:rPr kumimoji="1" lang="en-US" altLang="ja-JP" sz="1400" dirty="0">
                <a:solidFill>
                  <a:srgbClr val="1C2245"/>
                </a:solidFill>
                <a:ea typeface="小塚ゴシック Pro R" panose="020B0400000000000000"/>
              </a:rPr>
              <a:t>              b.                   </a:t>
            </a:r>
            <a:r>
              <a:rPr kumimoji="1" lang="ja-JP" altLang="en-US" sz="1400" dirty="0">
                <a:solidFill>
                  <a:srgbClr val="1C2245"/>
                </a:solidFill>
                <a:ea typeface="小塚ゴシック Pro R" panose="020B0400000000000000"/>
              </a:rPr>
              <a:t> </a:t>
            </a:r>
            <a:r>
              <a:rPr kumimoji="1" lang="en-US" altLang="ja-JP" sz="1400" dirty="0">
                <a:solidFill>
                  <a:srgbClr val="1C2245"/>
                </a:solidFill>
                <a:ea typeface="小塚ゴシック Pro R" panose="020B0400000000000000"/>
              </a:rPr>
              <a:t>  </a:t>
            </a:r>
            <a:r>
              <a:rPr kumimoji="1" lang="ja-JP" altLang="en-US" sz="1400" dirty="0">
                <a:solidFill>
                  <a:srgbClr val="1C2245"/>
                </a:solidFill>
                <a:ea typeface="小塚ゴシック Pro R" panose="020B0400000000000000"/>
              </a:rPr>
              <a:t> </a:t>
            </a:r>
            <a:r>
              <a:rPr kumimoji="1" lang="en-US" altLang="ja-JP" sz="1400" dirty="0">
                <a:solidFill>
                  <a:srgbClr val="1C2245"/>
                </a:solidFill>
                <a:ea typeface="小塚ゴシック Pro R" panose="020B0400000000000000"/>
              </a:rPr>
              <a:t>c.  </a:t>
            </a:r>
            <a:r>
              <a:rPr kumimoji="1" lang="ja-JP" altLang="en-US" sz="1400" dirty="0">
                <a:solidFill>
                  <a:srgbClr val="1C2245"/>
                </a:solidFill>
                <a:ea typeface="小塚ゴシック Pro R" panose="020B0400000000000000"/>
              </a:rPr>
              <a:t>                 　   </a:t>
            </a:r>
            <a:r>
              <a:rPr kumimoji="1" lang="en-US" altLang="ja-JP" sz="1400" dirty="0">
                <a:solidFill>
                  <a:srgbClr val="1C2245"/>
                </a:solidFill>
                <a:ea typeface="小塚ゴシック Pro R" panose="020B0400000000000000"/>
              </a:rPr>
              <a:t>d.                 </a:t>
            </a:r>
            <a:r>
              <a:rPr kumimoji="1" lang="ja-JP" altLang="en-US" sz="1400" dirty="0">
                <a:solidFill>
                  <a:srgbClr val="1C2245"/>
                </a:solidFill>
                <a:ea typeface="小塚ゴシック Pro R" panose="020B0400000000000000"/>
              </a:rPr>
              <a:t> </a:t>
            </a:r>
            <a:r>
              <a:rPr kumimoji="1" lang="en-US" altLang="ja-JP" sz="1400" dirty="0">
                <a:solidFill>
                  <a:srgbClr val="1C2245"/>
                </a:solidFill>
                <a:ea typeface="小塚ゴシック Pro R" panose="020B0400000000000000"/>
              </a:rPr>
              <a:t>e.                          </a:t>
            </a:r>
            <a:r>
              <a:rPr kumimoji="1" lang="ja-JP" altLang="en-US" sz="1400" dirty="0">
                <a:solidFill>
                  <a:srgbClr val="1C2245"/>
                </a:solidFill>
                <a:ea typeface="小塚ゴシック Pro R" panose="020B0400000000000000"/>
              </a:rPr>
              <a:t>  </a:t>
            </a:r>
            <a:r>
              <a:rPr lang="ja-JP" altLang="en-US" sz="1400" dirty="0">
                <a:solidFill>
                  <a:srgbClr val="1C2245"/>
                </a:solidFill>
                <a:ea typeface="小塚ゴシック Pro R" panose="020B0400000000000000"/>
              </a:rPr>
              <a:t>  </a:t>
            </a:r>
            <a:r>
              <a:rPr kumimoji="1" lang="en-US" altLang="ja-JP" sz="1400" dirty="0">
                <a:solidFill>
                  <a:srgbClr val="1C2245"/>
                </a:solidFill>
                <a:ea typeface="小塚ゴシック Pro R" panose="020B0400000000000000"/>
              </a:rPr>
              <a:t>  f.                 </a:t>
            </a:r>
            <a:r>
              <a:rPr kumimoji="1" lang="ja-JP" altLang="en-US" sz="1400" dirty="0">
                <a:solidFill>
                  <a:srgbClr val="1C2245"/>
                </a:solidFill>
                <a:ea typeface="小塚ゴシック Pro R" panose="020B0400000000000000"/>
              </a:rPr>
              <a:t> </a:t>
            </a:r>
            <a:r>
              <a:rPr kumimoji="1" lang="en-US" altLang="ja-JP" sz="1400" dirty="0">
                <a:solidFill>
                  <a:srgbClr val="1C2245"/>
                </a:solidFill>
                <a:ea typeface="小塚ゴシック Pro R" panose="020B0400000000000000"/>
              </a:rPr>
              <a:t>             g.               </a:t>
            </a:r>
            <a:r>
              <a:rPr kumimoji="1" lang="ja-JP" altLang="en-US" sz="1400" dirty="0">
                <a:solidFill>
                  <a:srgbClr val="1C2245"/>
                </a:solidFill>
                <a:ea typeface="小塚ゴシック Pro R" panose="020B0400000000000000"/>
              </a:rPr>
              <a:t> </a:t>
            </a:r>
            <a:r>
              <a:rPr kumimoji="1" lang="en-US" altLang="ja-JP" sz="1400" dirty="0">
                <a:solidFill>
                  <a:srgbClr val="1C2245"/>
                </a:solidFill>
                <a:ea typeface="小塚ゴシック Pro R" panose="020B0400000000000000"/>
              </a:rPr>
              <a:t>     </a:t>
            </a:r>
            <a:r>
              <a:rPr kumimoji="1" lang="ja-JP" altLang="en-US" sz="1400" dirty="0">
                <a:solidFill>
                  <a:srgbClr val="1C2245"/>
                </a:solidFill>
                <a:ea typeface="小塚ゴシック Pro R" panose="020B0400000000000000"/>
              </a:rPr>
              <a:t>  </a:t>
            </a:r>
            <a:r>
              <a:rPr kumimoji="1" lang="en-US" altLang="ja-JP" sz="1400" dirty="0">
                <a:solidFill>
                  <a:srgbClr val="1C2245"/>
                </a:solidFill>
                <a:ea typeface="小塚ゴシック Pro R" panose="020B0400000000000000"/>
              </a:rPr>
              <a:t>h.                 </a:t>
            </a:r>
            <a:r>
              <a:rPr kumimoji="1" lang="ja-JP" altLang="en-US" sz="1400" dirty="0">
                <a:solidFill>
                  <a:srgbClr val="1C2245"/>
                </a:solidFill>
                <a:ea typeface="小塚ゴシック Pro R" panose="020B0400000000000000"/>
              </a:rPr>
              <a:t>      </a:t>
            </a:r>
            <a:r>
              <a:rPr kumimoji="1" lang="en-US" altLang="ja-JP" sz="1400" dirty="0" err="1">
                <a:solidFill>
                  <a:srgbClr val="1C2245"/>
                </a:solidFill>
                <a:ea typeface="小塚ゴシック Pro R" panose="020B0400000000000000"/>
              </a:rPr>
              <a:t>i</a:t>
            </a:r>
            <a:r>
              <a:rPr kumimoji="1" lang="en-US" altLang="ja-JP" sz="1400" dirty="0">
                <a:solidFill>
                  <a:srgbClr val="1C2245"/>
                </a:solidFill>
                <a:ea typeface="小塚ゴシック Pro R" panose="020B0400000000000000"/>
              </a:rPr>
              <a:t>.</a:t>
            </a:r>
            <a:endParaRPr kumimoji="1" lang="ja-JP" altLang="en-US" sz="2800" dirty="0">
              <a:solidFill>
                <a:srgbClr val="1C2245"/>
              </a:solidFill>
              <a:ea typeface="小塚ゴシック Pro R" panose="020B0400000000000000"/>
            </a:endParaRPr>
          </a:p>
        </p:txBody>
      </p:sp>
      <p:sp>
        <p:nvSpPr>
          <p:cNvPr id="10" name="タイトル 1">
            <a:extLst>
              <a:ext uri="{FF2B5EF4-FFF2-40B4-BE49-F238E27FC236}">
                <a16:creationId xmlns:a16="http://schemas.microsoft.com/office/drawing/2014/main" id="{C35CF79F-5A8D-4E77-BA85-C0F2CC24A0EB}"/>
              </a:ext>
            </a:extLst>
          </p:cNvPr>
          <p:cNvSpPr txBox="1">
            <a:spLocks/>
          </p:cNvSpPr>
          <p:nvPr/>
        </p:nvSpPr>
        <p:spPr>
          <a:xfrm>
            <a:off x="5263657" y="5943051"/>
            <a:ext cx="7112412" cy="568499"/>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r>
              <a:rPr kumimoji="1" lang="ja-JP" altLang="en-US" sz="1400" b="1" dirty="0">
                <a:solidFill>
                  <a:srgbClr val="00B0F0"/>
                </a:solidFill>
                <a:ea typeface="小塚ゴシック Pro R" panose="020B0400000000000000"/>
              </a:rPr>
              <a:t>乳液（</a:t>
            </a:r>
            <a:r>
              <a:rPr kumimoji="1" lang="en-US" altLang="ja-JP" sz="1400" b="1" dirty="0">
                <a:solidFill>
                  <a:srgbClr val="00B0F0"/>
                </a:solidFill>
                <a:ea typeface="小塚ゴシック Pro R" panose="020B0400000000000000"/>
              </a:rPr>
              <a:t>SPF</a:t>
            </a:r>
            <a:r>
              <a:rPr kumimoji="1" lang="ja-JP" altLang="en-US" sz="1400" b="1" dirty="0">
                <a:solidFill>
                  <a:srgbClr val="00B0F0"/>
                </a:solidFill>
                <a:ea typeface="小塚ゴシック Pro R" panose="020B0400000000000000"/>
              </a:rPr>
              <a:t>付き）</a:t>
            </a:r>
            <a:endParaRPr kumimoji="1" lang="en-US" altLang="ja-JP" sz="1400" b="1" dirty="0">
              <a:solidFill>
                <a:srgbClr val="00B0F0"/>
              </a:solidFill>
              <a:ea typeface="小塚ゴシック Pro R" panose="020B0400000000000000"/>
            </a:endParaRPr>
          </a:p>
          <a:p>
            <a:pPr algn="l" hangingPunct="1"/>
            <a:r>
              <a:rPr kumimoji="1" lang="en-US" altLang="ja-JP" sz="1400" dirty="0">
                <a:solidFill>
                  <a:srgbClr val="1C2245"/>
                </a:solidFill>
                <a:ea typeface="小塚ゴシック Pro R" panose="020B0400000000000000"/>
              </a:rPr>
              <a:t>i.</a:t>
            </a:r>
            <a:r>
              <a:rPr kumimoji="1" lang="ja-JP" altLang="en-US" sz="1400"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デイ ドリーム プロテクティブ ローション</a:t>
            </a:r>
            <a:r>
              <a:rPr kumimoji="1" lang="ja-JP" altLang="en-US" sz="1400" dirty="0">
                <a:solidFill>
                  <a:srgbClr val="1C2245"/>
                </a:solidFill>
                <a:ea typeface="小塚ゴシック Pro R" panose="020B0400000000000000"/>
              </a:rPr>
              <a:t>（</a:t>
            </a:r>
            <a:r>
              <a:rPr kumimoji="1" lang="ja-JP" altLang="en-US" sz="1200" dirty="0">
                <a:solidFill>
                  <a:srgbClr val="1C2245"/>
                </a:solidFill>
                <a:ea typeface="小塚ゴシック Pro R" panose="020B0400000000000000"/>
              </a:rPr>
              <a:t>ライトウェイト デイ モイスチャーライザー</a:t>
            </a:r>
            <a:r>
              <a:rPr kumimoji="1" lang="ja-JP" altLang="en-US" sz="1400" dirty="0">
                <a:solidFill>
                  <a:srgbClr val="1C2245"/>
                </a:solidFill>
                <a:ea typeface="小塚ゴシック Pro R" panose="020B0400000000000000"/>
              </a:rPr>
              <a:t>）</a:t>
            </a:r>
            <a:r>
              <a:rPr kumimoji="1" lang="ja-JP" altLang="en-US" sz="1000" b="1" dirty="0">
                <a:solidFill>
                  <a:srgbClr val="1C2245"/>
                </a:solidFill>
                <a:ea typeface="小塚ゴシック Pro R" panose="020B0400000000000000"/>
              </a:rPr>
              <a:t>　　　　　　　　　　　　　　</a:t>
            </a:r>
            <a:r>
              <a:rPr kumimoji="1" lang="ja-JP" altLang="en-US" sz="1400" b="1" dirty="0">
                <a:solidFill>
                  <a:srgbClr val="1C2245"/>
                </a:solidFill>
                <a:ea typeface="小塚ゴシック Pro R" panose="020B0400000000000000"/>
              </a:rPr>
              <a:t>　　　　　　　　　　　　　　　　</a:t>
            </a:r>
            <a:r>
              <a:rPr kumimoji="1" lang="ja-JP" altLang="en-US" sz="1400" dirty="0">
                <a:solidFill>
                  <a:srgbClr val="1C2245"/>
                </a:solidFill>
                <a:ea typeface="小塚ゴシック Pro R" panose="020B0400000000000000"/>
              </a:rPr>
              <a:t>　　　　　　</a:t>
            </a:r>
          </a:p>
          <a:p>
            <a:pPr algn="l" hangingPunct="1"/>
            <a:r>
              <a:rPr kumimoji="1" lang="ja-JP" altLang="en-US" sz="2800" dirty="0">
                <a:solidFill>
                  <a:srgbClr val="1C2245"/>
                </a:solidFill>
                <a:ea typeface="小塚ゴシック Pro R" panose="020B0400000000000000"/>
              </a:rPr>
              <a:t>　　　　　　　　　　　　　　　　　　　　　　　　　　　</a:t>
            </a:r>
          </a:p>
        </p:txBody>
      </p:sp>
    </p:spTree>
    <p:extLst>
      <p:ext uri="{BB962C8B-B14F-4D97-AF65-F5344CB8AC3E}">
        <p14:creationId xmlns:p14="http://schemas.microsoft.com/office/powerpoint/2010/main" val="61432603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50D1B0-2327-4D71-9509-F9F3A0CDAA99}"/>
              </a:ext>
            </a:extLst>
          </p:cNvPr>
          <p:cNvSpPr>
            <a:spLocks noGrp="1"/>
          </p:cNvSpPr>
          <p:nvPr>
            <p:ph type="title"/>
          </p:nvPr>
        </p:nvSpPr>
        <p:spPr>
          <a:xfrm>
            <a:off x="2282763" y="543382"/>
            <a:ext cx="8024043" cy="1303071"/>
          </a:xfrm>
        </p:spPr>
        <p:txBody>
          <a:bodyPr>
            <a:noAutofit/>
          </a:bodyPr>
          <a:lstStyle/>
          <a:p>
            <a:pPr hangingPunct="1"/>
            <a:r>
              <a:rPr kumimoji="1" lang="ja-JP" altLang="en-US" sz="2800" b="1">
                <a:solidFill>
                  <a:srgbClr val="1C2245"/>
                </a:solidFill>
                <a:ea typeface="小塚ゴシック Pro R" panose="020B0400000000000000"/>
              </a:rPr>
              <a:t>ニュートリセンシャルズ</a:t>
            </a:r>
            <a:r>
              <a:rPr kumimoji="1" lang="en-US" altLang="ja-JP" sz="2800" b="1" baseline="30000">
                <a:solidFill>
                  <a:srgbClr val="1C2245"/>
                </a:solidFill>
                <a:ea typeface="小塚ゴシック Pro R" panose="020B0400000000000000"/>
              </a:rPr>
              <a:t>®</a:t>
            </a:r>
            <a:r>
              <a:rPr kumimoji="1" lang="ja-JP" altLang="en-US" sz="2800" b="1" baseline="30000">
                <a:solidFill>
                  <a:srgbClr val="1C2245"/>
                </a:solidFill>
                <a:ea typeface="小塚ゴシック Pro R" panose="020B0400000000000000"/>
              </a:rPr>
              <a:t> </a:t>
            </a:r>
            <a:br>
              <a:rPr kumimoji="1" lang="en-US" altLang="ja-JP" sz="2800" b="1" baseline="30000">
                <a:solidFill>
                  <a:srgbClr val="1C2245"/>
                </a:solidFill>
                <a:ea typeface="小塚ゴシック Pro R" panose="020B0400000000000000"/>
              </a:rPr>
            </a:br>
            <a:r>
              <a:rPr kumimoji="1" lang="ja-JP" altLang="en-US" sz="2800" b="1" baseline="30000">
                <a:solidFill>
                  <a:srgbClr val="1C2245"/>
                </a:solidFill>
                <a:ea typeface="小塚ゴシック Pro R" panose="020B0400000000000000"/>
              </a:rPr>
              <a:t> </a:t>
            </a:r>
            <a:r>
              <a:rPr kumimoji="1" lang="ja-JP" altLang="en-US" sz="2800" b="1">
                <a:solidFill>
                  <a:srgbClr val="1C2245"/>
                </a:solidFill>
                <a:ea typeface="小塚ゴシック Pro R" panose="020B0400000000000000"/>
              </a:rPr>
              <a:t>ハイドラクリーン</a:t>
            </a:r>
            <a:br>
              <a:rPr kumimoji="1" lang="en-US" altLang="ja-JP" sz="2800" b="1">
                <a:solidFill>
                  <a:srgbClr val="1C2245"/>
                </a:solidFill>
                <a:ea typeface="小塚ゴシック Pro R" panose="020B0400000000000000"/>
              </a:rPr>
            </a:br>
            <a:r>
              <a:rPr kumimoji="1" lang="ja-JP" altLang="en-US" sz="2800" b="1">
                <a:solidFill>
                  <a:srgbClr val="1C2245"/>
                </a:solidFill>
                <a:ea typeface="小塚ゴシック Pro R" panose="020B0400000000000000"/>
              </a:rPr>
              <a:t>（クリーミー クレンジング ローション）</a:t>
            </a:r>
            <a:endParaRPr kumimoji="1" lang="en-US" altLang="ja-JP" sz="2800" b="1">
              <a:solidFill>
                <a:srgbClr val="1C2245"/>
              </a:solidFill>
              <a:ea typeface="小塚ゴシック Pro R" panose="020B0400000000000000"/>
            </a:endParaRPr>
          </a:p>
        </p:txBody>
      </p:sp>
      <p:sp>
        <p:nvSpPr>
          <p:cNvPr id="10" name="タイトル 1">
            <a:extLst>
              <a:ext uri="{FF2B5EF4-FFF2-40B4-BE49-F238E27FC236}">
                <a16:creationId xmlns:a16="http://schemas.microsoft.com/office/drawing/2014/main" id="{716D5435-6E1D-4727-A933-E4E609C66256}"/>
              </a:ext>
            </a:extLst>
          </p:cNvPr>
          <p:cNvSpPr txBox="1">
            <a:spLocks/>
          </p:cNvSpPr>
          <p:nvPr/>
        </p:nvSpPr>
        <p:spPr>
          <a:xfrm>
            <a:off x="2051118" y="1857224"/>
            <a:ext cx="5606706" cy="85909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3200" b="1" i="0" u="none" strike="noStrike" kern="0" cap="none" spc="0" normalizeH="0" baseline="0" noProof="0">
                <a:ln>
                  <a:noFill/>
                </a:ln>
                <a:solidFill>
                  <a:srgbClr val="87D8F0"/>
                </a:solidFill>
                <a:effectLst/>
                <a:uLnTx/>
                <a:uFillTx/>
                <a:latin typeface="小塚ゴシック Pro R" panose="020B0400000000000000"/>
                <a:ea typeface="小塚ゴシック Pro R" panose="020B0400000000000000"/>
                <a:sym typeface="Helvetica Neue Medium"/>
              </a:rPr>
              <a:t>ローションタイプの洗顔料</a:t>
            </a:r>
            <a:endParaRPr kumimoji="1" lang="en-US" altLang="ja-JP" sz="3200" b="1" i="0" u="none" strike="noStrike" kern="0" cap="none" spc="0" normalizeH="0" baseline="0" noProof="0">
              <a:ln>
                <a:noFill/>
              </a:ln>
              <a:solidFill>
                <a:srgbClr val="87D8F0"/>
              </a:solidFill>
              <a:effectLst/>
              <a:uLnTx/>
              <a:uFillTx/>
              <a:latin typeface="Helvetica Neue Medium"/>
              <a:ea typeface="小塚ゴシック Pro R" panose="020B0400000000000000"/>
              <a:sym typeface="Helvetica Neue Medium"/>
            </a:endParaRPr>
          </a:p>
        </p:txBody>
      </p:sp>
      <p:sp>
        <p:nvSpPr>
          <p:cNvPr id="11" name="タイトル 1">
            <a:extLst>
              <a:ext uri="{FF2B5EF4-FFF2-40B4-BE49-F238E27FC236}">
                <a16:creationId xmlns:a16="http://schemas.microsoft.com/office/drawing/2014/main" id="{CAD4E8B5-92E2-4DC8-9320-1D76C5BB2C22}"/>
              </a:ext>
            </a:extLst>
          </p:cNvPr>
          <p:cNvSpPr txBox="1">
            <a:spLocks/>
          </p:cNvSpPr>
          <p:nvPr/>
        </p:nvSpPr>
        <p:spPr>
          <a:xfrm>
            <a:off x="2092536" y="2616010"/>
            <a:ext cx="9485265" cy="134173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肌に必要なうるおいをしっかり守りながら、皮膚に付着した汚れをやさしく落とす洗顔料。しっとり、なめらかに洗い上げます。</a:t>
            </a:r>
            <a:endParaRPr kumimoji="0" lang="en-US" altLang="ja-JP"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endParaRPr kumimoji="1" lang="en-US" altLang="ja-JP" sz="2400" b="0" i="0" u="none" strike="noStrike" kern="0" cap="none" spc="0" normalizeH="0" baseline="0" noProof="0">
              <a:ln>
                <a:noFill/>
              </a:ln>
              <a:solidFill>
                <a:srgbClr val="6E609B"/>
              </a:solidFill>
              <a:effectLst/>
              <a:uLnTx/>
              <a:uFillTx/>
              <a:latin typeface="Helvetica Neue Medium"/>
              <a:ea typeface="小塚ゴシック Pro R" panose="020B0400000000000000"/>
              <a:sym typeface="Helvetica Neue Medium"/>
            </a:endParaRPr>
          </a:p>
        </p:txBody>
      </p:sp>
      <p:sp>
        <p:nvSpPr>
          <p:cNvPr id="17" name="Title 1">
            <a:extLst>
              <a:ext uri="{FF2B5EF4-FFF2-40B4-BE49-F238E27FC236}">
                <a16:creationId xmlns:a16="http://schemas.microsoft.com/office/drawing/2014/main" id="{71F555F2-57F9-49E8-B5BB-F1B77AA75FBB}"/>
              </a:ext>
            </a:extLst>
          </p:cNvPr>
          <p:cNvSpPr txBox="1">
            <a:spLocks/>
          </p:cNvSpPr>
          <p:nvPr/>
        </p:nvSpPr>
        <p:spPr>
          <a:xfrm>
            <a:off x="9019751" y="1975102"/>
            <a:ext cx="2242262" cy="640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150g</a:t>
            </a:r>
          </a:p>
        </p:txBody>
      </p:sp>
      <p:sp>
        <p:nvSpPr>
          <p:cNvPr id="6" name="Title 1">
            <a:extLst>
              <a:ext uri="{FF2B5EF4-FFF2-40B4-BE49-F238E27FC236}">
                <a16:creationId xmlns:a16="http://schemas.microsoft.com/office/drawing/2014/main" id="{EE22275C-65B6-4F50-B7A6-2B60784B03C1}"/>
              </a:ext>
            </a:extLst>
          </p:cNvPr>
          <p:cNvSpPr txBox="1">
            <a:spLocks/>
          </p:cNvSpPr>
          <p:nvPr/>
        </p:nvSpPr>
        <p:spPr>
          <a:xfrm>
            <a:off x="1919589" y="5175762"/>
            <a:ext cx="2106679" cy="8590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fontScale="97500"/>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DRY</a:t>
            </a:r>
          </a:p>
        </p:txBody>
      </p:sp>
      <p:sp>
        <p:nvSpPr>
          <p:cNvPr id="7" name="Title 1">
            <a:extLst>
              <a:ext uri="{FF2B5EF4-FFF2-40B4-BE49-F238E27FC236}">
                <a16:creationId xmlns:a16="http://schemas.microsoft.com/office/drawing/2014/main" id="{9F801716-FA25-4737-B41F-BDE0DB9AF1F2}"/>
              </a:ext>
            </a:extLst>
          </p:cNvPr>
          <p:cNvSpPr txBox="1">
            <a:spLocks/>
          </p:cNvSpPr>
          <p:nvPr/>
        </p:nvSpPr>
        <p:spPr>
          <a:xfrm>
            <a:off x="3888400" y="4814666"/>
            <a:ext cx="3478937" cy="215763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rm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rPr>
              <a:t>皮膚コンディショニング成分</a:t>
            </a:r>
            <a:endParaRPr kumimoji="1" lang="en-US" altLang="ja-JP" sz="1400" i="0" u="sng"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rgbClr val="1C2245"/>
                </a:solidFill>
                <a:effectLst/>
                <a:highlight>
                  <a:srgbClr val="FFFFFF"/>
                </a:highlight>
                <a:uLnTx/>
                <a:uFillTx/>
                <a:latin typeface="Helvetica Neue Medium"/>
                <a:ea typeface="小塚ゴシック Pro R" panose="020B0400000000000000"/>
                <a:sym typeface="Helvetica Neue Medium"/>
              </a:rPr>
              <a:t>・</a:t>
            </a:r>
            <a:r>
              <a:rPr kumimoji="1" lang="ja-JP" altLang="en-US" sz="1400"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rPr>
              <a:t>イワベンケイ根エキス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dirty="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dirty="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algn="l" hangingPunct="1">
              <a:defRPr/>
            </a:pPr>
            <a:r>
              <a:rPr kumimoji="1" lang="ja-JP" altLang="en-US" sz="1400" b="0" i="0" u="none" strike="noStrike" kern="0" cap="none" spc="0" normalizeH="0" baseline="0" noProof="0" dirty="0">
                <a:ln>
                  <a:noFill/>
                </a:ln>
                <a:solidFill>
                  <a:srgbClr val="1C2245"/>
                </a:solidFill>
                <a:effectLst/>
                <a:highlight>
                  <a:srgbClr val="FFFFFF"/>
                </a:highlight>
                <a:uLnTx/>
                <a:uFillTx/>
                <a:latin typeface="Helvetica Neue"/>
                <a:ea typeface="小塚ゴシック Pro R" panose="020B0400000000000000"/>
                <a:sym typeface="Helvetica Neue"/>
              </a:rPr>
              <a:t>・</a:t>
            </a:r>
            <a:r>
              <a:rPr kumimoji="1" lang="ja-JP" altLang="en-US" sz="1400" b="0" i="0" u="none"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オウシュウヨモギエキス</a:t>
            </a: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endParaRPr>
          </a:p>
        </p:txBody>
      </p:sp>
      <p:sp>
        <p:nvSpPr>
          <p:cNvPr id="21" name="テキスト ボックス 20">
            <a:extLst>
              <a:ext uri="{FF2B5EF4-FFF2-40B4-BE49-F238E27FC236}">
                <a16:creationId xmlns:a16="http://schemas.microsoft.com/office/drawing/2014/main" id="{3AB45961-58E5-494A-AB42-D465B8601D60}"/>
              </a:ext>
            </a:extLst>
          </p:cNvPr>
          <p:cNvSpPr txBox="1"/>
          <p:nvPr/>
        </p:nvSpPr>
        <p:spPr>
          <a:xfrm>
            <a:off x="7237202" y="4800678"/>
            <a:ext cx="4024812" cy="181588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エモリエント成分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1C2245"/>
                </a:solidFill>
                <a:effectLst/>
                <a:highlight>
                  <a:srgbClr val="FFFFFF"/>
                </a:highlight>
                <a:uLnTx/>
                <a:uFillTx/>
                <a:latin typeface="Helvetica Neue"/>
                <a:ea typeface="小塚ゴシック Pro R" panose="020B0400000000000000"/>
                <a:sym typeface="Helvetica Neue"/>
              </a:rPr>
              <a:t>・メドウフォーム油</a:t>
            </a:r>
            <a:endParaRPr kumimoji="1" lang="en-US" altLang="ja-JP" sz="1400" b="0" i="0" u="none" strike="noStrike" kern="0" cap="none" spc="0" normalizeH="0" baseline="0" noProof="0" dirty="0">
              <a:ln>
                <a:noFill/>
              </a:ln>
              <a:solidFill>
                <a:srgbClr val="1C2245"/>
              </a:solidFill>
              <a:effectLst/>
              <a:highlight>
                <a:srgbClr val="FFFFFF"/>
              </a:highligh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dirty="0">
              <a:solidFill>
                <a:srgbClr val="1C2245"/>
              </a:solidFill>
              <a:highlight>
                <a:srgbClr val="FFFFFF"/>
              </a:highlight>
              <a:ea typeface="小塚ゴシック Pro R" panose="020B0400000000000000"/>
            </a:endParaRPr>
          </a:p>
          <a:p>
            <a:pPr algn="l" hangingPunct="1">
              <a:defRPr/>
            </a:pPr>
            <a:r>
              <a:rPr kumimoji="1" lang="ja-JP" altLang="en-US" sz="1400" b="0" i="0" u="sng"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整肌成分</a:t>
            </a:r>
            <a:endParaRPr kumimoji="1" lang="ja-JP" altLang="en-US" sz="1400" b="0" i="0" u="none" strike="noStrike" kern="0" cap="none" spc="0" normalizeH="0" baseline="0" noProof="0" dirty="0">
              <a:ln>
                <a:noFill/>
              </a:ln>
              <a:solidFill>
                <a:srgbClr val="1C2245"/>
              </a:solidFill>
              <a:effectLst/>
              <a:highlight>
                <a:srgbClr val="FFFFFF"/>
              </a:highligh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・ダイズステロール</a:t>
            </a:r>
            <a:endParaRPr kumimoji="1" lang="en-US" altLang="ja-JP" sz="1400" b="0" i="0" u="none"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dirty="0">
              <a:solidFill>
                <a:srgbClr val="1C2245"/>
              </a:solidFill>
              <a:ea typeface="小塚ゴシック Pro R" panose="020B0400000000000000"/>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dirty="0">
              <a:solidFill>
                <a:srgbClr val="1C2245"/>
              </a:solidFill>
              <a:highlight>
                <a:srgbClr val="FFFF00"/>
              </a:highlight>
              <a:ea typeface="小塚ゴシック Pro R" panose="020B0400000000000000"/>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a:ln>
                <a:noFill/>
              </a:ln>
              <a:solidFill>
                <a:srgbClr val="FF0000"/>
              </a:solidFill>
              <a:effectLst/>
              <a:uLnTx/>
              <a:uFillTx/>
              <a:latin typeface="Helvetica Neue"/>
              <a:ea typeface="小塚ゴシック Pro R" panose="020B0400000000000000"/>
              <a:sym typeface="Helvetica Neue"/>
            </a:endParaRPr>
          </a:p>
        </p:txBody>
      </p:sp>
      <p:sp>
        <p:nvSpPr>
          <p:cNvPr id="2" name="テキスト ボックス 1">
            <a:extLst>
              <a:ext uri="{FF2B5EF4-FFF2-40B4-BE49-F238E27FC236}">
                <a16:creationId xmlns:a16="http://schemas.microsoft.com/office/drawing/2014/main" id="{B788FD19-1D20-4EA5-802C-A24C53022799}"/>
              </a:ext>
            </a:extLst>
          </p:cNvPr>
          <p:cNvSpPr txBox="1"/>
          <p:nvPr/>
        </p:nvSpPr>
        <p:spPr>
          <a:xfrm>
            <a:off x="2117362" y="3870510"/>
            <a:ext cx="1007463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strike="noStrike" kern="0" cap="none" spc="0" normalizeH="0" baseline="0" noProof="0">
              <a:ln>
                <a:noFill/>
              </a:ln>
              <a:solidFill>
                <a:srgbClr val="FF0000"/>
              </a:solidFill>
              <a:effectLst/>
              <a:uLnTx/>
              <a:uFillTx/>
              <a:latin typeface="Helvetica Neue"/>
              <a:ea typeface="小塚ゴシック Pro R" panose="020B0400000000000000"/>
              <a:sym typeface="Helvetica Neue"/>
            </a:endParaRPr>
          </a:p>
        </p:txBody>
      </p:sp>
      <p:pic>
        <p:nvPicPr>
          <p:cNvPr id="3" name="図 2">
            <a:extLst>
              <a:ext uri="{FF2B5EF4-FFF2-40B4-BE49-F238E27FC236}">
                <a16:creationId xmlns:a16="http://schemas.microsoft.com/office/drawing/2014/main" id="{E43F35A8-233F-4706-976F-07DF6B9A9CC7}"/>
              </a:ext>
            </a:extLst>
          </p:cNvPr>
          <p:cNvPicPr>
            <a:picLocks noChangeAspect="1"/>
          </p:cNvPicPr>
          <p:nvPr/>
        </p:nvPicPr>
        <p:blipFill>
          <a:blip r:embed="rId3"/>
          <a:stretch>
            <a:fillRect/>
          </a:stretch>
        </p:blipFill>
        <p:spPr>
          <a:xfrm>
            <a:off x="154648" y="823149"/>
            <a:ext cx="1962714" cy="5550986"/>
          </a:xfrm>
          <a:prstGeom prst="rect">
            <a:avLst/>
          </a:prstGeom>
        </p:spPr>
      </p:pic>
    </p:spTree>
    <p:extLst>
      <p:ext uri="{BB962C8B-B14F-4D97-AF65-F5344CB8AC3E}">
        <p14:creationId xmlns:p14="http://schemas.microsoft.com/office/powerpoint/2010/main" val="665375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タイトル 1">
            <a:extLst>
              <a:ext uri="{FF2B5EF4-FFF2-40B4-BE49-F238E27FC236}">
                <a16:creationId xmlns:a16="http://schemas.microsoft.com/office/drawing/2014/main" id="{68FD6233-2448-4E81-B08D-45B783F52B11}"/>
              </a:ext>
            </a:extLst>
          </p:cNvPr>
          <p:cNvSpPr txBox="1">
            <a:spLocks/>
          </p:cNvSpPr>
          <p:nvPr/>
        </p:nvSpPr>
        <p:spPr>
          <a:xfrm>
            <a:off x="2212960" y="1891671"/>
            <a:ext cx="8786593" cy="85909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3200" b="1" i="0" u="none" strike="noStrike" kern="0" cap="none" spc="0" normalizeH="0" baseline="0" noProof="0">
                <a:ln>
                  <a:noFill/>
                </a:ln>
                <a:solidFill>
                  <a:srgbClr val="87D8F0"/>
                </a:solidFill>
                <a:effectLst/>
                <a:uLnTx/>
                <a:uFillTx/>
                <a:latin typeface="小塚ゴシック Pro R" panose="020B0400000000000000"/>
                <a:ea typeface="小塚ゴシック Pro R" panose="020B0400000000000000"/>
                <a:sym typeface="Helvetica Neue Medium"/>
              </a:rPr>
              <a:t>リキッドタイプの洗顔料</a:t>
            </a:r>
            <a:endParaRPr kumimoji="1" lang="en-US" altLang="ja-JP" sz="3200" b="1" i="0" u="none" strike="noStrike" kern="0" cap="none" spc="0" normalizeH="0" baseline="0" noProof="0">
              <a:ln>
                <a:noFill/>
              </a:ln>
              <a:solidFill>
                <a:srgbClr val="87D8F0"/>
              </a:solidFill>
              <a:effectLst/>
              <a:uLnTx/>
              <a:uFillTx/>
              <a:latin typeface="Helvetica Neue Medium"/>
              <a:ea typeface="小塚ゴシック Pro R" panose="020B0400000000000000"/>
              <a:sym typeface="Helvetica Neue Medium"/>
            </a:endParaRPr>
          </a:p>
        </p:txBody>
      </p:sp>
      <p:sp>
        <p:nvSpPr>
          <p:cNvPr id="22" name="タイトル 1">
            <a:extLst>
              <a:ext uri="{FF2B5EF4-FFF2-40B4-BE49-F238E27FC236}">
                <a16:creationId xmlns:a16="http://schemas.microsoft.com/office/drawing/2014/main" id="{8DF1D522-8B60-42B1-9288-A426CC4DEB08}"/>
              </a:ext>
            </a:extLst>
          </p:cNvPr>
          <p:cNvSpPr txBox="1">
            <a:spLocks/>
          </p:cNvSpPr>
          <p:nvPr/>
        </p:nvSpPr>
        <p:spPr>
          <a:xfrm>
            <a:off x="2212960" y="2602395"/>
            <a:ext cx="9309156" cy="1858885"/>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肌に必要なうるおいを保ちながら、皮膚に付着した汚れ、余分な皮脂、毛穴の汚れ、古くなった角質をしっかりと落とします。</a:t>
            </a:r>
            <a:endParaRPr kumimoji="0" lang="en-US" altLang="ja-JP"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r>
              <a:rPr kumimoji="1" lang="ja-JP" altLang="en-US" sz="2400" b="0" i="0" u="none" strike="noStrike" kern="0" cap="none" spc="0" normalizeH="0" baseline="0" noProof="0">
                <a:ln>
                  <a:noFill/>
                </a:ln>
                <a:solidFill>
                  <a:srgbClr val="6E609B"/>
                </a:solidFill>
                <a:effectLst/>
                <a:uLnTx/>
                <a:uFillTx/>
                <a:latin typeface="Helvetica Neue Medium"/>
                <a:ea typeface="小塚ゴシック Pro R" panose="020B0400000000000000"/>
                <a:sym typeface="Helvetica Neue Medium"/>
              </a:rPr>
              <a:t>さっぱりとした洗い上がりです。</a:t>
            </a:r>
            <a:endParaRPr kumimoji="1" lang="en-US" altLang="ja-JP" sz="2400" b="0" i="0" u="none" strike="noStrike" kern="0" cap="none" spc="0" normalizeH="0" baseline="0" noProof="0">
              <a:ln>
                <a:noFill/>
              </a:ln>
              <a:solidFill>
                <a:srgbClr val="6E609B"/>
              </a:solidFill>
              <a:effectLst/>
              <a:uLnTx/>
              <a:uFillTx/>
              <a:latin typeface="Helvetica Neue Medium"/>
              <a:ea typeface="小塚ゴシック Pro R" panose="020B0400000000000000"/>
              <a:sym typeface="Helvetica Neue Medium"/>
            </a:endParaRPr>
          </a:p>
        </p:txBody>
      </p:sp>
      <p:sp>
        <p:nvSpPr>
          <p:cNvPr id="7" name="Title 1">
            <a:extLst>
              <a:ext uri="{FF2B5EF4-FFF2-40B4-BE49-F238E27FC236}">
                <a16:creationId xmlns:a16="http://schemas.microsoft.com/office/drawing/2014/main" id="{801B1302-B1F6-44E1-BB2B-A281D58351ED}"/>
              </a:ext>
            </a:extLst>
          </p:cNvPr>
          <p:cNvSpPr txBox="1">
            <a:spLocks/>
          </p:cNvSpPr>
          <p:nvPr/>
        </p:nvSpPr>
        <p:spPr>
          <a:xfrm>
            <a:off x="1794057" y="5230512"/>
            <a:ext cx="2791485" cy="85908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COMBINATION</a:t>
            </a:r>
          </a:p>
        </p:txBody>
      </p:sp>
      <p:sp>
        <p:nvSpPr>
          <p:cNvPr id="8" name="Title 1">
            <a:extLst>
              <a:ext uri="{FF2B5EF4-FFF2-40B4-BE49-F238E27FC236}">
                <a16:creationId xmlns:a16="http://schemas.microsoft.com/office/drawing/2014/main" id="{72A4AA33-FA18-4310-A1C8-C5B6F44173EC}"/>
              </a:ext>
            </a:extLst>
          </p:cNvPr>
          <p:cNvSpPr txBox="1">
            <a:spLocks/>
          </p:cNvSpPr>
          <p:nvPr/>
        </p:nvSpPr>
        <p:spPr>
          <a:xfrm>
            <a:off x="8857909" y="2014055"/>
            <a:ext cx="2242262" cy="640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150mL</a:t>
            </a:r>
          </a:p>
        </p:txBody>
      </p:sp>
      <p:sp>
        <p:nvSpPr>
          <p:cNvPr id="10" name="Title 1">
            <a:extLst>
              <a:ext uri="{FF2B5EF4-FFF2-40B4-BE49-F238E27FC236}">
                <a16:creationId xmlns:a16="http://schemas.microsoft.com/office/drawing/2014/main" id="{BD5B4DB3-4A2A-4D62-89FE-766C71295B3D}"/>
              </a:ext>
            </a:extLst>
          </p:cNvPr>
          <p:cNvSpPr txBox="1">
            <a:spLocks/>
          </p:cNvSpPr>
          <p:nvPr/>
        </p:nvSpPr>
        <p:spPr>
          <a:xfrm>
            <a:off x="4218713" y="5089161"/>
            <a:ext cx="5072374" cy="14905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t">
            <a:norm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皮膚コンディショニング成分</a:t>
            </a:r>
            <a:endParaRPr kumimoji="1" lang="en-US" altLang="ja-JP"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a:t>
            </a: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2" name="Title 1">
            <a:extLst>
              <a:ext uri="{FF2B5EF4-FFF2-40B4-BE49-F238E27FC236}">
                <a16:creationId xmlns:a16="http://schemas.microsoft.com/office/drawing/2014/main" id="{CBA794C9-A904-4B44-936C-13E08D2678A5}"/>
              </a:ext>
            </a:extLst>
          </p:cNvPr>
          <p:cNvSpPr txBox="1">
            <a:spLocks/>
          </p:cNvSpPr>
          <p:nvPr/>
        </p:nvSpPr>
        <p:spPr>
          <a:xfrm>
            <a:off x="2443085" y="464874"/>
            <a:ext cx="7845669" cy="13748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トゥー ビー クリア</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（ピュア クレンジング リキッド）</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5" name="テキスト ボックス 4">
            <a:extLst>
              <a:ext uri="{FF2B5EF4-FFF2-40B4-BE49-F238E27FC236}">
                <a16:creationId xmlns:a16="http://schemas.microsoft.com/office/drawing/2014/main" id="{53F67822-9283-4AEB-957A-5EA3192AE9AE}"/>
              </a:ext>
            </a:extLst>
          </p:cNvPr>
          <p:cNvSpPr txBox="1"/>
          <p:nvPr/>
        </p:nvSpPr>
        <p:spPr>
          <a:xfrm>
            <a:off x="8193313" y="5096517"/>
            <a:ext cx="238442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rPr>
              <a:t>保湿成分</a:t>
            </a:r>
            <a:endParaRPr kumimoji="1" lang="en-US" altLang="ja-JP"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・ヒアルロン酸Ｎａ</a:t>
            </a:r>
            <a:endParaRPr kumimoji="1" lang="en-US" altLang="ja-JP"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000000"/>
              </a:solidFill>
              <a:effectLst/>
              <a:highlight>
                <a:srgbClr val="C0C0C0"/>
              </a:highlight>
              <a:uLnTx/>
              <a:uFillTx/>
              <a:latin typeface="Helvetica Neue"/>
              <a:sym typeface="Helvetica Neue"/>
            </a:endParaRPr>
          </a:p>
        </p:txBody>
      </p:sp>
      <p:pic>
        <p:nvPicPr>
          <p:cNvPr id="13" name="図 12">
            <a:extLst>
              <a:ext uri="{FF2B5EF4-FFF2-40B4-BE49-F238E27FC236}">
                <a16:creationId xmlns:a16="http://schemas.microsoft.com/office/drawing/2014/main" id="{C42D3644-AEA4-4223-B64A-9205C98446C8}"/>
              </a:ext>
            </a:extLst>
          </p:cNvPr>
          <p:cNvPicPr>
            <a:picLocks noChangeAspect="1"/>
          </p:cNvPicPr>
          <p:nvPr/>
        </p:nvPicPr>
        <p:blipFill>
          <a:blip r:embed="rId3"/>
          <a:stretch>
            <a:fillRect/>
          </a:stretch>
        </p:blipFill>
        <p:spPr>
          <a:xfrm>
            <a:off x="302312" y="1033153"/>
            <a:ext cx="1628609" cy="5414515"/>
          </a:xfrm>
          <a:prstGeom prst="rect">
            <a:avLst/>
          </a:prstGeom>
        </p:spPr>
      </p:pic>
      <p:sp>
        <p:nvSpPr>
          <p:cNvPr id="3" name="テキスト ボックス 2">
            <a:extLst>
              <a:ext uri="{FF2B5EF4-FFF2-40B4-BE49-F238E27FC236}">
                <a16:creationId xmlns:a16="http://schemas.microsoft.com/office/drawing/2014/main" id="{8E268F25-0C07-4558-9E9C-BF7B765F5FAD}"/>
              </a:ext>
            </a:extLst>
          </p:cNvPr>
          <p:cNvSpPr txBox="1"/>
          <p:nvPr/>
        </p:nvSpPr>
        <p:spPr>
          <a:xfrm>
            <a:off x="2117362" y="4310600"/>
            <a:ext cx="1007463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strike="noStrike" kern="0" cap="none" spc="0" normalizeH="0" baseline="0" noProof="0">
              <a:ln>
                <a:noFill/>
              </a:ln>
              <a:solidFill>
                <a:srgbClr val="FF0000"/>
              </a:solidFill>
              <a:effectLst/>
              <a:uLnTx/>
              <a:uFillTx/>
              <a:latin typeface="Helvetica Neue"/>
              <a:ea typeface="小塚ゴシック Pro R" panose="020B0400000000000000"/>
              <a:sym typeface="Helvetica Neue"/>
            </a:endParaRPr>
          </a:p>
        </p:txBody>
      </p:sp>
    </p:spTree>
    <p:extLst>
      <p:ext uri="{BB962C8B-B14F-4D97-AF65-F5344CB8AC3E}">
        <p14:creationId xmlns:p14="http://schemas.microsoft.com/office/powerpoint/2010/main" val="1671275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3D8B3CC-C038-41FC-98DD-4C2E86515B2B}"/>
              </a:ext>
            </a:extLst>
          </p:cNvPr>
          <p:cNvSpPr txBox="1">
            <a:spLocks/>
          </p:cNvSpPr>
          <p:nvPr/>
        </p:nvSpPr>
        <p:spPr>
          <a:xfrm>
            <a:off x="2067475" y="213746"/>
            <a:ext cx="8057050" cy="139937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ブライター デイ</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（エクスフォリエント スクラブ）</a:t>
            </a:r>
          </a:p>
        </p:txBody>
      </p:sp>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883231" y="1745196"/>
            <a:ext cx="8498893" cy="56004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a:ln>
                  <a:noFill/>
                </a:ln>
                <a:solidFill>
                  <a:srgbClr val="87D8F0"/>
                </a:solidFill>
                <a:effectLst/>
                <a:uLnTx/>
                <a:uFillTx/>
                <a:latin typeface="小塚ゴシック Pro R" panose="020B0400000000000000"/>
                <a:ea typeface="小塚ゴシック Pro R" panose="020B0400000000000000"/>
                <a:sym typeface="Helvetica Neue Medium"/>
              </a:rPr>
              <a:t>角質をケアするスクラブ　</a:t>
            </a: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899103" y="2294640"/>
            <a:ext cx="8238805" cy="122475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肌を傷つけることなく、古くなった角質や毛穴の汚れを</a:t>
            </a:r>
            <a:endParaRPr kumimoji="0" lang="en-US" altLang="ja-JP"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落とします。明るく、なめらかな肌へ。</a:t>
            </a:r>
            <a:endParaRPr kumimoji="0" lang="en-US" altLang="ja-JP"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endParaRPr>
          </a:p>
          <a:p>
            <a:pPr algn="l">
              <a:lnSpc>
                <a:spcPct val="150000"/>
              </a:lnSpc>
              <a:defRPr/>
            </a:pPr>
            <a:r>
              <a:rPr kumimoji="0" lang="ja-JP" altLang="en-US"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（肌の状態に合わせて、週</a:t>
            </a:r>
            <a:r>
              <a:rPr kumimoji="0" lang="en-US" altLang="ja-JP"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1</a:t>
            </a:r>
            <a:r>
              <a:rPr kumimoji="0" lang="ja-JP" altLang="en-US"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a:t>
            </a:r>
            <a:r>
              <a:rPr kumimoji="0" lang="en-US" altLang="ja-JP"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2</a:t>
            </a:r>
            <a:r>
              <a:rPr kumimoji="0" lang="ja-JP" altLang="en-US" sz="20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回を目安にお使いください）</a:t>
            </a:r>
          </a:p>
          <a:p>
            <a:pPr marL="0" marR="0" lvl="0" indent="0" algn="l" defTabSz="825500" rtl="0" eaLnBrk="1" fontAlgn="auto" latinLnBrk="0" hangingPunct="1">
              <a:lnSpc>
                <a:spcPct val="150000"/>
              </a:lnSpc>
              <a:spcBef>
                <a:spcPts val="0"/>
              </a:spcBef>
              <a:spcAft>
                <a:spcPts val="0"/>
              </a:spcAft>
              <a:buClrTx/>
              <a:buSzTx/>
              <a:buFontTx/>
              <a:buNone/>
              <a:tabLst/>
              <a:defRPr/>
            </a:pPr>
            <a:endParaRPr kumimoji="1" lang="en-US" altLang="ja-JP" sz="2400" b="0" i="0" u="none" strike="noStrike" kern="0" cap="none" spc="0" normalizeH="0" baseline="0" noProof="0">
              <a:ln>
                <a:noFill/>
              </a:ln>
              <a:solidFill>
                <a:srgbClr val="6E609B"/>
              </a:solidFill>
              <a:effectLst/>
              <a:uLnTx/>
              <a:uFillTx/>
              <a:latin typeface="Helvetica Neue Medium"/>
              <a:ea typeface="小塚ゴシック Pro R" panose="020B0400000000000000"/>
              <a:sym typeface="Helvetica Neue Medium"/>
            </a:endParaRPr>
          </a:p>
        </p:txBody>
      </p:sp>
      <p:sp>
        <p:nvSpPr>
          <p:cNvPr id="8" name="Title 1">
            <a:extLst>
              <a:ext uri="{FF2B5EF4-FFF2-40B4-BE49-F238E27FC236}">
                <a16:creationId xmlns:a16="http://schemas.microsoft.com/office/drawing/2014/main" id="{A2EFD0F0-D559-4298-9CB2-5463B39AE6A4}"/>
              </a:ext>
            </a:extLst>
          </p:cNvPr>
          <p:cNvSpPr txBox="1">
            <a:spLocks/>
          </p:cNvSpPr>
          <p:nvPr/>
        </p:nvSpPr>
        <p:spPr>
          <a:xfrm>
            <a:off x="8643799" y="1794902"/>
            <a:ext cx="2242262" cy="640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100g</a:t>
            </a:r>
          </a:p>
        </p:txBody>
      </p:sp>
      <p:sp>
        <p:nvSpPr>
          <p:cNvPr id="9" name="Title 1">
            <a:extLst>
              <a:ext uri="{FF2B5EF4-FFF2-40B4-BE49-F238E27FC236}">
                <a16:creationId xmlns:a16="http://schemas.microsoft.com/office/drawing/2014/main" id="{A362D031-CB32-434E-A81E-6D7983935196}"/>
              </a:ext>
            </a:extLst>
          </p:cNvPr>
          <p:cNvSpPr txBox="1">
            <a:spLocks/>
          </p:cNvSpPr>
          <p:nvPr/>
        </p:nvSpPr>
        <p:spPr>
          <a:xfrm>
            <a:off x="4804905" y="4766448"/>
            <a:ext cx="3473286" cy="1575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皮膚コンディショニング成分</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a:solidFill>
                  <a:srgbClr val="1C2245"/>
                </a:solidFill>
                <a:highlight>
                  <a:srgbClr val="FFFFFF"/>
                </a:highlight>
                <a:latin typeface="Helvetica Neue Medium"/>
                <a:ea typeface="小塚ゴシック Pro R" panose="020B0400000000000000"/>
              </a:rPr>
              <a:t>・</a:t>
            </a:r>
            <a:r>
              <a:rPr kumimoji="1" lang="ja-JP" altLang="en-US" sz="1400">
                <a:solidFill>
                  <a:srgbClr val="1C2245"/>
                </a:solidFill>
                <a:latin typeface="Helvetica Neue Medium"/>
                <a:ea typeface="小塚ゴシック Pro R" panose="020B0400000000000000"/>
              </a:rPr>
              <a:t>アロエベラ液汁</a:t>
            </a: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22" name="テキスト ボックス 21">
            <a:extLst>
              <a:ext uri="{FF2B5EF4-FFF2-40B4-BE49-F238E27FC236}">
                <a16:creationId xmlns:a16="http://schemas.microsoft.com/office/drawing/2014/main" id="{83EE297B-28D5-4D43-A571-5EEA6CAD1342}"/>
              </a:ext>
            </a:extLst>
          </p:cNvPr>
          <p:cNvSpPr txBox="1"/>
          <p:nvPr/>
        </p:nvSpPr>
        <p:spPr>
          <a:xfrm>
            <a:off x="8145688" y="4766448"/>
            <a:ext cx="3700415" cy="1600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保湿成分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・乳酸桿菌／ザクロ果実発酵エキス</a:t>
            </a:r>
            <a:endParaRPr kumimoji="1" lang="en-US" altLang="ja-JP" sz="1400" b="0" i="0" u="none"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dirty="0">
              <a:solidFill>
                <a:srgbClr val="1C2245"/>
              </a:solidFill>
              <a:ea typeface="小塚ゴシック Pro R" panose="020B0400000000000000"/>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u="sng" dirty="0">
                <a:solidFill>
                  <a:srgbClr val="1C2245"/>
                </a:solidFill>
                <a:ea typeface="小塚ゴシック Pro R" panose="020B0400000000000000"/>
              </a:rPr>
              <a:t>スクラブ</a:t>
            </a:r>
            <a:r>
              <a:rPr kumimoji="1" lang="ja-JP" altLang="en-US" sz="1400" b="0" i="0" u="sng"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・含水シリカ</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0" cap="none" spc="0" normalizeH="0" baseline="0" noProof="0" dirty="0">
              <a:ln>
                <a:noFill/>
              </a:ln>
              <a:solidFill>
                <a:srgbClr val="1C2245"/>
              </a:solidFill>
              <a:effectLst/>
              <a:highlight>
                <a:srgbClr val="FFFF00"/>
              </a:highligh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dirty="0">
              <a:ln>
                <a:noFill/>
              </a:ln>
              <a:solidFill>
                <a:srgbClr val="000000"/>
              </a:solidFill>
              <a:effectLst/>
              <a:highlight>
                <a:srgbClr val="C0C0C0"/>
              </a:highlight>
              <a:uLnTx/>
              <a:uFillTx/>
              <a:latin typeface="Helvetica Neue"/>
              <a:sym typeface="Helvetica Neue"/>
            </a:endParaRPr>
          </a:p>
        </p:txBody>
      </p:sp>
      <p:sp>
        <p:nvSpPr>
          <p:cNvPr id="2" name="テキスト ボックス 1">
            <a:extLst>
              <a:ext uri="{FF2B5EF4-FFF2-40B4-BE49-F238E27FC236}">
                <a16:creationId xmlns:a16="http://schemas.microsoft.com/office/drawing/2014/main" id="{B9BE7713-5A32-48CF-8AEA-32B61905AFF4}"/>
              </a:ext>
            </a:extLst>
          </p:cNvPr>
          <p:cNvSpPr txBox="1"/>
          <p:nvPr/>
        </p:nvSpPr>
        <p:spPr>
          <a:xfrm>
            <a:off x="2746351" y="4141294"/>
            <a:ext cx="8635773"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p:txBody>
      </p:sp>
      <p:sp>
        <p:nvSpPr>
          <p:cNvPr id="14" name="Title 1">
            <a:extLst>
              <a:ext uri="{FF2B5EF4-FFF2-40B4-BE49-F238E27FC236}">
                <a16:creationId xmlns:a16="http://schemas.microsoft.com/office/drawing/2014/main" id="{36624F7F-195A-47EA-A90A-DBBE5A8B9789}"/>
              </a:ext>
            </a:extLst>
          </p:cNvPr>
          <p:cNvSpPr txBox="1">
            <a:spLocks/>
          </p:cNvSpPr>
          <p:nvPr/>
        </p:nvSpPr>
        <p:spPr>
          <a:xfrm>
            <a:off x="1945471" y="4304971"/>
            <a:ext cx="3218829" cy="20527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DRY</a:t>
            </a: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COMBINATION</a:t>
            </a:r>
          </a:p>
        </p:txBody>
      </p:sp>
      <p:pic>
        <p:nvPicPr>
          <p:cNvPr id="15" name="図 14" descr="紙コップに描かれている&#10;&#10;自動的に生成された説明">
            <a:extLst>
              <a:ext uri="{FF2B5EF4-FFF2-40B4-BE49-F238E27FC236}">
                <a16:creationId xmlns:a16="http://schemas.microsoft.com/office/drawing/2014/main" id="{AAF9A6BF-D9FC-44ED-967F-153562A544D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21" t="5689" r="25744" b="9743"/>
          <a:stretch/>
        </p:blipFill>
        <p:spPr>
          <a:xfrm>
            <a:off x="293588" y="1455978"/>
            <a:ext cx="1738525" cy="4562633"/>
          </a:xfrm>
          <a:prstGeom prst="rect">
            <a:avLst/>
          </a:prstGeom>
        </p:spPr>
      </p:pic>
    </p:spTree>
    <p:extLst>
      <p:ext uri="{BB962C8B-B14F-4D97-AF65-F5344CB8AC3E}">
        <p14:creationId xmlns:p14="http://schemas.microsoft.com/office/powerpoint/2010/main" val="1175793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217843" y="2033284"/>
            <a:ext cx="6175495" cy="61929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en-US" altLang="ja-JP" sz="3200" b="1" i="0" u="none" strike="noStrike" kern="0" cap="none" spc="0" normalizeH="0" baseline="0" noProof="0">
                <a:ln>
                  <a:noFill/>
                </a:ln>
                <a:solidFill>
                  <a:srgbClr val="87D8F0"/>
                </a:solidFill>
                <a:effectLst/>
                <a:uLnTx/>
                <a:uFillTx/>
                <a:latin typeface="小塚ゴシック Pro R" panose="020B0400000000000000"/>
                <a:ea typeface="小塚ゴシック Pro R" panose="020B0400000000000000"/>
                <a:sym typeface="Helvetica Neue Medium"/>
              </a:rPr>
              <a:t>pH</a:t>
            </a:r>
            <a:r>
              <a:rPr kumimoji="0" lang="ja-JP" altLang="en-US" sz="3200" b="1" i="0" u="none" strike="noStrike" kern="0" cap="none" spc="0" normalizeH="0" baseline="0" noProof="0">
                <a:ln>
                  <a:noFill/>
                </a:ln>
                <a:solidFill>
                  <a:srgbClr val="87D8F0"/>
                </a:solidFill>
                <a:effectLst/>
                <a:uLnTx/>
                <a:uFillTx/>
                <a:latin typeface="小塚ゴシック Pro R" panose="020B0400000000000000"/>
                <a:ea typeface="小塚ゴシック Pro R" panose="020B0400000000000000"/>
                <a:sym typeface="Helvetica Neue Medium"/>
              </a:rPr>
              <a:t> バランスを整える化粧水</a:t>
            </a:r>
            <a:endParaRPr kumimoji="1" lang="en-US" altLang="ja-JP" sz="3200" b="1" i="0" u="none" strike="noStrike" kern="0" cap="none" spc="0" normalizeH="0" baseline="0" noProof="0">
              <a:ln>
                <a:noFill/>
              </a:ln>
              <a:solidFill>
                <a:srgbClr val="87D8F0"/>
              </a:solidFill>
              <a:effectLst/>
              <a:uLnTx/>
              <a:uFillTx/>
              <a:latin typeface="Helvetica Neue Medium"/>
              <a:ea typeface="小塚ゴシック Pro R" panose="020B0400000000000000"/>
              <a:sym typeface="Helvetica Neue Medium"/>
            </a:endParaRP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217843" y="2689487"/>
            <a:ext cx="8815115" cy="1412785"/>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洗顔後、アルカリ性に傾いた肌表面の</a:t>
            </a:r>
            <a:r>
              <a:rPr kumimoji="0" lang="en-US" altLang="ja-JP"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pH</a:t>
            </a: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を本来の弱酸性に戻します。</a:t>
            </a:r>
            <a:r>
              <a:rPr lang="ja-JP" altLang="en-US" sz="2400">
                <a:solidFill>
                  <a:srgbClr val="6E609B"/>
                </a:solidFill>
                <a:latin typeface="小塚ゴシック Pro R" panose="020B0400000000000000"/>
                <a:ea typeface="小塚ゴシック Pro R" panose="020B0400000000000000"/>
              </a:rPr>
              <a:t>キメを整え、肌をしっとりなめらかに保ちます</a:t>
            </a: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a:t>
            </a:r>
            <a:endParaRPr kumimoji="1" lang="en-US" altLang="ja-JP" sz="2400" b="0" i="0" u="none" strike="noStrike" kern="0" cap="none" spc="0" normalizeH="0" baseline="0" noProof="0">
              <a:ln>
                <a:noFill/>
              </a:ln>
              <a:solidFill>
                <a:srgbClr val="6E609B"/>
              </a:solidFill>
              <a:effectLst/>
              <a:uLnTx/>
              <a:uFillTx/>
              <a:latin typeface="Helvetica Neue Medium"/>
              <a:ea typeface="小塚ゴシック Pro R" panose="020B0400000000000000"/>
              <a:sym typeface="Helvetica Neue Medium"/>
            </a:endParaRPr>
          </a:p>
        </p:txBody>
      </p:sp>
      <p:sp>
        <p:nvSpPr>
          <p:cNvPr id="7" name="Title 1">
            <a:extLst>
              <a:ext uri="{FF2B5EF4-FFF2-40B4-BE49-F238E27FC236}">
                <a16:creationId xmlns:a16="http://schemas.microsoft.com/office/drawing/2014/main" id="{0BE41DAF-C3A8-42CC-8BD6-297AB9F3889F}"/>
              </a:ext>
            </a:extLst>
          </p:cNvPr>
          <p:cNvSpPr txBox="1">
            <a:spLocks/>
          </p:cNvSpPr>
          <p:nvPr/>
        </p:nvSpPr>
        <p:spPr>
          <a:xfrm>
            <a:off x="1933315" y="4286711"/>
            <a:ext cx="2085108" cy="20527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800" i="0" u="none" strike="noStrike" kern="0" cap="none" spc="0" normalizeH="0" baseline="0" noProof="0">
              <a:ln>
                <a:noFill/>
              </a:ln>
              <a:solidFill>
                <a:srgbClr val="EF5FA7"/>
              </a:solidFill>
              <a:effectLs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DRY</a:t>
            </a:r>
            <a:endParaRPr kumimoji="1" lang="en-US" altLang="ja-JP" sz="1800" i="0" u="none" strike="noStrike" kern="0" cap="none" spc="0" normalizeH="0" baseline="0" noProof="0">
              <a:ln>
                <a:noFill/>
              </a:ln>
              <a:solidFill>
                <a:srgbClr val="EF5FA7"/>
              </a:solidFill>
              <a:effectLs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COMBINATION</a:t>
            </a:r>
          </a:p>
        </p:txBody>
      </p:sp>
      <p:sp>
        <p:nvSpPr>
          <p:cNvPr id="9" name="Title 1">
            <a:extLst>
              <a:ext uri="{FF2B5EF4-FFF2-40B4-BE49-F238E27FC236}">
                <a16:creationId xmlns:a16="http://schemas.microsoft.com/office/drawing/2014/main" id="{B6C5D54C-B010-4EB1-B8C8-D68409DD44FD}"/>
              </a:ext>
            </a:extLst>
          </p:cNvPr>
          <p:cNvSpPr txBox="1">
            <a:spLocks/>
          </p:cNvSpPr>
          <p:nvPr/>
        </p:nvSpPr>
        <p:spPr>
          <a:xfrm>
            <a:off x="8853026" y="1975944"/>
            <a:ext cx="2242262" cy="640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150mL</a:t>
            </a:r>
          </a:p>
        </p:txBody>
      </p:sp>
      <p:sp>
        <p:nvSpPr>
          <p:cNvPr id="10" name="Title 1">
            <a:extLst>
              <a:ext uri="{FF2B5EF4-FFF2-40B4-BE49-F238E27FC236}">
                <a16:creationId xmlns:a16="http://schemas.microsoft.com/office/drawing/2014/main" id="{DBAB94DE-DFB6-49A2-9B9A-B76CA3D1C4EA}"/>
              </a:ext>
            </a:extLst>
          </p:cNvPr>
          <p:cNvSpPr txBox="1">
            <a:spLocks/>
          </p:cNvSpPr>
          <p:nvPr/>
        </p:nvSpPr>
        <p:spPr>
          <a:xfrm>
            <a:off x="4773714" y="4577028"/>
            <a:ext cx="3703372" cy="22644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97500"/>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皮膚コンディショニング成分</a:t>
            </a:r>
            <a:endParaRPr kumimoji="1" lang="en-US" altLang="ja-JP"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a:t>
            </a: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a:solidFill>
                  <a:srgbClr val="002060"/>
                </a:solidFill>
                <a:latin typeface="Helvetica Neue Medium"/>
                <a:ea typeface="小塚ゴシック Pro R" panose="020B0400000000000000"/>
              </a:rPr>
              <a:t>・</a:t>
            </a:r>
            <a:r>
              <a:rPr kumimoji="1" lang="ja-JP" altLang="en-US" sz="1400">
                <a:solidFill>
                  <a:srgbClr val="1C2245"/>
                </a:solidFill>
                <a:latin typeface="Helvetica Neue Medium"/>
                <a:ea typeface="小塚ゴシック Pro R" panose="020B0400000000000000"/>
              </a:rPr>
              <a:t>アロエベラ液汁</a:t>
            </a:r>
            <a:endParaRPr kumimoji="1" lang="en-US" altLang="ja-JP" sz="1400">
              <a:solidFill>
                <a:srgbClr val="1C2245"/>
              </a:solidFill>
              <a:latin typeface="Helvetica Neue Medium"/>
              <a:ea typeface="小塚ゴシック Pro R" panose="020B0400000000000000"/>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a:solidFill>
                  <a:srgbClr val="002060"/>
                </a:solidFill>
                <a:latin typeface="Helvetica Neue Medium"/>
                <a:ea typeface="小塚ゴシック Pro R" panose="020B0400000000000000"/>
              </a:rPr>
              <a:t>・</a:t>
            </a:r>
            <a:r>
              <a:rPr kumimoji="1" lang="ja-JP" altLang="en-US" sz="1400">
                <a:solidFill>
                  <a:srgbClr val="1C2245"/>
                </a:solidFill>
                <a:latin typeface="Helvetica Neue Medium"/>
                <a:ea typeface="小塚ゴシック Pro R" panose="020B0400000000000000"/>
              </a:rPr>
              <a:t>ヒアルロン酸Ｎａ</a:t>
            </a:r>
            <a:endParaRPr kumimoji="1" lang="ja-JP" altLang="en-US" sz="1400" i="0" u="none" strike="noStrike" kern="0" cap="none" spc="0" normalizeH="0" baseline="0" noProof="0">
              <a:ln>
                <a:noFill/>
              </a:ln>
              <a:solidFill>
                <a:srgbClr val="FF0000"/>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21" name="Title 1">
            <a:extLst>
              <a:ext uri="{FF2B5EF4-FFF2-40B4-BE49-F238E27FC236}">
                <a16:creationId xmlns:a16="http://schemas.microsoft.com/office/drawing/2014/main" id="{5F643A9E-E6EB-429E-83EE-C7748E4FA311}"/>
              </a:ext>
            </a:extLst>
          </p:cNvPr>
          <p:cNvSpPr>
            <a:spLocks noGrp="1"/>
          </p:cNvSpPr>
          <p:nvPr>
            <p:ph type="title"/>
          </p:nvPr>
        </p:nvSpPr>
        <p:spPr>
          <a:xfrm>
            <a:off x="1764873" y="628536"/>
            <a:ext cx="9268085" cy="1251559"/>
          </a:xfrm>
        </p:spPr>
        <p:txBody>
          <a:bodyPr>
            <a:noAutofit/>
          </a:bodyPr>
          <a:lstStyle/>
          <a:p>
            <a:pPr hangingPunct="1"/>
            <a:r>
              <a:rPr kumimoji="1" lang="ja-JP" altLang="en-US" sz="2800" b="1">
                <a:solidFill>
                  <a:srgbClr val="1C2245"/>
                </a:solidFill>
                <a:ea typeface="小塚ゴシック Pro R" panose="020B0400000000000000"/>
              </a:rPr>
              <a:t>ニュートリセンシャルズ</a:t>
            </a:r>
            <a:r>
              <a:rPr kumimoji="1" lang="en-US" altLang="ja-JP" sz="2800" b="1" baseline="30000">
                <a:solidFill>
                  <a:srgbClr val="1C2245"/>
                </a:solidFill>
                <a:ea typeface="小塚ゴシック Pro R" panose="020B0400000000000000"/>
              </a:rPr>
              <a:t>®</a:t>
            </a:r>
            <a:r>
              <a:rPr kumimoji="1" lang="ja-JP" altLang="en-US" sz="2800" b="1">
                <a:solidFill>
                  <a:srgbClr val="1C2245"/>
                </a:solidFill>
                <a:ea typeface="小塚ゴシック Pro R" panose="020B0400000000000000"/>
              </a:rPr>
              <a:t> </a:t>
            </a:r>
            <a:br>
              <a:rPr kumimoji="1" lang="en-US" altLang="ja-JP" sz="2800" b="1">
                <a:solidFill>
                  <a:srgbClr val="1C2245"/>
                </a:solidFill>
                <a:ea typeface="小塚ゴシック Pro R" panose="020B0400000000000000"/>
              </a:rPr>
            </a:br>
            <a:r>
              <a:rPr kumimoji="1" lang="ja-JP" altLang="en-US" sz="2800" b="1">
                <a:solidFill>
                  <a:srgbClr val="1C2245"/>
                </a:solidFill>
                <a:ea typeface="小塚ゴシック Pro R" panose="020B0400000000000000"/>
              </a:rPr>
              <a:t>イン バランス</a:t>
            </a:r>
            <a:br>
              <a:rPr kumimoji="1" lang="en-US" altLang="ja-JP" sz="2800" b="1">
                <a:solidFill>
                  <a:srgbClr val="1C2245"/>
                </a:solidFill>
                <a:ea typeface="小塚ゴシック Pro R" panose="020B0400000000000000"/>
              </a:rPr>
            </a:br>
            <a:r>
              <a:rPr kumimoji="1" lang="ja-JP" altLang="en-US" sz="2800" b="1">
                <a:solidFill>
                  <a:srgbClr val="1C2245"/>
                </a:solidFill>
                <a:ea typeface="小塚ゴシック Pro R" panose="020B0400000000000000"/>
              </a:rPr>
              <a:t>（ </a:t>
            </a:r>
            <a:r>
              <a:rPr kumimoji="1" lang="en-US" altLang="ja-JP" sz="2800" b="1">
                <a:solidFill>
                  <a:srgbClr val="1C2245"/>
                </a:solidFill>
                <a:ea typeface="小塚ゴシック Pro R" panose="020B0400000000000000"/>
              </a:rPr>
              <a:t>pH</a:t>
            </a:r>
            <a:r>
              <a:rPr kumimoji="1" lang="ja-JP" altLang="en-US" sz="2800" b="1">
                <a:solidFill>
                  <a:srgbClr val="1C2245"/>
                </a:solidFill>
                <a:ea typeface="小塚ゴシック Pro R" panose="020B0400000000000000"/>
              </a:rPr>
              <a:t> トーナー）</a:t>
            </a:r>
            <a:endParaRPr kumimoji="1" lang="en-US" altLang="ja-JP" sz="2800" b="1">
              <a:solidFill>
                <a:srgbClr val="1C2245"/>
              </a:solidFill>
              <a:ea typeface="小塚ゴシック Pro R" panose="020B0400000000000000"/>
            </a:endParaRPr>
          </a:p>
        </p:txBody>
      </p:sp>
      <p:sp>
        <p:nvSpPr>
          <p:cNvPr id="6" name="テキスト ボックス 5">
            <a:extLst>
              <a:ext uri="{FF2B5EF4-FFF2-40B4-BE49-F238E27FC236}">
                <a16:creationId xmlns:a16="http://schemas.microsoft.com/office/drawing/2014/main" id="{75D2E73D-F574-4A31-83BC-69E79C89AB51}"/>
              </a:ext>
            </a:extLst>
          </p:cNvPr>
          <p:cNvSpPr txBox="1"/>
          <p:nvPr/>
        </p:nvSpPr>
        <p:spPr>
          <a:xfrm>
            <a:off x="8393338" y="4577028"/>
            <a:ext cx="2384425" cy="2031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rPr>
              <a:t>保湿成分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・ＰＣＡ－Ｎａ</a:t>
            </a:r>
            <a:endParaRPr kumimoji="1" lang="en-US" altLang="ja-JP"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a:solidFill>
                <a:srgbClr val="1C2245"/>
              </a:solidFill>
              <a:ea typeface="小塚ゴシック Pro R" panose="020B0400000000000000"/>
            </a:endParaRPr>
          </a:p>
          <a:p>
            <a:pPr algn="l" hangingPunct="1">
              <a:defRPr/>
            </a:pPr>
            <a:r>
              <a:rPr kumimoji="1" lang="ja-JP" altLang="en-US" sz="1400" b="0" u="sng">
                <a:solidFill>
                  <a:srgbClr val="1C2245"/>
                </a:solidFill>
                <a:ea typeface="小塚ゴシック Pro R" panose="020B0400000000000000"/>
              </a:rPr>
              <a:t>収れん</a:t>
            </a:r>
            <a:r>
              <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rPr>
              <a:t>成分</a:t>
            </a:r>
            <a:endParaRPr kumimoji="1" lang="en-US" altLang="ja-JP"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algn="l" hangingPunct="1">
              <a:defRPr/>
            </a:pPr>
            <a:r>
              <a:rPr kumimoji="1" lang="ja-JP" altLang="en-US" sz="1400" b="0">
                <a:solidFill>
                  <a:srgbClr val="1C2245"/>
                </a:solidFill>
                <a:ea typeface="小塚ゴシック Pro R" panose="020B0400000000000000"/>
              </a:rPr>
              <a:t>・ハマメリス水</a:t>
            </a:r>
            <a:endParaRPr kumimoji="1" lang="en-US" altLang="ja-JP" sz="1400" b="0">
              <a:solidFill>
                <a:srgbClr val="1C2245"/>
              </a:solidFill>
              <a:ea typeface="小塚ゴシック Pro R" panose="020B0400000000000000"/>
            </a:endParaRPr>
          </a:p>
          <a:p>
            <a:pPr algn="l" hangingPunct="1">
              <a:defRPr/>
            </a:pPr>
            <a:endParaRPr kumimoji="1" lang="en-US" altLang="ja-JP"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algn="l" hangingPunct="1">
              <a:defRPr/>
            </a:pPr>
            <a:endPar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000000"/>
              </a:solidFill>
              <a:effectLst/>
              <a:highlight>
                <a:srgbClr val="C0C0C0"/>
              </a:highlight>
              <a:uLnTx/>
              <a:uFillTx/>
              <a:latin typeface="Helvetica Neue"/>
              <a:sym typeface="Helvetica Neue"/>
            </a:endParaRPr>
          </a:p>
        </p:txBody>
      </p:sp>
      <p:pic>
        <p:nvPicPr>
          <p:cNvPr id="8" name="図 7">
            <a:extLst>
              <a:ext uri="{FF2B5EF4-FFF2-40B4-BE49-F238E27FC236}">
                <a16:creationId xmlns:a16="http://schemas.microsoft.com/office/drawing/2014/main" id="{300BFB59-B2AC-4569-8A65-9A8B0D10A058}"/>
              </a:ext>
            </a:extLst>
          </p:cNvPr>
          <p:cNvPicPr>
            <a:picLocks noChangeAspect="1"/>
          </p:cNvPicPr>
          <p:nvPr/>
        </p:nvPicPr>
        <p:blipFill>
          <a:blip r:embed="rId3"/>
          <a:stretch>
            <a:fillRect/>
          </a:stretch>
        </p:blipFill>
        <p:spPr>
          <a:xfrm>
            <a:off x="281012" y="807957"/>
            <a:ext cx="1820919" cy="5421507"/>
          </a:xfrm>
          <a:prstGeom prst="rect">
            <a:avLst/>
          </a:prstGeom>
        </p:spPr>
      </p:pic>
      <p:sp>
        <p:nvSpPr>
          <p:cNvPr id="3" name="テキスト ボックス 2">
            <a:extLst>
              <a:ext uri="{FF2B5EF4-FFF2-40B4-BE49-F238E27FC236}">
                <a16:creationId xmlns:a16="http://schemas.microsoft.com/office/drawing/2014/main" id="{BE41581E-141B-4B4B-81D2-CE0791D24CC1}"/>
              </a:ext>
            </a:extLst>
          </p:cNvPr>
          <p:cNvSpPr txBox="1"/>
          <p:nvPr/>
        </p:nvSpPr>
        <p:spPr>
          <a:xfrm>
            <a:off x="2117362" y="3870510"/>
            <a:ext cx="1007463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strike="noStrike" kern="0" cap="none" spc="0" normalizeH="0" baseline="0" noProof="0">
              <a:ln>
                <a:noFill/>
              </a:ln>
              <a:solidFill>
                <a:srgbClr val="FF0000"/>
              </a:solidFill>
              <a:effectLst/>
              <a:uLnTx/>
              <a:uFillTx/>
              <a:latin typeface="Helvetica Neue"/>
              <a:ea typeface="小塚ゴシック Pro R" panose="020B0400000000000000"/>
              <a:sym typeface="Helvetica Neue"/>
            </a:endParaRPr>
          </a:p>
        </p:txBody>
      </p:sp>
    </p:spTree>
    <p:extLst>
      <p:ext uri="{BB962C8B-B14F-4D97-AF65-F5344CB8AC3E}">
        <p14:creationId xmlns:p14="http://schemas.microsoft.com/office/powerpoint/2010/main" val="35938367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3D8B3CC-C038-41FC-98DD-4C2E86515B2B}"/>
              </a:ext>
            </a:extLst>
          </p:cNvPr>
          <p:cNvSpPr txBox="1">
            <a:spLocks/>
          </p:cNvSpPr>
          <p:nvPr/>
        </p:nvSpPr>
        <p:spPr>
          <a:xfrm>
            <a:off x="2067475" y="503576"/>
            <a:ext cx="8057050" cy="139937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セルトレックス オールウェイズ ライト</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（アドバンス セラム）</a:t>
            </a:r>
          </a:p>
        </p:txBody>
      </p:sp>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883231" y="2035026"/>
            <a:ext cx="8498893" cy="56004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a:ln>
                  <a:noFill/>
                </a:ln>
                <a:solidFill>
                  <a:srgbClr val="87D8F0"/>
                </a:solidFill>
                <a:effectLst/>
                <a:uLnTx/>
                <a:uFillTx/>
                <a:latin typeface="小塚ゴシック Pro R" panose="020B0400000000000000"/>
                <a:ea typeface="小塚ゴシック Pro R" panose="020B0400000000000000"/>
                <a:sym typeface="Helvetica Neue Medium"/>
              </a:rPr>
              <a:t>肌の水分バランスを保つ美容液</a:t>
            </a: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899103" y="2605019"/>
            <a:ext cx="8413382" cy="122475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ハイドラ フレックス ブレンドが空気中の水分量を利用して肌の水分バランスを保ちます。軽いつけ心地で</a:t>
            </a:r>
            <a:r>
              <a:rPr lang="ja-JP" altLang="en-US" sz="2400">
                <a:solidFill>
                  <a:srgbClr val="6E609B"/>
                </a:solidFill>
                <a:latin typeface="小塚ゴシック Pro R" panose="020B0400000000000000"/>
                <a:ea typeface="小塚ゴシック Pro R" panose="020B0400000000000000"/>
              </a:rPr>
              <a:t>ベタ</a:t>
            </a: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つきが</a:t>
            </a:r>
            <a:endParaRPr kumimoji="0" lang="en-US" altLang="ja-JP"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残らず、なめらかでツヤのある肌へと導きます。</a:t>
            </a:r>
            <a:endParaRPr kumimoji="1" lang="en-US" altLang="ja-JP" sz="2400" b="0" i="0" u="none" strike="noStrike" kern="0" cap="none" spc="0" normalizeH="0" baseline="0" noProof="0">
              <a:ln>
                <a:noFill/>
              </a:ln>
              <a:solidFill>
                <a:srgbClr val="6E609B"/>
              </a:solidFill>
              <a:effectLst/>
              <a:uLnTx/>
              <a:uFillTx/>
              <a:latin typeface="Helvetica Neue Medium"/>
              <a:ea typeface="小塚ゴシック Pro R" panose="020B0400000000000000"/>
              <a:sym typeface="Helvetica Neue Medium"/>
            </a:endParaRPr>
          </a:p>
        </p:txBody>
      </p:sp>
      <p:sp>
        <p:nvSpPr>
          <p:cNvPr id="8" name="Title 1">
            <a:extLst>
              <a:ext uri="{FF2B5EF4-FFF2-40B4-BE49-F238E27FC236}">
                <a16:creationId xmlns:a16="http://schemas.microsoft.com/office/drawing/2014/main" id="{A2EFD0F0-D559-4298-9CB2-5463B39AE6A4}"/>
              </a:ext>
            </a:extLst>
          </p:cNvPr>
          <p:cNvSpPr txBox="1">
            <a:spLocks/>
          </p:cNvSpPr>
          <p:nvPr/>
        </p:nvSpPr>
        <p:spPr>
          <a:xfrm>
            <a:off x="9003394" y="2017939"/>
            <a:ext cx="2242262" cy="640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30mL</a:t>
            </a:r>
          </a:p>
        </p:txBody>
      </p:sp>
      <p:sp>
        <p:nvSpPr>
          <p:cNvPr id="9" name="Title 1">
            <a:extLst>
              <a:ext uri="{FF2B5EF4-FFF2-40B4-BE49-F238E27FC236}">
                <a16:creationId xmlns:a16="http://schemas.microsoft.com/office/drawing/2014/main" id="{A362D031-CB32-434E-A81E-6D7983935196}"/>
              </a:ext>
            </a:extLst>
          </p:cNvPr>
          <p:cNvSpPr txBox="1">
            <a:spLocks/>
          </p:cNvSpPr>
          <p:nvPr/>
        </p:nvSpPr>
        <p:spPr>
          <a:xfrm>
            <a:off x="4763808" y="4997089"/>
            <a:ext cx="3473286" cy="1575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皮膚コンディショニング成分</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22" name="テキスト ボックス 21">
            <a:extLst>
              <a:ext uri="{FF2B5EF4-FFF2-40B4-BE49-F238E27FC236}">
                <a16:creationId xmlns:a16="http://schemas.microsoft.com/office/drawing/2014/main" id="{83EE297B-28D5-4D43-A571-5EEA6CAD1342}"/>
              </a:ext>
            </a:extLst>
          </p:cNvPr>
          <p:cNvSpPr txBox="1"/>
          <p:nvPr/>
        </p:nvSpPr>
        <p:spPr>
          <a:xfrm>
            <a:off x="8237094" y="5009781"/>
            <a:ext cx="2384425"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エモリエント成分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・ホホバエステル</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000000"/>
              </a:solidFill>
              <a:effectLst/>
              <a:highlight>
                <a:srgbClr val="C0C0C0"/>
              </a:highlight>
              <a:uLnTx/>
              <a:uFillTx/>
              <a:latin typeface="Helvetica Neue"/>
              <a:sym typeface="Helvetica Neue"/>
            </a:endParaRPr>
          </a:p>
        </p:txBody>
      </p:sp>
      <p:sp>
        <p:nvSpPr>
          <p:cNvPr id="2" name="テキスト ボックス 1">
            <a:extLst>
              <a:ext uri="{FF2B5EF4-FFF2-40B4-BE49-F238E27FC236}">
                <a16:creationId xmlns:a16="http://schemas.microsoft.com/office/drawing/2014/main" id="{B9BE7713-5A32-48CF-8AEA-32B61905AFF4}"/>
              </a:ext>
            </a:extLst>
          </p:cNvPr>
          <p:cNvSpPr txBox="1"/>
          <p:nvPr/>
        </p:nvSpPr>
        <p:spPr>
          <a:xfrm>
            <a:off x="2725803" y="4324823"/>
            <a:ext cx="1007463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strike="noStrike" kern="0" cap="none" spc="0" normalizeH="0" baseline="0" noProof="0">
              <a:ln>
                <a:noFill/>
              </a:ln>
              <a:solidFill>
                <a:srgbClr val="FF0000"/>
              </a:solidFill>
              <a:effectLst/>
              <a:uLnTx/>
              <a:uFillTx/>
              <a:latin typeface="Helvetica Neue"/>
              <a:ea typeface="小塚ゴシック Pro R" panose="020B0400000000000000"/>
              <a:sym typeface="Helvetica Neue"/>
            </a:endParaRPr>
          </a:p>
        </p:txBody>
      </p:sp>
      <p:sp>
        <p:nvSpPr>
          <p:cNvPr id="12" name="Title 1">
            <a:extLst>
              <a:ext uri="{FF2B5EF4-FFF2-40B4-BE49-F238E27FC236}">
                <a16:creationId xmlns:a16="http://schemas.microsoft.com/office/drawing/2014/main" id="{E54CFC63-C8CD-465A-A28A-FFFC9ED1685C}"/>
              </a:ext>
            </a:extLst>
          </p:cNvPr>
          <p:cNvSpPr txBox="1">
            <a:spLocks/>
          </p:cNvSpPr>
          <p:nvPr/>
        </p:nvSpPr>
        <p:spPr>
          <a:xfrm>
            <a:off x="2464702" y="4324823"/>
            <a:ext cx="3218829" cy="20527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DRY</a:t>
            </a: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COMBINATION</a:t>
            </a:r>
          </a:p>
        </p:txBody>
      </p:sp>
      <p:pic>
        <p:nvPicPr>
          <p:cNvPr id="14" name="図 13" descr="黒い背景に白い文字がある&#10;&#10;中程度の精度で自動的に生成された説明">
            <a:extLst>
              <a:ext uri="{FF2B5EF4-FFF2-40B4-BE49-F238E27FC236}">
                <a16:creationId xmlns:a16="http://schemas.microsoft.com/office/drawing/2014/main" id="{3FB2B15D-B932-48AD-9FA3-D51BEFF5A9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41" t="8718" r="35755" b="7351"/>
          <a:stretch/>
        </p:blipFill>
        <p:spPr>
          <a:xfrm>
            <a:off x="770727" y="1902950"/>
            <a:ext cx="940935" cy="4141435"/>
          </a:xfrm>
          <a:prstGeom prst="rect">
            <a:avLst/>
          </a:prstGeom>
        </p:spPr>
      </p:pic>
    </p:spTree>
    <p:extLst>
      <p:ext uri="{BB962C8B-B14F-4D97-AF65-F5344CB8AC3E}">
        <p14:creationId xmlns:p14="http://schemas.microsoft.com/office/powerpoint/2010/main" val="1570484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3D8B3CC-C038-41FC-98DD-4C2E86515B2B}"/>
              </a:ext>
            </a:extLst>
          </p:cNvPr>
          <p:cNvSpPr txBox="1">
            <a:spLocks/>
          </p:cNvSpPr>
          <p:nvPr/>
        </p:nvSpPr>
        <p:spPr>
          <a:xfrm>
            <a:off x="2067475" y="90199"/>
            <a:ext cx="8057050" cy="139937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セルトレックス オールウェイズ ライト</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（アドバンス マスク）</a:t>
            </a:r>
          </a:p>
        </p:txBody>
      </p:sp>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644992" y="1459307"/>
            <a:ext cx="6977118" cy="56004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dirty="0">
                <a:ln>
                  <a:noFill/>
                </a:ln>
                <a:solidFill>
                  <a:srgbClr val="87D8F0"/>
                </a:solidFill>
                <a:effectLst/>
                <a:uLnTx/>
                <a:uFillTx/>
                <a:latin typeface="小塚ゴシック Pro R" panose="020B0400000000000000"/>
                <a:ea typeface="小塚ゴシック Pro R" panose="020B0400000000000000"/>
                <a:sym typeface="Helvetica Neue Medium"/>
              </a:rPr>
              <a:t>くつろぎとうるおいを与えるマスク</a:t>
            </a: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758507" y="1947290"/>
            <a:ext cx="8498892" cy="2133641"/>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肌にしっかりとうるおいを与え、やわらかくなめらかにするマスク。やさしいキューカンバーの香りに包まれながら、</a:t>
            </a:r>
            <a:endParaRPr kumimoji="0" lang="en-US" altLang="ja-JP"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r>
              <a:rPr lang="ja-JP" altLang="en-US" sz="2400" dirty="0">
                <a:solidFill>
                  <a:srgbClr val="6E609B"/>
                </a:solidFill>
                <a:latin typeface="小塚ゴシック Pro R" panose="020B0400000000000000"/>
                <a:ea typeface="小塚ゴシック Pro R" panose="020B0400000000000000"/>
              </a:rPr>
              <a:t>い</a:t>
            </a:r>
            <a:r>
              <a:rPr kumimoji="0" lang="ja-JP" altLang="en-US"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きいきとした肌へ。</a:t>
            </a:r>
            <a:endParaRPr kumimoji="0" lang="en-US" altLang="ja-JP"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endParaRPr>
          </a:p>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0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（肌の状態に合わせて、週</a:t>
            </a:r>
            <a:r>
              <a:rPr kumimoji="0" lang="en-US" altLang="ja-JP" sz="2000" kern="0" dirty="0">
                <a:solidFill>
                  <a:srgbClr val="6E609B"/>
                </a:solidFill>
                <a:latin typeface="小塚ゴシック Pro R" panose="020B0400000000000000"/>
                <a:ea typeface="小塚ゴシック Pro R" panose="020B0400000000000000"/>
              </a:rPr>
              <a:t>2</a:t>
            </a:r>
            <a:r>
              <a:rPr kumimoji="0" lang="ja-JP" altLang="en-US" sz="20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a:t>
            </a:r>
            <a:r>
              <a:rPr kumimoji="0" lang="en-US" altLang="ja-JP" sz="20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3</a:t>
            </a:r>
            <a:r>
              <a:rPr kumimoji="0" lang="ja-JP" altLang="en-US" sz="20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回を目安にお使いください。）</a:t>
            </a:r>
          </a:p>
        </p:txBody>
      </p:sp>
      <p:sp>
        <p:nvSpPr>
          <p:cNvPr id="8" name="Title 1">
            <a:extLst>
              <a:ext uri="{FF2B5EF4-FFF2-40B4-BE49-F238E27FC236}">
                <a16:creationId xmlns:a16="http://schemas.microsoft.com/office/drawing/2014/main" id="{A2EFD0F0-D559-4298-9CB2-5463B39AE6A4}"/>
              </a:ext>
            </a:extLst>
          </p:cNvPr>
          <p:cNvSpPr txBox="1">
            <a:spLocks/>
          </p:cNvSpPr>
          <p:nvPr/>
        </p:nvSpPr>
        <p:spPr>
          <a:xfrm>
            <a:off x="9403088" y="1439619"/>
            <a:ext cx="2738965" cy="5797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000" i="0" u="none" strike="noStrike" kern="0" cap="none" spc="0" normalizeH="0" baseline="0" noProof="0" dirty="0">
                <a:ln>
                  <a:noFill/>
                </a:ln>
                <a:solidFill>
                  <a:srgbClr val="1C2245"/>
                </a:solidFill>
                <a:effectLst/>
                <a:uLnTx/>
                <a:uFillTx/>
                <a:latin typeface="Verlag Bold" pitchFamily="50" charset="0"/>
                <a:ea typeface="小塚ゴシック Pro R" panose="020B0400000000000000"/>
                <a:sym typeface="Helvetica Neue Medium"/>
              </a:rPr>
              <a:t>27mL×</a:t>
            </a:r>
            <a:r>
              <a:rPr kumimoji="1" lang="ja-JP" altLang="en-US" sz="2000" i="0" u="none" strike="noStrike" kern="0" cap="none" spc="0" normalizeH="0" baseline="0" noProof="0" dirty="0">
                <a:ln>
                  <a:noFill/>
                </a:ln>
                <a:solidFill>
                  <a:srgbClr val="1C2245"/>
                </a:solidFill>
                <a:effectLst/>
                <a:uLnTx/>
                <a:uFillTx/>
                <a:latin typeface="Verlag Bold" pitchFamily="50" charset="0"/>
                <a:ea typeface="小塚ゴシック Pro R" panose="020B0400000000000000"/>
                <a:sym typeface="Helvetica Neue Medium"/>
              </a:rPr>
              <a:t>  </a:t>
            </a:r>
            <a:r>
              <a:rPr kumimoji="1" lang="en-US" altLang="ja-JP" sz="2000" i="0" u="none" strike="noStrike" kern="0" cap="none" spc="0" normalizeH="0" baseline="0" noProof="0" dirty="0">
                <a:ln>
                  <a:noFill/>
                </a:ln>
                <a:solidFill>
                  <a:srgbClr val="1C2245"/>
                </a:solidFill>
                <a:effectLst/>
                <a:uLnTx/>
                <a:uFillTx/>
                <a:latin typeface="Verlag Bold" pitchFamily="50" charset="0"/>
                <a:ea typeface="小塚ゴシック Pro R" panose="020B0400000000000000"/>
                <a:sym typeface="Helvetica Neue Medium"/>
              </a:rPr>
              <a:t>5</a:t>
            </a:r>
            <a:r>
              <a:rPr kumimoji="1" lang="ja-JP" altLang="en-US" sz="2000" dirty="0">
                <a:solidFill>
                  <a:srgbClr val="1C2245"/>
                </a:solidFill>
                <a:latin typeface="Verlag Bold" pitchFamily="50" charset="0"/>
                <a:ea typeface="小塚ゴシック Pro R" panose="020B0400000000000000"/>
              </a:rPr>
              <a:t>袋 </a:t>
            </a:r>
            <a:endParaRPr kumimoji="1" lang="en-US" altLang="ja-JP" sz="2000" dirty="0">
              <a:solidFill>
                <a:srgbClr val="1C2245"/>
              </a:solidFill>
              <a:latin typeface="Verlag Bold" pitchFamily="50" charset="0"/>
              <a:ea typeface="小塚ゴシック Pro R" panose="020B0400000000000000"/>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dirty="0">
                <a:solidFill>
                  <a:srgbClr val="1C2245"/>
                </a:solidFill>
                <a:latin typeface="Verlag Bold" pitchFamily="50" charset="0"/>
                <a:ea typeface="小塚ゴシック Pro R" panose="020B0400000000000000"/>
              </a:rPr>
              <a:t>（</a:t>
            </a:r>
            <a:r>
              <a:rPr kumimoji="1" lang="en-US" altLang="ja-JP" sz="1400" dirty="0">
                <a:solidFill>
                  <a:srgbClr val="1C2245"/>
                </a:solidFill>
                <a:latin typeface="Verlag Bold" pitchFamily="50" charset="0"/>
                <a:ea typeface="小塚ゴシック Pro R" panose="020B0400000000000000"/>
              </a:rPr>
              <a:t>※</a:t>
            </a:r>
            <a:r>
              <a:rPr lang="en-US" altLang="ja-JP" sz="1400" dirty="0">
                <a:solidFill>
                  <a:srgbClr val="1C2245"/>
                </a:solidFill>
                <a:latin typeface="Verlag Bold" pitchFamily="50" charset="0"/>
                <a:ea typeface="小塚ゴシック Pro R" panose="020B0400000000000000"/>
              </a:rPr>
              <a:t>1</a:t>
            </a:r>
            <a:r>
              <a:rPr lang="ja-JP" altLang="en-US" sz="1400" dirty="0">
                <a:solidFill>
                  <a:srgbClr val="1C2245"/>
                </a:solidFill>
                <a:latin typeface="Verlag Bold" pitchFamily="50" charset="0"/>
                <a:ea typeface="小塚ゴシック Pro R" panose="020B0400000000000000"/>
              </a:rPr>
              <a:t>袋単品での販売なし）</a:t>
            </a:r>
            <a:endParaRPr kumimoji="1" lang="en-US" altLang="ja-JP" sz="2000" i="0" u="none" strike="noStrike" kern="0" cap="none" spc="0" normalizeH="0" baseline="0" noProof="0" dirty="0">
              <a:ln>
                <a:noFill/>
              </a:ln>
              <a:solidFill>
                <a:srgbClr val="1C2245"/>
              </a:solidFill>
              <a:effectLst/>
              <a:uLnTx/>
              <a:uFillTx/>
              <a:latin typeface="Verlag Bold" pitchFamily="50" charset="0"/>
              <a:ea typeface="小塚ゴシック Pro R" panose="020B0400000000000000"/>
              <a:sym typeface="Helvetica Neue Medium"/>
            </a:endParaRPr>
          </a:p>
        </p:txBody>
      </p:sp>
      <p:sp>
        <p:nvSpPr>
          <p:cNvPr id="9" name="Title 1">
            <a:extLst>
              <a:ext uri="{FF2B5EF4-FFF2-40B4-BE49-F238E27FC236}">
                <a16:creationId xmlns:a16="http://schemas.microsoft.com/office/drawing/2014/main" id="{A362D031-CB32-434E-A81E-6D7983935196}"/>
              </a:ext>
            </a:extLst>
          </p:cNvPr>
          <p:cNvSpPr txBox="1">
            <a:spLocks/>
          </p:cNvSpPr>
          <p:nvPr/>
        </p:nvSpPr>
        <p:spPr>
          <a:xfrm>
            <a:off x="4773637" y="4998523"/>
            <a:ext cx="3473286" cy="1575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皮膚コンディショニング成分</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・シア脂</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・アオノリュウゼツラン茎エキス</a:t>
            </a: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22" name="テキスト ボックス 21">
            <a:extLst>
              <a:ext uri="{FF2B5EF4-FFF2-40B4-BE49-F238E27FC236}">
                <a16:creationId xmlns:a16="http://schemas.microsoft.com/office/drawing/2014/main" id="{83EE297B-28D5-4D43-A571-5EEA6CAD1342}"/>
              </a:ext>
            </a:extLst>
          </p:cNvPr>
          <p:cNvSpPr txBox="1"/>
          <p:nvPr/>
        </p:nvSpPr>
        <p:spPr>
          <a:xfrm>
            <a:off x="8114420" y="4998523"/>
            <a:ext cx="238442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rPr>
              <a:t>保湿成分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・グリセリン</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000000"/>
              </a:solidFill>
              <a:effectLst/>
              <a:highlight>
                <a:srgbClr val="C0C0C0"/>
              </a:highlight>
              <a:uLnTx/>
              <a:uFillTx/>
              <a:latin typeface="Helvetica Neue"/>
              <a:sym typeface="Helvetica Neue"/>
            </a:endParaRPr>
          </a:p>
        </p:txBody>
      </p:sp>
      <p:sp>
        <p:nvSpPr>
          <p:cNvPr id="2" name="テキスト ボックス 1">
            <a:extLst>
              <a:ext uri="{FF2B5EF4-FFF2-40B4-BE49-F238E27FC236}">
                <a16:creationId xmlns:a16="http://schemas.microsoft.com/office/drawing/2014/main" id="{B9BE7713-5A32-48CF-8AEA-32B61905AFF4}"/>
              </a:ext>
            </a:extLst>
          </p:cNvPr>
          <p:cNvSpPr txBox="1"/>
          <p:nvPr/>
        </p:nvSpPr>
        <p:spPr>
          <a:xfrm>
            <a:off x="2875737" y="4375613"/>
            <a:ext cx="822952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p:txBody>
      </p:sp>
      <p:sp>
        <p:nvSpPr>
          <p:cNvPr id="12" name="Title 1">
            <a:extLst>
              <a:ext uri="{FF2B5EF4-FFF2-40B4-BE49-F238E27FC236}">
                <a16:creationId xmlns:a16="http://schemas.microsoft.com/office/drawing/2014/main" id="{D4930340-74B3-4A50-965D-27A94EF08A22}"/>
              </a:ext>
            </a:extLst>
          </p:cNvPr>
          <p:cNvSpPr txBox="1">
            <a:spLocks/>
          </p:cNvSpPr>
          <p:nvPr/>
        </p:nvSpPr>
        <p:spPr>
          <a:xfrm>
            <a:off x="2459480" y="4520874"/>
            <a:ext cx="3218829" cy="20527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DRY</a:t>
            </a: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COMBINATION</a:t>
            </a:r>
          </a:p>
        </p:txBody>
      </p:sp>
      <p:sp>
        <p:nvSpPr>
          <p:cNvPr id="13" name="テキスト ボックス 12">
            <a:extLst>
              <a:ext uri="{FF2B5EF4-FFF2-40B4-BE49-F238E27FC236}">
                <a16:creationId xmlns:a16="http://schemas.microsoft.com/office/drawing/2014/main" id="{6DAEC75D-9FE5-4507-B25E-2D64777E1FE9}"/>
              </a:ext>
            </a:extLst>
          </p:cNvPr>
          <p:cNvSpPr txBox="1"/>
          <p:nvPr/>
        </p:nvSpPr>
        <p:spPr>
          <a:xfrm>
            <a:off x="2875737" y="4147014"/>
            <a:ext cx="6413500" cy="307777"/>
          </a:xfrm>
          <a:prstGeom prst="rect">
            <a:avLst/>
          </a:prstGeom>
          <a:noFill/>
        </p:spPr>
        <p:txBody>
          <a:bodyPr wrap="square">
            <a:spAutoFit/>
          </a:bodyPr>
          <a:lstStyle/>
          <a:p>
            <a:r>
              <a:rPr lang="ja-JP" altLang="en-US" sz="1400">
                <a:solidFill>
                  <a:srgbClr val="7A66AB"/>
                </a:solidFill>
                <a:ea typeface="小塚ゴシック Pro R" panose="020B0400000000000000"/>
              </a:rPr>
              <a:t>同名の美容液（アドバンス セラム）をしみ込ませたマスクではありません</a:t>
            </a:r>
          </a:p>
        </p:txBody>
      </p:sp>
      <p:pic>
        <p:nvPicPr>
          <p:cNvPr id="16" name="図 15" descr="ダイアグラム が含まれている画像&#10;&#10;自動的に生成された説明">
            <a:extLst>
              <a:ext uri="{FF2B5EF4-FFF2-40B4-BE49-F238E27FC236}">
                <a16:creationId xmlns:a16="http://schemas.microsoft.com/office/drawing/2014/main" id="{374401ED-A205-460C-B811-7A540814655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599" t="5687" r="10186" b="9060"/>
          <a:stretch/>
        </p:blipFill>
        <p:spPr>
          <a:xfrm>
            <a:off x="157197" y="1903140"/>
            <a:ext cx="2337452" cy="3095383"/>
          </a:xfrm>
          <a:prstGeom prst="rect">
            <a:avLst/>
          </a:prstGeom>
        </p:spPr>
      </p:pic>
    </p:spTree>
    <p:extLst>
      <p:ext uri="{BB962C8B-B14F-4D97-AF65-F5344CB8AC3E}">
        <p14:creationId xmlns:p14="http://schemas.microsoft.com/office/powerpoint/2010/main" val="24635545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689748" y="2122389"/>
            <a:ext cx="7572372" cy="561974"/>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lang="ja-JP" altLang="en-US" sz="3200" b="1">
                <a:solidFill>
                  <a:srgbClr val="87D8F0"/>
                </a:solidFill>
                <a:latin typeface="小塚ゴシック Pro R" panose="020B0400000000000000"/>
                <a:ea typeface="小塚ゴシック Pro R" panose="020B0400000000000000"/>
              </a:rPr>
              <a:t>しっとり感の高い</a:t>
            </a:r>
            <a:r>
              <a:rPr kumimoji="0" lang="ja-JP" altLang="en-US" sz="3200" b="1" i="0" u="none" strike="noStrike" kern="0" cap="none" spc="0" normalizeH="0" baseline="0" noProof="0">
                <a:ln>
                  <a:noFill/>
                </a:ln>
                <a:solidFill>
                  <a:srgbClr val="87D8F0"/>
                </a:solidFill>
                <a:effectLst/>
                <a:uLnTx/>
                <a:uFillTx/>
                <a:latin typeface="小塚ゴシック Pro R" panose="020B0400000000000000"/>
                <a:ea typeface="小塚ゴシック Pro R" panose="020B0400000000000000"/>
                <a:sym typeface="Helvetica Neue Medium"/>
              </a:rPr>
              <a:t>保湿クリーム</a:t>
            </a: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775473" y="2627143"/>
            <a:ext cx="8498960" cy="1419347"/>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a:ln>
                  <a:noFill/>
                </a:ln>
                <a:solidFill>
                  <a:srgbClr val="6E609B"/>
                </a:solidFill>
                <a:effectLst/>
                <a:uLnTx/>
                <a:uFillTx/>
                <a:latin typeface="小塚ゴシック Pro R" panose="020B0400000000000000"/>
                <a:ea typeface="小塚ゴシック Pro R" panose="020B0400000000000000"/>
                <a:sym typeface="Helvetica Neue Medium"/>
              </a:rPr>
              <a:t>肌をしっとりなめらかに保つクリーム。ベタつきが残らず、うるおいとハリを与えます。</a:t>
            </a:r>
            <a:endParaRPr kumimoji="1" lang="en-US" altLang="ja-JP" sz="2400" b="0" i="0" u="none" strike="noStrike" kern="0" cap="none" spc="0" normalizeH="0" baseline="0" noProof="0">
              <a:ln>
                <a:noFill/>
              </a:ln>
              <a:solidFill>
                <a:srgbClr val="6E609B"/>
              </a:solidFill>
              <a:effectLst/>
              <a:uLnTx/>
              <a:uFillTx/>
              <a:latin typeface="Helvetica Neue Medium"/>
              <a:ea typeface="小塚ゴシック Pro R" panose="020B0400000000000000"/>
              <a:sym typeface="Helvetica Neue Medium"/>
            </a:endParaRPr>
          </a:p>
        </p:txBody>
      </p:sp>
      <p:sp>
        <p:nvSpPr>
          <p:cNvPr id="6" name="Title 1">
            <a:extLst>
              <a:ext uri="{FF2B5EF4-FFF2-40B4-BE49-F238E27FC236}">
                <a16:creationId xmlns:a16="http://schemas.microsoft.com/office/drawing/2014/main" id="{E1763D42-6785-4D3F-AA01-49F0CB9BBF34}"/>
              </a:ext>
            </a:extLst>
          </p:cNvPr>
          <p:cNvSpPr txBox="1">
            <a:spLocks/>
          </p:cNvSpPr>
          <p:nvPr/>
        </p:nvSpPr>
        <p:spPr>
          <a:xfrm>
            <a:off x="2479497" y="4328726"/>
            <a:ext cx="1529411" cy="859089"/>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fontScale="97500"/>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DRY</a:t>
            </a:r>
          </a:p>
        </p:txBody>
      </p:sp>
      <p:sp>
        <p:nvSpPr>
          <p:cNvPr id="7" name="Title 1">
            <a:extLst>
              <a:ext uri="{FF2B5EF4-FFF2-40B4-BE49-F238E27FC236}">
                <a16:creationId xmlns:a16="http://schemas.microsoft.com/office/drawing/2014/main" id="{12BCF411-643B-4E18-A9FB-21DC83FE194B}"/>
              </a:ext>
            </a:extLst>
          </p:cNvPr>
          <p:cNvSpPr txBox="1">
            <a:spLocks/>
          </p:cNvSpPr>
          <p:nvPr/>
        </p:nvSpPr>
        <p:spPr>
          <a:xfrm>
            <a:off x="1509175" y="616140"/>
            <a:ext cx="9331277" cy="14193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モイスチャーライズ ミー</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（インテンス ハイドレイティング クリーム）</a:t>
            </a:r>
          </a:p>
        </p:txBody>
      </p:sp>
      <p:sp>
        <p:nvSpPr>
          <p:cNvPr id="9" name="Title 1">
            <a:extLst>
              <a:ext uri="{FF2B5EF4-FFF2-40B4-BE49-F238E27FC236}">
                <a16:creationId xmlns:a16="http://schemas.microsoft.com/office/drawing/2014/main" id="{AD220605-AF02-48EC-B111-147993763ADF}"/>
              </a:ext>
            </a:extLst>
          </p:cNvPr>
          <p:cNvSpPr txBox="1">
            <a:spLocks/>
          </p:cNvSpPr>
          <p:nvPr/>
        </p:nvSpPr>
        <p:spPr>
          <a:xfrm>
            <a:off x="9226714" y="2109377"/>
            <a:ext cx="2242262" cy="640908"/>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75g</a:t>
            </a:r>
          </a:p>
        </p:txBody>
      </p:sp>
      <p:sp>
        <p:nvSpPr>
          <p:cNvPr id="10" name="Title 1">
            <a:extLst>
              <a:ext uri="{FF2B5EF4-FFF2-40B4-BE49-F238E27FC236}">
                <a16:creationId xmlns:a16="http://schemas.microsoft.com/office/drawing/2014/main" id="{7FA885C6-5D95-44C1-9009-BB2BEA6F4242}"/>
              </a:ext>
            </a:extLst>
          </p:cNvPr>
          <p:cNvSpPr txBox="1">
            <a:spLocks/>
          </p:cNvSpPr>
          <p:nvPr/>
        </p:nvSpPr>
        <p:spPr>
          <a:xfrm>
            <a:off x="4211851" y="4846023"/>
            <a:ext cx="5628046" cy="16399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rmAutofit fontScale="97500"/>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皮膚コンディショニング成分</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a:t>
            </a: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highlight>
                <a:srgbClr val="C0C0C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5" name="テキスト ボックス 4">
            <a:extLst>
              <a:ext uri="{FF2B5EF4-FFF2-40B4-BE49-F238E27FC236}">
                <a16:creationId xmlns:a16="http://schemas.microsoft.com/office/drawing/2014/main" id="{16EBEB26-499B-4314-B926-F1C9030B1BCD}"/>
              </a:ext>
            </a:extLst>
          </p:cNvPr>
          <p:cNvSpPr txBox="1"/>
          <p:nvPr/>
        </p:nvSpPr>
        <p:spPr>
          <a:xfrm>
            <a:off x="8393338" y="4872826"/>
            <a:ext cx="238442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rPr>
              <a:t>保湿成分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・グリセリン</a:t>
            </a:r>
            <a:endParaRPr kumimoji="1" lang="en-US" altLang="ja-JP"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000000"/>
              </a:solidFill>
              <a:effectLst/>
              <a:highlight>
                <a:srgbClr val="C0C0C0"/>
              </a:highlight>
              <a:uLnTx/>
              <a:uFillTx/>
              <a:latin typeface="Helvetica Neue"/>
              <a:sym typeface="Helvetica Neue"/>
            </a:endParaRPr>
          </a:p>
        </p:txBody>
      </p:sp>
      <p:pic>
        <p:nvPicPr>
          <p:cNvPr id="4" name="図 3">
            <a:extLst>
              <a:ext uri="{FF2B5EF4-FFF2-40B4-BE49-F238E27FC236}">
                <a16:creationId xmlns:a16="http://schemas.microsoft.com/office/drawing/2014/main" id="{46807A29-B5A8-4D4F-816F-16B63B2C75D2}"/>
              </a:ext>
            </a:extLst>
          </p:cNvPr>
          <p:cNvPicPr>
            <a:picLocks noChangeAspect="1"/>
          </p:cNvPicPr>
          <p:nvPr/>
        </p:nvPicPr>
        <p:blipFill>
          <a:blip r:embed="rId3"/>
          <a:stretch>
            <a:fillRect/>
          </a:stretch>
        </p:blipFill>
        <p:spPr>
          <a:xfrm>
            <a:off x="0" y="3113800"/>
            <a:ext cx="2663912" cy="2497690"/>
          </a:xfrm>
          <a:prstGeom prst="rect">
            <a:avLst/>
          </a:prstGeom>
        </p:spPr>
      </p:pic>
      <p:sp>
        <p:nvSpPr>
          <p:cNvPr id="2" name="テキスト ボックス 1">
            <a:extLst>
              <a:ext uri="{FF2B5EF4-FFF2-40B4-BE49-F238E27FC236}">
                <a16:creationId xmlns:a16="http://schemas.microsoft.com/office/drawing/2014/main" id="{C2B5379A-E5C9-4D95-8F2E-217FD4045B88}"/>
              </a:ext>
            </a:extLst>
          </p:cNvPr>
          <p:cNvSpPr txBox="1"/>
          <p:nvPr/>
        </p:nvSpPr>
        <p:spPr>
          <a:xfrm>
            <a:off x="2775473" y="3893530"/>
            <a:ext cx="1007463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strike="noStrike" kern="0" cap="none" spc="0" normalizeH="0" baseline="0" noProof="0">
              <a:ln>
                <a:noFill/>
              </a:ln>
              <a:solidFill>
                <a:srgbClr val="FF0000"/>
              </a:solidFill>
              <a:effectLst/>
              <a:uLnTx/>
              <a:uFillTx/>
              <a:latin typeface="Helvetica Neue"/>
              <a:ea typeface="小塚ゴシック Pro R" panose="020B0400000000000000"/>
              <a:sym typeface="Helvetica Neue"/>
            </a:endParaRPr>
          </a:p>
        </p:txBody>
      </p:sp>
    </p:spTree>
    <p:extLst>
      <p:ext uri="{BB962C8B-B14F-4D97-AF65-F5344CB8AC3E}">
        <p14:creationId xmlns:p14="http://schemas.microsoft.com/office/powerpoint/2010/main" val="18952437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3D8B3CC-C038-41FC-98DD-4C2E86515B2B}"/>
              </a:ext>
            </a:extLst>
          </p:cNvPr>
          <p:cNvSpPr txBox="1">
            <a:spLocks/>
          </p:cNvSpPr>
          <p:nvPr/>
        </p:nvSpPr>
        <p:spPr>
          <a:xfrm>
            <a:off x="2067475" y="604160"/>
            <a:ext cx="8057050" cy="139937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スキンダルジェント</a:t>
            </a:r>
            <a:endParaRPr kumimoji="1" lang="en-US" altLang="ja-JP"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（ハイドレイティング ジェル クリーム）</a:t>
            </a:r>
          </a:p>
        </p:txBody>
      </p:sp>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883231" y="2135610"/>
            <a:ext cx="8498893" cy="560042"/>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lang="ja-JP" altLang="en-US" sz="3200" b="1" i="0" u="none" strike="noStrike" kern="0" cap="none" spc="0" normalizeH="0" baseline="0" noProof="0" dirty="0">
                <a:ln>
                  <a:noFill/>
                </a:ln>
                <a:solidFill>
                  <a:srgbClr val="87D8F0"/>
                </a:solidFill>
                <a:effectLst/>
                <a:uLnTx/>
                <a:uFillTx/>
                <a:latin typeface="小塚ゴシック Pro R" panose="020B0400000000000000"/>
                <a:ea typeface="小塚ゴシック Pro R" panose="020B0400000000000000"/>
                <a:sym typeface="Helvetica Neue Medium"/>
              </a:rPr>
              <a:t>軽いつけ心地の保湿</a:t>
            </a:r>
            <a:r>
              <a:rPr lang="ja-JP" altLang="en-US" sz="3200" b="1" dirty="0">
                <a:solidFill>
                  <a:srgbClr val="87D8F0"/>
                </a:solidFill>
                <a:latin typeface="小塚ゴシック Pro R" panose="020B0400000000000000"/>
                <a:ea typeface="小塚ゴシック Pro R" panose="020B0400000000000000"/>
              </a:rPr>
              <a:t>ジェル</a:t>
            </a:r>
            <a:r>
              <a:rPr kumimoji="0" lang="ja-JP" altLang="en-US" sz="3200" b="1" i="0" u="none" strike="noStrike" kern="0" cap="none" spc="0" normalizeH="0" baseline="0" noProof="0" dirty="0">
                <a:ln>
                  <a:noFill/>
                </a:ln>
                <a:solidFill>
                  <a:srgbClr val="87D8F0"/>
                </a:solidFill>
                <a:effectLst/>
                <a:uLnTx/>
                <a:uFillTx/>
                <a:latin typeface="小塚ゴシック Pro R" panose="020B0400000000000000"/>
                <a:ea typeface="小塚ゴシック Pro R" panose="020B0400000000000000"/>
                <a:sym typeface="Helvetica Neue Medium"/>
              </a:rPr>
              <a:t>　</a:t>
            </a: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899103" y="2705603"/>
            <a:ext cx="8238805" cy="122475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ja-JP" altLang="en-US"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軽い使用感のジェルクリーム。肌に、ひんやり、さっぱりとした感触のうるおいを与えます。</a:t>
            </a:r>
            <a:endParaRPr kumimoji="1" lang="en-US" altLang="ja-JP" sz="2400" b="0" i="0" u="none" strike="noStrike" kern="0" cap="none" spc="0" normalizeH="0" baseline="0" noProof="0" dirty="0">
              <a:ln>
                <a:noFill/>
              </a:ln>
              <a:solidFill>
                <a:srgbClr val="6E609B"/>
              </a:solidFill>
              <a:effectLst/>
              <a:uLnTx/>
              <a:uFillTx/>
              <a:latin typeface="Helvetica Neue Medium"/>
              <a:ea typeface="小塚ゴシック Pro R" panose="020B0400000000000000"/>
              <a:sym typeface="Helvetica Neue Medium"/>
            </a:endParaRPr>
          </a:p>
        </p:txBody>
      </p:sp>
      <p:sp>
        <p:nvSpPr>
          <p:cNvPr id="4" name="Title 1">
            <a:extLst>
              <a:ext uri="{FF2B5EF4-FFF2-40B4-BE49-F238E27FC236}">
                <a16:creationId xmlns:a16="http://schemas.microsoft.com/office/drawing/2014/main" id="{212826EF-C599-422B-84B1-ABC861964E94}"/>
              </a:ext>
            </a:extLst>
          </p:cNvPr>
          <p:cNvSpPr txBox="1">
            <a:spLocks/>
          </p:cNvSpPr>
          <p:nvPr/>
        </p:nvSpPr>
        <p:spPr>
          <a:xfrm>
            <a:off x="2598812" y="4458466"/>
            <a:ext cx="2791485" cy="8590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COMBINATION</a:t>
            </a:r>
          </a:p>
        </p:txBody>
      </p:sp>
      <p:sp>
        <p:nvSpPr>
          <p:cNvPr id="8" name="Title 1">
            <a:extLst>
              <a:ext uri="{FF2B5EF4-FFF2-40B4-BE49-F238E27FC236}">
                <a16:creationId xmlns:a16="http://schemas.microsoft.com/office/drawing/2014/main" id="{A2EFD0F0-D559-4298-9CB2-5463B39AE6A4}"/>
              </a:ext>
            </a:extLst>
          </p:cNvPr>
          <p:cNvSpPr txBox="1">
            <a:spLocks/>
          </p:cNvSpPr>
          <p:nvPr/>
        </p:nvSpPr>
        <p:spPr>
          <a:xfrm>
            <a:off x="9003394" y="2072803"/>
            <a:ext cx="2242262" cy="640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a:ln>
                  <a:noFill/>
                </a:ln>
                <a:solidFill>
                  <a:srgbClr val="1C2245"/>
                </a:solidFill>
                <a:effectLst/>
                <a:uLnTx/>
                <a:uFillTx/>
                <a:latin typeface="Verlag Bold" pitchFamily="50" charset="0"/>
                <a:ea typeface="小塚ゴシック Pro R" panose="020B0400000000000000"/>
                <a:sym typeface="Helvetica Neue Medium"/>
              </a:rPr>
              <a:t>75g</a:t>
            </a:r>
          </a:p>
        </p:txBody>
      </p:sp>
      <p:sp>
        <p:nvSpPr>
          <p:cNvPr id="9" name="Title 1">
            <a:extLst>
              <a:ext uri="{FF2B5EF4-FFF2-40B4-BE49-F238E27FC236}">
                <a16:creationId xmlns:a16="http://schemas.microsoft.com/office/drawing/2014/main" id="{A362D031-CB32-434E-A81E-6D7983935196}"/>
              </a:ext>
            </a:extLst>
          </p:cNvPr>
          <p:cNvSpPr txBox="1">
            <a:spLocks/>
          </p:cNvSpPr>
          <p:nvPr/>
        </p:nvSpPr>
        <p:spPr>
          <a:xfrm>
            <a:off x="4804905" y="4678766"/>
            <a:ext cx="3473286" cy="15750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t">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成分皮膚コンディショニング成分</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endParaRPr>
          </a:p>
        </p:txBody>
      </p:sp>
      <p:sp>
        <p:nvSpPr>
          <p:cNvPr id="22" name="テキスト ボックス 21">
            <a:extLst>
              <a:ext uri="{FF2B5EF4-FFF2-40B4-BE49-F238E27FC236}">
                <a16:creationId xmlns:a16="http://schemas.microsoft.com/office/drawing/2014/main" id="{83EE297B-28D5-4D43-A571-5EEA6CAD1342}"/>
              </a:ext>
            </a:extLst>
          </p:cNvPr>
          <p:cNvSpPr txBox="1"/>
          <p:nvPr/>
        </p:nvSpPr>
        <p:spPr>
          <a:xfrm>
            <a:off x="8145688" y="4678766"/>
            <a:ext cx="2384425"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sng" strike="noStrike" kern="0" cap="none" spc="0" normalizeH="0" baseline="0" noProof="0">
                <a:ln>
                  <a:noFill/>
                </a:ln>
                <a:solidFill>
                  <a:srgbClr val="1C2245"/>
                </a:solidFill>
                <a:effectLst/>
                <a:uLnTx/>
                <a:uFillTx/>
                <a:latin typeface="Helvetica Neue"/>
                <a:ea typeface="小塚ゴシック Pro R" panose="020B0400000000000000"/>
                <a:sym typeface="Helvetica Neue"/>
              </a:rPr>
              <a:t>保湿成分</a:t>
            </a: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rPr>
              <a:t>・ＰＣＡ－Ｎａ</a:t>
            </a:r>
            <a:endParaRPr kumimoji="1" lang="en-US" altLang="ja-JP" sz="1400" b="0" i="0" u="none" strike="noStrike" kern="0" cap="none" spc="0" normalizeH="0" baseline="0" noProof="0">
              <a:ln>
                <a:noFill/>
              </a:ln>
              <a:solidFill>
                <a:srgbClr val="1C2245"/>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endParaRPr kumimoji="0" lang="ja-JP" altLang="en-US" sz="1400" b="0" i="0" u="none" strike="noStrike" kern="0" cap="none" spc="0" normalizeH="0" baseline="0" noProof="0">
              <a:ln>
                <a:noFill/>
              </a:ln>
              <a:solidFill>
                <a:srgbClr val="000000"/>
              </a:solidFill>
              <a:effectLst/>
              <a:highlight>
                <a:srgbClr val="C0C0C0"/>
              </a:highlight>
              <a:uLnTx/>
              <a:uFillTx/>
              <a:latin typeface="Helvetica Neue"/>
              <a:sym typeface="Helvetica Neue"/>
            </a:endParaRPr>
          </a:p>
        </p:txBody>
      </p:sp>
      <p:pic>
        <p:nvPicPr>
          <p:cNvPr id="5" name="図 4">
            <a:extLst>
              <a:ext uri="{FF2B5EF4-FFF2-40B4-BE49-F238E27FC236}">
                <a16:creationId xmlns:a16="http://schemas.microsoft.com/office/drawing/2014/main" id="{5AB693BB-C8F6-4273-BB93-23289EAF84AA}"/>
              </a:ext>
            </a:extLst>
          </p:cNvPr>
          <p:cNvPicPr>
            <a:picLocks noChangeAspect="1"/>
          </p:cNvPicPr>
          <p:nvPr/>
        </p:nvPicPr>
        <p:blipFill>
          <a:blip r:embed="rId3"/>
          <a:stretch>
            <a:fillRect/>
          </a:stretch>
        </p:blipFill>
        <p:spPr>
          <a:xfrm>
            <a:off x="-16966" y="2947535"/>
            <a:ext cx="2763317" cy="2634579"/>
          </a:xfrm>
          <a:prstGeom prst="rect">
            <a:avLst/>
          </a:prstGeom>
        </p:spPr>
      </p:pic>
      <p:sp>
        <p:nvSpPr>
          <p:cNvPr id="2" name="テキスト ボックス 1">
            <a:extLst>
              <a:ext uri="{FF2B5EF4-FFF2-40B4-BE49-F238E27FC236}">
                <a16:creationId xmlns:a16="http://schemas.microsoft.com/office/drawing/2014/main" id="{B9BE7713-5A32-48CF-8AEA-32B61905AFF4}"/>
              </a:ext>
            </a:extLst>
          </p:cNvPr>
          <p:cNvSpPr txBox="1"/>
          <p:nvPr/>
        </p:nvSpPr>
        <p:spPr>
          <a:xfrm>
            <a:off x="2746351" y="3950619"/>
            <a:ext cx="1007463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strike="noStrike" kern="0" cap="none" spc="0" normalizeH="0" baseline="0" noProof="0">
              <a:ln>
                <a:noFill/>
              </a:ln>
              <a:solidFill>
                <a:srgbClr val="FF0000"/>
              </a:solidFill>
              <a:effectLst/>
              <a:uLnTx/>
              <a:uFillTx/>
              <a:latin typeface="Helvetica Neue"/>
              <a:ea typeface="小塚ゴシック Pro R" panose="020B0400000000000000"/>
              <a:sym typeface="Helvetica Neue"/>
            </a:endParaRPr>
          </a:p>
        </p:txBody>
      </p:sp>
    </p:spTree>
    <p:extLst>
      <p:ext uri="{BB962C8B-B14F-4D97-AF65-F5344CB8AC3E}">
        <p14:creationId xmlns:p14="http://schemas.microsoft.com/office/powerpoint/2010/main" val="3350831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3D8B3CC-C038-41FC-98DD-4C2E86515B2B}"/>
              </a:ext>
            </a:extLst>
          </p:cNvPr>
          <p:cNvSpPr txBox="1">
            <a:spLocks/>
          </p:cNvSpPr>
          <p:nvPr/>
        </p:nvSpPr>
        <p:spPr>
          <a:xfrm>
            <a:off x="317074" y="233496"/>
            <a:ext cx="11557851" cy="1301661"/>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rmAutofit lnSpcReduction="10000"/>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rPr>
              <a:t>ニュートリセンシャルズ</a:t>
            </a:r>
            <a:r>
              <a:rPr kumimoji="1" lang="en-US" altLang="ja-JP" sz="2800" b="1" i="0" u="none" strike="noStrike" kern="0" cap="none" spc="0" normalizeH="0" baseline="30000" noProof="0" dirty="0">
                <a:ln>
                  <a:noFill/>
                </a:ln>
                <a:solidFill>
                  <a:srgbClr val="1C2245"/>
                </a:solidFill>
                <a:effectLst/>
                <a:uLnTx/>
                <a:uFillTx/>
                <a:latin typeface="Helvetica Neue Medium"/>
                <a:ea typeface="小塚ゴシック Pro R" panose="020B0400000000000000"/>
                <a:sym typeface="Helvetica Neue Medium"/>
              </a:rPr>
              <a:t>®</a:t>
            </a:r>
            <a:r>
              <a:rPr kumimoji="1" lang="ja-JP" altLang="en-US" sz="2800" b="1" i="0" u="none" strike="noStrike" kern="0" cap="none" spc="0" normalizeH="0" baseline="30000" noProof="0" dirty="0">
                <a:ln>
                  <a:noFill/>
                </a:ln>
                <a:solidFill>
                  <a:srgbClr val="1C2245"/>
                </a:solidFill>
                <a:effectLst/>
                <a:uLnTx/>
                <a:uFillTx/>
                <a:latin typeface="Helvetica Neue Medium"/>
                <a:ea typeface="小塚ゴシック Pro R" panose="020B0400000000000000"/>
                <a:sym typeface="Helvetica Neue Medium"/>
              </a:rPr>
              <a:t> </a:t>
            </a:r>
            <a:endParaRPr kumimoji="1" lang="en-US" altLang="ja-JP" sz="2800" b="1" i="0" u="none" strike="noStrike" kern="0" cap="none" spc="0" normalizeH="0" baseline="30000" noProof="0" dirty="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rPr>
              <a:t>デイ ドリーム プロテクティブ ローション</a:t>
            </a:r>
            <a:endParaRPr kumimoji="1" lang="en-US" altLang="ja-JP" sz="2800" b="1"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endParaRPr>
          </a:p>
          <a:p>
            <a:pPr marL="0" marR="0" lvl="0" indent="0" defTabSz="309563" rtl="0" eaLnBrk="1" fontAlgn="auto" latinLnBrk="0" hangingPunct="1">
              <a:lnSpc>
                <a:spcPct val="100000"/>
              </a:lnSpc>
              <a:spcBef>
                <a:spcPts val="0"/>
              </a:spcBef>
              <a:spcAft>
                <a:spcPts val="0"/>
              </a:spcAft>
              <a:buClrTx/>
              <a:buSzTx/>
              <a:buFontTx/>
              <a:buNone/>
              <a:tabLst/>
              <a:defRPr/>
            </a:pPr>
            <a:r>
              <a:rPr kumimoji="1" lang="ja-JP" altLang="en-US" sz="2800" b="1"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rPr>
              <a:t>（ライトウェイト デイ モイスチャーライザー）</a:t>
            </a:r>
            <a:endParaRPr kumimoji="1" lang="en-US" altLang="ja-JP" sz="2800" b="1"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endParaRPr>
          </a:p>
        </p:txBody>
      </p:sp>
      <p:sp>
        <p:nvSpPr>
          <p:cNvPr id="17" name="タイトル 1">
            <a:extLst>
              <a:ext uri="{FF2B5EF4-FFF2-40B4-BE49-F238E27FC236}">
                <a16:creationId xmlns:a16="http://schemas.microsoft.com/office/drawing/2014/main" id="{1D3AC2E1-455F-4E0E-A185-6E25EA2C2B55}"/>
              </a:ext>
            </a:extLst>
          </p:cNvPr>
          <p:cNvSpPr txBox="1">
            <a:spLocks/>
          </p:cNvSpPr>
          <p:nvPr/>
        </p:nvSpPr>
        <p:spPr>
          <a:xfrm>
            <a:off x="2394274" y="1519256"/>
            <a:ext cx="8611183" cy="603581"/>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00000"/>
              </a:lnSpc>
              <a:spcBef>
                <a:spcPts val="0"/>
              </a:spcBef>
              <a:spcAft>
                <a:spcPts val="0"/>
              </a:spcAft>
              <a:buClrTx/>
              <a:buSzTx/>
              <a:buFontTx/>
              <a:buNone/>
              <a:tabLst/>
              <a:defRPr/>
            </a:pPr>
            <a:r>
              <a:rPr lang="ja-JP" altLang="en-US" sz="3200" b="1" dirty="0">
                <a:solidFill>
                  <a:srgbClr val="87D8F0"/>
                </a:solidFill>
                <a:latin typeface="小塚ゴシック Pro R" panose="020B0400000000000000"/>
                <a:ea typeface="小塚ゴシック Pro R" panose="020B0400000000000000"/>
              </a:rPr>
              <a:t>光から肌を守る、</a:t>
            </a:r>
            <a:r>
              <a:rPr kumimoji="0" lang="ja-JP" altLang="en-US" sz="3200" b="1" i="0" u="none" strike="noStrike" kern="0" cap="none" spc="0" normalizeH="0" baseline="0" noProof="0" dirty="0">
                <a:ln>
                  <a:noFill/>
                </a:ln>
                <a:solidFill>
                  <a:srgbClr val="87D8F0"/>
                </a:solidFill>
                <a:effectLst/>
                <a:uLnTx/>
                <a:uFillTx/>
                <a:latin typeface="小塚ゴシック Pro R" panose="020B0400000000000000"/>
                <a:ea typeface="小塚ゴシック Pro R" panose="020B0400000000000000"/>
                <a:sym typeface="Helvetica Neue Medium"/>
              </a:rPr>
              <a:t>みずみずしい乳液</a:t>
            </a:r>
            <a:endParaRPr kumimoji="1" lang="en-US" altLang="ja-JP" sz="3200" b="1" i="0" u="none" strike="noStrike" kern="0" cap="none" spc="0" normalizeH="0" baseline="0" noProof="0" dirty="0">
              <a:ln>
                <a:noFill/>
              </a:ln>
              <a:solidFill>
                <a:srgbClr val="87D8F0"/>
              </a:solidFill>
              <a:effectLst/>
              <a:uLnTx/>
              <a:uFillTx/>
              <a:latin typeface="Helvetica Neue Medium"/>
              <a:ea typeface="小塚ゴシック Pro R" panose="020B0400000000000000"/>
              <a:sym typeface="Helvetica Neue Medium"/>
            </a:endParaRPr>
          </a:p>
        </p:txBody>
      </p:sp>
      <p:sp>
        <p:nvSpPr>
          <p:cNvPr id="20" name="タイトル 1">
            <a:extLst>
              <a:ext uri="{FF2B5EF4-FFF2-40B4-BE49-F238E27FC236}">
                <a16:creationId xmlns:a16="http://schemas.microsoft.com/office/drawing/2014/main" id="{91AADD6F-E495-4F7C-81D7-FC4BA8D6A0FA}"/>
              </a:ext>
            </a:extLst>
          </p:cNvPr>
          <p:cNvSpPr txBox="1">
            <a:spLocks/>
          </p:cNvSpPr>
          <p:nvPr/>
        </p:nvSpPr>
        <p:spPr>
          <a:xfrm>
            <a:off x="2394275" y="2124048"/>
            <a:ext cx="8999674" cy="2220904"/>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l" defTabSz="825500" rtl="0" eaLnBrk="1" fontAlgn="auto" latinLnBrk="0" hangingPunct="1">
              <a:lnSpc>
                <a:spcPct val="150000"/>
              </a:lnSpc>
              <a:spcBef>
                <a:spcPts val="0"/>
              </a:spcBef>
              <a:spcAft>
                <a:spcPts val="0"/>
              </a:spcAft>
              <a:buClrTx/>
              <a:buSzTx/>
              <a:buFontTx/>
              <a:buNone/>
              <a:tabLst/>
              <a:defRPr/>
            </a:pPr>
            <a:r>
              <a:rPr kumimoji="0" lang="en-US" altLang="ja-JP"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SPF35</a:t>
            </a:r>
            <a:r>
              <a:rPr kumimoji="0" lang="ja-JP" altLang="en-US"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a:t>
            </a:r>
            <a:r>
              <a:rPr lang="en-US" altLang="ja-JP" sz="2400" dirty="0">
                <a:solidFill>
                  <a:srgbClr val="6E609B"/>
                </a:solidFill>
                <a:latin typeface="小塚ゴシック Pro R" panose="020B0400000000000000"/>
                <a:ea typeface="小塚ゴシック Pro R" panose="020B0400000000000000"/>
              </a:rPr>
              <a:t>PA+++</a:t>
            </a:r>
            <a:r>
              <a:rPr lang="ja-JP" altLang="en-US" sz="2400" dirty="0">
                <a:solidFill>
                  <a:srgbClr val="6E609B"/>
                </a:solidFill>
                <a:latin typeface="小塚ゴシック Pro R" panose="020B0400000000000000"/>
                <a:ea typeface="小塚ゴシック Pro R" panose="020B0400000000000000"/>
              </a:rPr>
              <a:t>。</a:t>
            </a:r>
            <a:r>
              <a:rPr kumimoji="0" lang="ja-JP" altLang="en-US" sz="2400" b="0" i="0" u="none" strike="noStrike" kern="0" cap="none" spc="0" normalizeH="0" baseline="0" noProof="0" dirty="0">
                <a:ln>
                  <a:noFill/>
                </a:ln>
                <a:solidFill>
                  <a:srgbClr val="6E609B"/>
                </a:solidFill>
                <a:effectLst/>
                <a:uLnTx/>
                <a:uFillTx/>
                <a:latin typeface="小塚ゴシック Pro R" panose="020B0400000000000000"/>
                <a:ea typeface="小塚ゴシック Pro R" panose="020B0400000000000000"/>
                <a:sym typeface="Helvetica Neue Medium"/>
              </a:rPr>
              <a:t>日中の紫外線・赤外線・ブルーライトの肌への負担を軽減。みずみずしく、ハリのあるキメの整った肌へと導きます。紫外線やブルーライトが気になるとき、お手入れの最後にお使いください。</a:t>
            </a:r>
            <a:endParaRPr kumimoji="1" lang="en-US" altLang="ja-JP" sz="2400" b="0" i="0" u="none" strike="noStrike" kern="0" cap="none" spc="0" normalizeH="0" baseline="0" noProof="0" dirty="0">
              <a:ln>
                <a:noFill/>
              </a:ln>
              <a:solidFill>
                <a:srgbClr val="6E609B"/>
              </a:solidFill>
              <a:effectLst/>
              <a:uLnTx/>
              <a:uFillTx/>
              <a:latin typeface="Helvetica Neue Medium"/>
              <a:ea typeface="小塚ゴシック Pro R" panose="020B0400000000000000"/>
              <a:sym typeface="Helvetica Neue Medium"/>
            </a:endParaRPr>
          </a:p>
        </p:txBody>
      </p:sp>
      <p:sp>
        <p:nvSpPr>
          <p:cNvPr id="3" name="Title 1">
            <a:extLst>
              <a:ext uri="{FF2B5EF4-FFF2-40B4-BE49-F238E27FC236}">
                <a16:creationId xmlns:a16="http://schemas.microsoft.com/office/drawing/2014/main" id="{1AA616C6-9544-4200-B592-B89FDD8FF374}"/>
              </a:ext>
            </a:extLst>
          </p:cNvPr>
          <p:cNvSpPr txBox="1">
            <a:spLocks/>
          </p:cNvSpPr>
          <p:nvPr/>
        </p:nvSpPr>
        <p:spPr>
          <a:xfrm>
            <a:off x="9307673" y="1508543"/>
            <a:ext cx="2242262" cy="6409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2400" i="0" u="none" strike="noStrike" kern="0" cap="none" spc="0" normalizeH="0" baseline="0" noProof="0" dirty="0">
                <a:ln>
                  <a:noFill/>
                </a:ln>
                <a:solidFill>
                  <a:srgbClr val="1C2245"/>
                </a:solidFill>
                <a:effectLst/>
                <a:highlight>
                  <a:srgbClr val="FFFFFF"/>
                </a:highlight>
                <a:uLnTx/>
                <a:uFillTx/>
                <a:latin typeface="Helvetica Neue Medium"/>
                <a:ea typeface="小塚ゴシック Pro R" panose="020B0400000000000000"/>
                <a:sym typeface="Helvetica Neue Medium"/>
              </a:rPr>
              <a:t>内容量：</a:t>
            </a:r>
            <a:r>
              <a:rPr kumimoji="1" lang="en-US" altLang="ja-JP" sz="2400" i="0" u="none" strike="noStrike" kern="0" cap="none" spc="0" normalizeH="0" baseline="0" noProof="0" dirty="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50g</a:t>
            </a:r>
          </a:p>
        </p:txBody>
      </p:sp>
      <p:sp>
        <p:nvSpPr>
          <p:cNvPr id="7" name="Title 1">
            <a:extLst>
              <a:ext uri="{FF2B5EF4-FFF2-40B4-BE49-F238E27FC236}">
                <a16:creationId xmlns:a16="http://schemas.microsoft.com/office/drawing/2014/main" id="{F4283ABB-D408-4963-A27B-5411BA8CFFAD}"/>
              </a:ext>
            </a:extLst>
          </p:cNvPr>
          <p:cNvSpPr txBox="1">
            <a:spLocks/>
          </p:cNvSpPr>
          <p:nvPr/>
        </p:nvSpPr>
        <p:spPr>
          <a:xfrm>
            <a:off x="1945471" y="4304971"/>
            <a:ext cx="3218829" cy="20527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ctr">
            <a:noAutofit/>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00B0F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NORMAL</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OILY</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FF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DRY</a:t>
            </a:r>
            <a:endParaRPr kumimoji="1" lang="en-US" altLang="ja-JP" sz="1800" i="0" u="none" strike="noStrike" kern="0" cap="none" spc="0" normalizeH="0" baseline="0" noProof="0">
              <a:ln>
                <a:noFill/>
              </a:ln>
              <a:solidFill>
                <a:srgbClr val="EF5FA7"/>
              </a:solidFill>
              <a:effectLst/>
              <a:highlight>
                <a:srgbClr val="FFFFFF"/>
              </a:highlight>
              <a:uLnTx/>
              <a:uFillTx/>
              <a:latin typeface="Verlag Bold" pitchFamily="50" charset="0"/>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800" i="0" u="none" strike="noStrike" kern="0" cap="none" spc="0" normalizeH="0" baseline="0" noProof="0">
                <a:ln>
                  <a:noFill/>
                </a:ln>
                <a:solidFill>
                  <a:srgbClr val="FFC000"/>
                </a:solidFill>
                <a:effectLst/>
                <a:highlight>
                  <a:srgbClr val="FFFFFF"/>
                </a:highlight>
                <a:uLnTx/>
                <a:uFillTx/>
                <a:latin typeface="Verlag Bold" pitchFamily="50" charset="0"/>
                <a:ea typeface="小塚ゴシック Pro R" panose="020B0400000000000000"/>
                <a:sym typeface="Helvetica Neue Medium"/>
              </a:rPr>
              <a:t>●</a:t>
            </a:r>
            <a:r>
              <a:rPr kumimoji="1" lang="en-US" altLang="ja-JP" sz="1800" i="0" u="none" strike="noStrike" kern="0" cap="none" spc="0" normalizeH="0" baseline="0" noProof="0">
                <a:ln>
                  <a:noFill/>
                </a:ln>
                <a:solidFill>
                  <a:srgbClr val="1C2245"/>
                </a:solidFill>
                <a:effectLst/>
                <a:highlight>
                  <a:srgbClr val="FFFFFF"/>
                </a:highlight>
                <a:uLnTx/>
                <a:uFillTx/>
                <a:latin typeface="Verlag Bold" pitchFamily="50" charset="0"/>
                <a:ea typeface="小塚ゴシック Pro R" panose="020B0400000000000000"/>
                <a:sym typeface="Helvetica Neue Medium"/>
              </a:rPr>
              <a:t>COMBINATION</a:t>
            </a:r>
          </a:p>
        </p:txBody>
      </p:sp>
      <p:sp>
        <p:nvSpPr>
          <p:cNvPr id="8" name="Title 1">
            <a:extLst>
              <a:ext uri="{FF2B5EF4-FFF2-40B4-BE49-F238E27FC236}">
                <a16:creationId xmlns:a16="http://schemas.microsoft.com/office/drawing/2014/main" id="{D2484D0B-1258-4015-8D49-FEEC5527C16A}"/>
              </a:ext>
            </a:extLst>
          </p:cNvPr>
          <p:cNvSpPr txBox="1">
            <a:spLocks/>
          </p:cNvSpPr>
          <p:nvPr/>
        </p:nvSpPr>
        <p:spPr>
          <a:xfrm>
            <a:off x="4947263" y="4805276"/>
            <a:ext cx="3848142" cy="2052724"/>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50800" tIns="50800" rIns="50800" bIns="50800" anchor="t">
            <a:normAutofit fontScale="97500"/>
          </a:bodyPr>
          <a:lstStyle>
            <a:lvl1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1pPr>
            <a:lvl2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2pPr>
            <a:lvl3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3pPr>
            <a:lvl4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4pPr>
            <a:lvl5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5pPr>
            <a:lvl6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6pPr>
            <a:lvl7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7pPr>
            <a:lvl8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8pPr>
            <a:lvl9pPr marL="0" marR="0" indent="0" algn="ctr" defTabSz="309563" rtl="0" latinLnBrk="0">
              <a:lnSpc>
                <a:spcPct val="100000"/>
              </a:lnSpc>
              <a:spcBef>
                <a:spcPts val="0"/>
              </a:spcBef>
              <a:spcAft>
                <a:spcPts val="0"/>
              </a:spcAft>
              <a:buClrTx/>
              <a:buSzTx/>
              <a:buFontTx/>
              <a:buNone/>
              <a:tabLst/>
              <a:defRPr sz="4200" b="0" i="0" u="none" strike="noStrike" cap="none" spc="0" baseline="0">
                <a:solidFill>
                  <a:srgbClr val="000000"/>
                </a:solidFill>
                <a:uFillTx/>
                <a:latin typeface="+mn-lt"/>
                <a:ea typeface="+mn-ea"/>
                <a:cs typeface="+mn-cs"/>
                <a:sym typeface="Helvetica Neue Medium"/>
              </a:defRPr>
            </a:lvl9pPr>
          </a:lstStyle>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sng"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皮膚コンディショニング成分</a:t>
            </a:r>
            <a:endParaRPr kumimoji="1" lang="en-US" altLang="ja-JP" sz="1400" i="0" u="sng"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a:t>
            </a:r>
            <a:r>
              <a:rPr kumimoji="1" lang="ja-JP" altLang="en-US" sz="1400" i="0" u="none" strike="noStrike" kern="0" cap="none" spc="0" normalizeH="0" baseline="0" noProof="0">
                <a:ln>
                  <a:noFill/>
                </a:ln>
                <a:solidFill>
                  <a:srgbClr val="1C2245"/>
                </a:solidFill>
                <a:effectLst/>
                <a:uLnTx/>
                <a:uFillTx/>
                <a:latin typeface="Helvetica Neue Medium"/>
                <a:ea typeface="小塚ゴシック Pro R" panose="020B0400000000000000"/>
                <a:sym typeface="Helvetica Neue Medium"/>
              </a:rPr>
              <a:t>イワベンケイ根エキス</a:t>
            </a:r>
            <a:endParaRPr kumimoji="1" lang="ja-JP" altLang="en-US" sz="1400" i="0" u="none" strike="noStrike" kern="0" cap="none" spc="0" normalizeH="0" baseline="0" noProof="0">
              <a:ln>
                <a:noFill/>
              </a:ln>
              <a:solidFill>
                <a:srgbClr val="1C2245"/>
              </a:solidFill>
              <a:effectLst/>
              <a:highlight>
                <a:srgbClr val="FFFF00"/>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・イノノツスオブリクウスエキス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・テマリカタヒバエキス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・エゾウコギ根エキス</a:t>
            </a: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・ラポンチクムカルタモイデス根エキス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・オオミテングヤシ果実油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・ペポカボチャ果実エキス</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r>
              <a:rPr kumimoji="1" lang="ja-JP" altLang="en-US"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rPr>
              <a:t>・カルノシン</a:t>
            </a: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a:p>
            <a:pPr marL="0" marR="0" lvl="0" indent="0" algn="l" defTabSz="309563" rtl="0" eaLnBrk="1" fontAlgn="auto" latinLnBrk="0" hangingPunct="1">
              <a:lnSpc>
                <a:spcPct val="100000"/>
              </a:lnSpc>
              <a:spcBef>
                <a:spcPts val="0"/>
              </a:spcBef>
              <a:spcAft>
                <a:spcPts val="0"/>
              </a:spcAft>
              <a:buClrTx/>
              <a:buSzTx/>
              <a:buFontTx/>
              <a:buNone/>
              <a:tabLst/>
              <a:defRPr/>
            </a:pPr>
            <a:endParaRPr kumimoji="1" lang="en-US" altLang="ja-JP" sz="1400" i="0" u="none" strike="noStrike" kern="0" cap="none" spc="0" normalizeH="0" baseline="0" noProof="0">
              <a:ln>
                <a:noFill/>
              </a:ln>
              <a:solidFill>
                <a:srgbClr val="1C2245"/>
              </a:solidFill>
              <a:effectLst/>
              <a:highlight>
                <a:srgbClr val="FFFFFF"/>
              </a:highlight>
              <a:uLnTx/>
              <a:uFillTx/>
              <a:latin typeface="Helvetica Neue Medium"/>
              <a:ea typeface="小塚ゴシック Pro R" panose="020B0400000000000000"/>
              <a:sym typeface="Helvetica Neue Medium"/>
            </a:endParaRPr>
          </a:p>
        </p:txBody>
      </p:sp>
      <p:pic>
        <p:nvPicPr>
          <p:cNvPr id="4" name="図 3">
            <a:extLst>
              <a:ext uri="{FF2B5EF4-FFF2-40B4-BE49-F238E27FC236}">
                <a16:creationId xmlns:a16="http://schemas.microsoft.com/office/drawing/2014/main" id="{5284F2AF-E890-484D-9231-FAFC416655EB}"/>
              </a:ext>
            </a:extLst>
          </p:cNvPr>
          <p:cNvPicPr>
            <a:picLocks noChangeAspect="1"/>
          </p:cNvPicPr>
          <p:nvPr/>
        </p:nvPicPr>
        <p:blipFill>
          <a:blip r:embed="rId3"/>
          <a:stretch>
            <a:fillRect/>
          </a:stretch>
        </p:blipFill>
        <p:spPr>
          <a:xfrm>
            <a:off x="161088" y="1393594"/>
            <a:ext cx="2277698" cy="4620010"/>
          </a:xfrm>
          <a:prstGeom prst="rect">
            <a:avLst/>
          </a:prstGeom>
        </p:spPr>
      </p:pic>
      <p:sp>
        <p:nvSpPr>
          <p:cNvPr id="2" name="テキスト ボックス 1">
            <a:extLst>
              <a:ext uri="{FF2B5EF4-FFF2-40B4-BE49-F238E27FC236}">
                <a16:creationId xmlns:a16="http://schemas.microsoft.com/office/drawing/2014/main" id="{B5495740-03C2-4846-8896-F29D87D5337D}"/>
              </a:ext>
            </a:extLst>
          </p:cNvPr>
          <p:cNvSpPr txBox="1"/>
          <p:nvPr/>
        </p:nvSpPr>
        <p:spPr>
          <a:xfrm>
            <a:off x="2117362" y="4371566"/>
            <a:ext cx="10074638"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1" lang="ja-JP" altLang="en-US" sz="1400" b="0" i="0"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rPr>
              <a:t>ノンコメドジェニックテスト済み</a:t>
            </a:r>
            <a:endParaRPr kumimoji="1" lang="en-US" altLang="ja-JP" sz="1400" b="0" i="0"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1" lang="en-US" altLang="ja-JP" sz="1200" b="0" i="0"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a:t>
            </a:r>
            <a:r>
              <a:rPr kumimoji="1" lang="ja-JP" altLang="en-US" sz="1200" b="0" i="0" strike="noStrike" kern="0" cap="none" spc="0" normalizeH="0" baseline="0" noProof="0" dirty="0">
                <a:ln>
                  <a:noFill/>
                </a:ln>
                <a:solidFill>
                  <a:srgbClr val="1C2245"/>
                </a:solidFill>
                <a:effectLst/>
                <a:uLnTx/>
                <a:uFillTx/>
                <a:latin typeface="Helvetica Neue"/>
                <a:ea typeface="小塚ゴシック Pro R" panose="020B0400000000000000"/>
                <a:sym typeface="Helvetica Neue"/>
              </a:rPr>
              <a:t>コメド（ニキビのもと）になりにくい処方です。注意：すべての方にニキビができないというわけではありません。</a:t>
            </a:r>
          </a:p>
          <a:p>
            <a:pPr marL="0" marR="0" lvl="0" indent="0" algn="l" defTabSz="346710" rtl="0" eaLnBrk="1" fontAlgn="auto" latinLnBrk="0" hangingPunct="1">
              <a:lnSpc>
                <a:spcPct val="100000"/>
              </a:lnSpc>
              <a:spcBef>
                <a:spcPts val="0"/>
              </a:spcBef>
              <a:spcAft>
                <a:spcPts val="0"/>
              </a:spcAft>
              <a:buClrTx/>
              <a:buSzTx/>
              <a:buFontTx/>
              <a:buNone/>
              <a:tabLst/>
              <a:defRPr/>
            </a:pPr>
            <a:endParaRPr kumimoji="1" lang="en-US" altLang="ja-JP" sz="1400" b="0" i="0" strike="noStrike" kern="0" cap="none" spc="0" normalizeH="0" baseline="0" noProof="0" dirty="0">
              <a:ln>
                <a:noFill/>
              </a:ln>
              <a:solidFill>
                <a:srgbClr val="FF0000"/>
              </a:solidFill>
              <a:effectLst/>
              <a:uLnTx/>
              <a:uFillTx/>
              <a:latin typeface="Helvetica Neue"/>
              <a:ea typeface="小塚ゴシック Pro R" panose="020B0400000000000000"/>
              <a:sym typeface="Helvetica Neue"/>
            </a:endParaRPr>
          </a:p>
        </p:txBody>
      </p:sp>
    </p:spTree>
    <p:extLst>
      <p:ext uri="{BB962C8B-B14F-4D97-AF65-F5344CB8AC3E}">
        <p14:creationId xmlns:p14="http://schemas.microsoft.com/office/powerpoint/2010/main" val="41348690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AFB031D-C47D-427B-B7A3-80A426B2C113}"/>
              </a:ext>
            </a:extLst>
          </p:cNvPr>
          <p:cNvSpPr txBox="1">
            <a:spLocks/>
          </p:cNvSpPr>
          <p:nvPr/>
        </p:nvSpPr>
        <p:spPr>
          <a:xfrm>
            <a:off x="3952874" y="1167456"/>
            <a:ext cx="5489971" cy="592455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457200" indent="-457200" algn="l" hangingPunct="1">
              <a:lnSpc>
                <a:spcPct val="200000"/>
              </a:lnSpc>
              <a:buFont typeface="Arial" panose="020B0604020202020204" pitchFamily="34" charset="0"/>
              <a:buChar char="•"/>
            </a:pPr>
            <a:endParaRPr kumimoji="1" lang="en-US" altLang="ja-JP" sz="3600">
              <a:solidFill>
                <a:srgbClr val="002060"/>
              </a:solidFill>
              <a:ea typeface="小塚ゴシック Pro R" panose="020B0400000000000000"/>
            </a:endParaRPr>
          </a:p>
        </p:txBody>
      </p:sp>
      <p:sp>
        <p:nvSpPr>
          <p:cNvPr id="2" name="タイトル 1">
            <a:extLst>
              <a:ext uri="{FF2B5EF4-FFF2-40B4-BE49-F238E27FC236}">
                <a16:creationId xmlns:a16="http://schemas.microsoft.com/office/drawing/2014/main" id="{B65D33A6-3A8E-4828-9120-F7544556E2FA}"/>
              </a:ext>
            </a:extLst>
          </p:cNvPr>
          <p:cNvSpPr txBox="1">
            <a:spLocks/>
          </p:cNvSpPr>
          <p:nvPr/>
        </p:nvSpPr>
        <p:spPr>
          <a:xfrm>
            <a:off x="6379525" y="2832117"/>
            <a:ext cx="5465887" cy="119376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ct val="150000"/>
              </a:lnSpc>
            </a:pPr>
            <a:r>
              <a:rPr kumimoji="1" lang="ja-JP" altLang="en-US" sz="4400" b="1">
                <a:solidFill>
                  <a:srgbClr val="1C2245"/>
                </a:solidFill>
                <a:ea typeface="小塚ゴシック Pro R" panose="020B0400000000000000"/>
              </a:rPr>
              <a:t>シリーズ</a:t>
            </a:r>
            <a:r>
              <a:rPr kumimoji="1" lang="ja-JP" altLang="en-US" sz="4400" b="1">
                <a:solidFill>
                  <a:srgbClr val="002060"/>
                </a:solidFill>
                <a:ea typeface="小塚ゴシック Pro R" panose="020B0400000000000000"/>
              </a:rPr>
              <a:t>概要</a:t>
            </a:r>
            <a:endParaRPr kumimoji="1" lang="en-US" altLang="ja-JP" sz="4400" b="1">
              <a:solidFill>
                <a:srgbClr val="002060"/>
              </a:solidFill>
              <a:ea typeface="小塚ゴシック Pro R" panose="020B0400000000000000"/>
            </a:endParaRPr>
          </a:p>
          <a:p>
            <a:pPr hangingPunct="1">
              <a:lnSpc>
                <a:spcPct val="150000"/>
              </a:lnSpc>
            </a:pPr>
            <a:endParaRPr kumimoji="1" lang="en-US" altLang="ja-JP" sz="2800">
              <a:solidFill>
                <a:srgbClr val="002060"/>
              </a:solidFill>
              <a:ea typeface="小塚ゴシック Pro R" panose="020B0400000000000000"/>
            </a:endParaRPr>
          </a:p>
        </p:txBody>
      </p:sp>
      <p:sp>
        <p:nvSpPr>
          <p:cNvPr id="10" name="Rectangle 25">
            <a:extLst>
              <a:ext uri="{FF2B5EF4-FFF2-40B4-BE49-F238E27FC236}">
                <a16:creationId xmlns:a16="http://schemas.microsoft.com/office/drawing/2014/main" id="{4D145E0A-03E3-42F2-A773-272C81C03A6F}"/>
              </a:ext>
            </a:extLst>
          </p:cNvPr>
          <p:cNvSpPr/>
          <p:nvPr/>
        </p:nvSpPr>
        <p:spPr>
          <a:xfrm>
            <a:off x="1" y="0"/>
            <a:ext cx="6160780" cy="6858000"/>
          </a:xfrm>
          <a:prstGeom prst="rect">
            <a:avLst/>
          </a:prstGeom>
          <a:solidFill>
            <a:srgbClr val="A1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Nutricnetials BSC logo.pdf" descr="Nutricnetials BSC logo.pdf">
            <a:extLst>
              <a:ext uri="{FF2B5EF4-FFF2-40B4-BE49-F238E27FC236}">
                <a16:creationId xmlns:a16="http://schemas.microsoft.com/office/drawing/2014/main" id="{680C55AA-48C8-4165-BB50-BE77594FEC71}"/>
              </a:ext>
            </a:extLst>
          </p:cNvPr>
          <p:cNvPicPr>
            <a:picLocks noChangeAspect="1"/>
          </p:cNvPicPr>
          <p:nvPr/>
        </p:nvPicPr>
        <p:blipFill>
          <a:blip r:embed="rId3"/>
          <a:stretch>
            <a:fillRect/>
          </a:stretch>
        </p:blipFill>
        <p:spPr>
          <a:xfrm>
            <a:off x="1278618" y="1476312"/>
            <a:ext cx="3509142" cy="2711609"/>
          </a:xfrm>
          <a:prstGeom prst="rect">
            <a:avLst/>
          </a:prstGeom>
          <a:ln w="12700">
            <a:miter lim="400000"/>
          </a:ln>
        </p:spPr>
      </p:pic>
      <p:grpSp>
        <p:nvGrpSpPr>
          <p:cNvPr id="34" name="グループ化 33">
            <a:extLst>
              <a:ext uri="{FF2B5EF4-FFF2-40B4-BE49-F238E27FC236}">
                <a16:creationId xmlns:a16="http://schemas.microsoft.com/office/drawing/2014/main" id="{E1F10EC3-4131-48D7-89CC-FDD99404E7D0}"/>
              </a:ext>
            </a:extLst>
          </p:cNvPr>
          <p:cNvGrpSpPr/>
          <p:nvPr/>
        </p:nvGrpSpPr>
        <p:grpSpPr>
          <a:xfrm>
            <a:off x="1960879" y="4496777"/>
            <a:ext cx="2282246" cy="1591730"/>
            <a:chOff x="1253864" y="4340508"/>
            <a:chExt cx="4278456" cy="2983968"/>
          </a:xfrm>
        </p:grpSpPr>
        <p:pic>
          <p:nvPicPr>
            <p:cNvPr id="35" name="Image" descr="Image">
              <a:extLst>
                <a:ext uri="{FF2B5EF4-FFF2-40B4-BE49-F238E27FC236}">
                  <a16:creationId xmlns:a16="http://schemas.microsoft.com/office/drawing/2014/main" id="{16F0700F-C0FD-4552-B2DE-7D9AE24D21D0}"/>
                </a:ext>
              </a:extLst>
            </p:cNvPr>
            <p:cNvPicPr>
              <a:picLocks noChangeAspect="1"/>
            </p:cNvPicPr>
            <p:nvPr/>
          </p:nvPicPr>
          <p:blipFill>
            <a:blip r:embed="rId4"/>
            <a:stretch>
              <a:fillRect/>
            </a:stretch>
          </p:blipFill>
          <p:spPr>
            <a:xfrm>
              <a:off x="2092008" y="4340508"/>
              <a:ext cx="3440312" cy="2983968"/>
            </a:xfrm>
            <a:prstGeom prst="rect">
              <a:avLst/>
            </a:prstGeom>
            <a:ln w="12700">
              <a:miter lim="400000"/>
            </a:ln>
          </p:spPr>
        </p:pic>
        <p:pic>
          <p:nvPicPr>
            <p:cNvPr id="36" name="図 35" descr="グラフィック, 抽象, 挿絵 が含まれている画像&#10;&#10;自動的に生成された説明">
              <a:extLst>
                <a:ext uri="{FF2B5EF4-FFF2-40B4-BE49-F238E27FC236}">
                  <a16:creationId xmlns:a16="http://schemas.microsoft.com/office/drawing/2014/main" id="{C390C5CE-EDCD-48A5-A0D8-FDE013D5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spTree>
    <p:extLst>
      <p:ext uri="{BB962C8B-B14F-4D97-AF65-F5344CB8AC3E}">
        <p14:creationId xmlns:p14="http://schemas.microsoft.com/office/powerpoint/2010/main" val="2057988353"/>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AFB031D-C47D-427B-B7A3-80A426B2C113}"/>
              </a:ext>
            </a:extLst>
          </p:cNvPr>
          <p:cNvSpPr txBox="1">
            <a:spLocks/>
          </p:cNvSpPr>
          <p:nvPr/>
        </p:nvSpPr>
        <p:spPr>
          <a:xfrm>
            <a:off x="3952874" y="1167456"/>
            <a:ext cx="5489971" cy="592455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457200" indent="-457200" algn="l" hangingPunct="1">
              <a:lnSpc>
                <a:spcPct val="200000"/>
              </a:lnSpc>
              <a:buFont typeface="Arial" panose="020B0604020202020204" pitchFamily="34" charset="0"/>
              <a:buChar char="•"/>
            </a:pPr>
            <a:endParaRPr kumimoji="1" lang="en-US" altLang="ja-JP" sz="3600">
              <a:solidFill>
                <a:srgbClr val="002060"/>
              </a:solidFill>
              <a:ea typeface="小塚ゴシック Pro R" panose="020B0400000000000000"/>
            </a:endParaRPr>
          </a:p>
        </p:txBody>
      </p:sp>
      <p:sp>
        <p:nvSpPr>
          <p:cNvPr id="2" name="タイトル 1">
            <a:extLst>
              <a:ext uri="{FF2B5EF4-FFF2-40B4-BE49-F238E27FC236}">
                <a16:creationId xmlns:a16="http://schemas.microsoft.com/office/drawing/2014/main" id="{B65D33A6-3A8E-4828-9120-F7544556E2FA}"/>
              </a:ext>
            </a:extLst>
          </p:cNvPr>
          <p:cNvSpPr txBox="1">
            <a:spLocks/>
          </p:cNvSpPr>
          <p:nvPr/>
        </p:nvSpPr>
        <p:spPr>
          <a:xfrm>
            <a:off x="6379525" y="2832117"/>
            <a:ext cx="5465887" cy="119376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ct val="150000"/>
              </a:lnSpc>
            </a:pPr>
            <a:r>
              <a:rPr kumimoji="1" lang="ja-JP" altLang="en-US" sz="4400" b="1">
                <a:solidFill>
                  <a:srgbClr val="002060"/>
                </a:solidFill>
                <a:ea typeface="小塚ゴシック Pro R" panose="020B0400000000000000"/>
              </a:rPr>
              <a:t>よくある質問</a:t>
            </a:r>
            <a:endParaRPr kumimoji="1" lang="en-US" altLang="ja-JP" sz="4400" b="1">
              <a:solidFill>
                <a:srgbClr val="002060"/>
              </a:solidFill>
              <a:ea typeface="小塚ゴシック Pro R" panose="020B0400000000000000"/>
            </a:endParaRPr>
          </a:p>
          <a:p>
            <a:pPr hangingPunct="1">
              <a:lnSpc>
                <a:spcPct val="150000"/>
              </a:lnSpc>
            </a:pPr>
            <a:endParaRPr kumimoji="1" lang="en-US" altLang="ja-JP" sz="2800">
              <a:solidFill>
                <a:srgbClr val="002060"/>
              </a:solidFill>
              <a:ea typeface="小塚ゴシック Pro R" panose="020B0400000000000000"/>
            </a:endParaRPr>
          </a:p>
        </p:txBody>
      </p:sp>
      <p:sp>
        <p:nvSpPr>
          <p:cNvPr id="10" name="Rectangle 25">
            <a:extLst>
              <a:ext uri="{FF2B5EF4-FFF2-40B4-BE49-F238E27FC236}">
                <a16:creationId xmlns:a16="http://schemas.microsoft.com/office/drawing/2014/main" id="{4D145E0A-03E3-42F2-A773-272C81C03A6F}"/>
              </a:ext>
            </a:extLst>
          </p:cNvPr>
          <p:cNvSpPr/>
          <p:nvPr/>
        </p:nvSpPr>
        <p:spPr>
          <a:xfrm>
            <a:off x="1" y="0"/>
            <a:ext cx="6160780" cy="6858000"/>
          </a:xfrm>
          <a:prstGeom prst="rect">
            <a:avLst/>
          </a:prstGeom>
          <a:solidFill>
            <a:srgbClr val="A1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Nutricnetials BSC logo.pdf" descr="Nutricnetials BSC logo.pdf">
            <a:extLst>
              <a:ext uri="{FF2B5EF4-FFF2-40B4-BE49-F238E27FC236}">
                <a16:creationId xmlns:a16="http://schemas.microsoft.com/office/drawing/2014/main" id="{680C55AA-48C8-4165-BB50-BE77594FEC71}"/>
              </a:ext>
            </a:extLst>
          </p:cNvPr>
          <p:cNvPicPr>
            <a:picLocks noChangeAspect="1"/>
          </p:cNvPicPr>
          <p:nvPr/>
        </p:nvPicPr>
        <p:blipFill>
          <a:blip r:embed="rId3"/>
          <a:stretch>
            <a:fillRect/>
          </a:stretch>
        </p:blipFill>
        <p:spPr>
          <a:xfrm>
            <a:off x="1278618" y="1476312"/>
            <a:ext cx="3509142" cy="2711609"/>
          </a:xfrm>
          <a:prstGeom prst="rect">
            <a:avLst/>
          </a:prstGeom>
          <a:ln w="12700">
            <a:miter lim="400000"/>
          </a:ln>
        </p:spPr>
      </p:pic>
      <p:grpSp>
        <p:nvGrpSpPr>
          <p:cNvPr id="34" name="グループ化 33">
            <a:extLst>
              <a:ext uri="{FF2B5EF4-FFF2-40B4-BE49-F238E27FC236}">
                <a16:creationId xmlns:a16="http://schemas.microsoft.com/office/drawing/2014/main" id="{E1F10EC3-4131-48D7-89CC-FDD99404E7D0}"/>
              </a:ext>
            </a:extLst>
          </p:cNvPr>
          <p:cNvGrpSpPr/>
          <p:nvPr/>
        </p:nvGrpSpPr>
        <p:grpSpPr>
          <a:xfrm>
            <a:off x="1960879" y="4496777"/>
            <a:ext cx="2282246" cy="1591730"/>
            <a:chOff x="1253864" y="4340508"/>
            <a:chExt cx="4278456" cy="2983968"/>
          </a:xfrm>
        </p:grpSpPr>
        <p:pic>
          <p:nvPicPr>
            <p:cNvPr id="35" name="Image" descr="Image">
              <a:extLst>
                <a:ext uri="{FF2B5EF4-FFF2-40B4-BE49-F238E27FC236}">
                  <a16:creationId xmlns:a16="http://schemas.microsoft.com/office/drawing/2014/main" id="{16F0700F-C0FD-4552-B2DE-7D9AE24D21D0}"/>
                </a:ext>
              </a:extLst>
            </p:cNvPr>
            <p:cNvPicPr>
              <a:picLocks noChangeAspect="1"/>
            </p:cNvPicPr>
            <p:nvPr/>
          </p:nvPicPr>
          <p:blipFill>
            <a:blip r:embed="rId4"/>
            <a:stretch>
              <a:fillRect/>
            </a:stretch>
          </p:blipFill>
          <p:spPr>
            <a:xfrm>
              <a:off x="2092008" y="4340508"/>
              <a:ext cx="3440312" cy="2983968"/>
            </a:xfrm>
            <a:prstGeom prst="rect">
              <a:avLst/>
            </a:prstGeom>
            <a:ln w="12700">
              <a:miter lim="400000"/>
            </a:ln>
          </p:spPr>
        </p:pic>
        <p:pic>
          <p:nvPicPr>
            <p:cNvPr id="36" name="図 35" descr="グラフィック, 抽象, 挿絵 が含まれている画像&#10;&#10;自動的に生成された説明">
              <a:extLst>
                <a:ext uri="{FF2B5EF4-FFF2-40B4-BE49-F238E27FC236}">
                  <a16:creationId xmlns:a16="http://schemas.microsoft.com/office/drawing/2014/main" id="{C390C5CE-EDCD-48A5-A0D8-FDE013D5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spTree>
    <p:extLst>
      <p:ext uri="{BB962C8B-B14F-4D97-AF65-F5344CB8AC3E}">
        <p14:creationId xmlns:p14="http://schemas.microsoft.com/office/powerpoint/2010/main" val="11130145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29088" y="509189"/>
            <a:ext cx="12124642" cy="1159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「環境ストレス」とは何ですか？</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29088" y="2304167"/>
            <a:ext cx="10394082"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50000"/>
              </a:lnSpc>
              <a:spcBef>
                <a:spcPts val="0"/>
              </a:spcBef>
              <a:spcAft>
                <a:spcPts val="0"/>
              </a:spcAft>
              <a:buClrTx/>
              <a:buSzTx/>
              <a:buFontTx/>
              <a:buNone/>
              <a:tabLst/>
              <a:defRPr/>
            </a:pP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近年の現代社会の中で起こる大気汚染、ブルーライト・赤外線・紫外線、乾燥によって生じる肌への負担のことです。</a:t>
            </a:r>
            <a:endParaRPr kumimoji="1" lang="en-US" altLang="ja-JP"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p:txBody>
      </p:sp>
    </p:spTree>
    <p:extLst>
      <p:ext uri="{BB962C8B-B14F-4D97-AF65-F5344CB8AC3E}">
        <p14:creationId xmlns:p14="http://schemas.microsoft.com/office/powerpoint/2010/main" val="38666646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488588" y="243704"/>
            <a:ext cx="10712812"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「ニュートリセンシャルズで、環境ストレスに負けない肌へ」とはどういうこと</a:t>
            </a:r>
            <a:r>
              <a:rPr lang="ja-JP" altLang="en-US" sz="2800" b="0" dirty="0">
                <a:solidFill>
                  <a:srgbClr val="7A66AB"/>
                </a:solidFill>
                <a:latin typeface="小塚ゴシック Pr6N L" panose="020B0200000000000000" pitchFamily="34" charset="-128"/>
                <a:ea typeface="小塚ゴシック Pr6N L" panose="020B0200000000000000" pitchFamily="34" charset="-128"/>
              </a:rPr>
              <a:t>で</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すか？</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488588" y="2261235"/>
            <a:ext cx="10780260" cy="39600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50000"/>
              </a:lnSpc>
              <a:spcBef>
                <a:spcPts val="0"/>
              </a:spcBef>
              <a:spcAft>
                <a:spcPts val="0"/>
              </a:spcAft>
              <a:buClrTx/>
              <a:buSzTx/>
              <a:buFontTx/>
              <a:buNone/>
              <a:tabLst/>
              <a:defRPr/>
            </a:pP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ニュートリセンシャルズ シリーズが、環境ストレス（大気汚染、ブルーライト・赤外線・紫外線、乾燥によって生じる肌への負担）を跳ね返す肌の力をサポートし、肌本来のもつ働きが、バランスの取れた状態へと導くことです。</a:t>
            </a:r>
            <a:endParaRPr kumimoji="1" lang="en-US" altLang="ja-JP"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50000"/>
              </a:lnSpc>
              <a:spcBef>
                <a:spcPts val="0"/>
              </a:spcBef>
              <a:spcAft>
                <a:spcPts val="0"/>
              </a:spcAft>
              <a:buClrTx/>
              <a:buSzTx/>
              <a:buFontTx/>
              <a:buNone/>
              <a:tabLst/>
              <a:defRPr/>
            </a:pPr>
            <a:endParaRPr kumimoji="1" lang="en-US" altLang="ja-JP" sz="2800" b="0" i="0" u="none" strike="noStrike" kern="0" cap="none" spc="0" normalizeH="0" baseline="0" noProof="0">
              <a:ln>
                <a:noFill/>
              </a:ln>
              <a:solidFill>
                <a:srgbClr val="7F7F7F"/>
              </a:solidFill>
              <a:effectLst/>
              <a:uLnTx/>
              <a:uFillTx/>
              <a:latin typeface="Helvetica Neue"/>
              <a:ea typeface="小塚ゴシック Pro R" panose="020B0400000000000000"/>
              <a:sym typeface="Helvetica Neue"/>
            </a:endParaRPr>
          </a:p>
        </p:txBody>
      </p:sp>
    </p:spTree>
    <p:extLst>
      <p:ext uri="{BB962C8B-B14F-4D97-AF65-F5344CB8AC3E}">
        <p14:creationId xmlns:p14="http://schemas.microsoft.com/office/powerpoint/2010/main" val="32577683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27962" y="469531"/>
            <a:ext cx="11303092" cy="1159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ニュートリセンシャルズは、どのような方におすすめですか？</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27962" y="2002768"/>
            <a:ext cx="10687638" cy="33137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50000"/>
              </a:lnSpc>
              <a:spcBef>
                <a:spcPts val="0"/>
              </a:spcBef>
              <a:spcAft>
                <a:spcPts val="0"/>
              </a:spcAft>
              <a:buClrTx/>
              <a:buSzTx/>
              <a:buFontTx/>
              <a:buNone/>
              <a:tabLst/>
              <a:defRPr/>
            </a:pP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ミレニアル世代の方を含む、幅広い年齢層の方におすすめです。</a:t>
            </a:r>
            <a:endParaRPr kumimoji="1" lang="en-US" altLang="ja-JP"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50000"/>
              </a:lnSpc>
              <a:spcBef>
                <a:spcPts val="0"/>
              </a:spcBef>
              <a:spcAft>
                <a:spcPts val="0"/>
              </a:spcAft>
              <a:buClrTx/>
              <a:buSzTx/>
              <a:buFontTx/>
              <a:buNone/>
              <a:tabLst/>
              <a:defRPr/>
            </a:pP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環境ストレス*を跳ね返す肌の力をサポートし、自分らしい肌へと導きたい方や、</a:t>
            </a:r>
            <a:r>
              <a:rPr kumimoji="1" lang="ja-JP" altLang="en-US" sz="2800" b="0">
                <a:solidFill>
                  <a:srgbClr val="1C2245"/>
                </a:solidFill>
                <a:latin typeface="小塚ゴシック Pr6N L" panose="020B0200000000000000" pitchFamily="34" charset="-128"/>
                <a:ea typeface="小塚ゴシック Pr6N L" panose="020B0200000000000000" pitchFamily="34" charset="-128"/>
              </a:rPr>
              <a:t>植物由来成分ブレンド</a:t>
            </a: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を配合したスキン ケアを</a:t>
            </a:r>
            <a:r>
              <a:rPr kumimoji="1" lang="ja-JP" altLang="en-US" sz="2800" b="0">
                <a:solidFill>
                  <a:srgbClr val="1C2245"/>
                </a:solidFill>
                <a:latin typeface="小塚ゴシック Pr6N L" panose="020B0200000000000000" pitchFamily="34" charset="-128"/>
                <a:ea typeface="小塚ゴシック Pr6N L" panose="020B0200000000000000" pitchFamily="34" charset="-128"/>
              </a:rPr>
              <a:t>好まれる</a:t>
            </a: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方にもおすすめです。</a:t>
            </a:r>
          </a:p>
        </p:txBody>
      </p:sp>
      <p:sp>
        <p:nvSpPr>
          <p:cNvPr id="5" name="テキスト ボックス 4">
            <a:extLst>
              <a:ext uri="{FF2B5EF4-FFF2-40B4-BE49-F238E27FC236}">
                <a16:creationId xmlns:a16="http://schemas.microsoft.com/office/drawing/2014/main" id="{AB6185A8-BD60-43B5-8637-A27FA614198C}"/>
              </a:ext>
            </a:extLst>
          </p:cNvPr>
          <p:cNvSpPr txBox="1"/>
          <p:nvPr/>
        </p:nvSpPr>
        <p:spPr>
          <a:xfrm>
            <a:off x="6532863" y="6532602"/>
            <a:ext cx="5298191"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346710"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sym typeface="Helvetica Neue"/>
              </a:rPr>
              <a:t>＊</a:t>
            </a:r>
            <a:r>
              <a:rPr kumimoji="1" lang="ja-JP" altLang="en-US" sz="900" b="0" i="0" u="none" strike="noStrike" kern="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sym typeface="Helvetica Neue"/>
              </a:rPr>
              <a:t>大気汚染、ブルーライト・赤外線・紫外線、乾燥によって生じる肌への負担のこと。</a:t>
            </a:r>
            <a:endParaRPr kumimoji="1" lang="en-US" altLang="ja-JP" sz="900" b="0" i="0" u="none" strike="noStrike" kern="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sym typeface="Helvetica Neue"/>
            </a:endParaRPr>
          </a:p>
        </p:txBody>
      </p:sp>
    </p:spTree>
    <p:extLst>
      <p:ext uri="{BB962C8B-B14F-4D97-AF65-F5344CB8AC3E}">
        <p14:creationId xmlns:p14="http://schemas.microsoft.com/office/powerpoint/2010/main" val="1011123146"/>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9" y="492769"/>
            <a:ext cx="10415895"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「バイオ アダプティブ ボタニカル ブレンド」は</a:t>
            </a:r>
            <a:endParaRPr kumimoji="0" lang="en-US" altLang="ja-JP"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lang="ja-JP" altLang="en-US" sz="2800" b="0" dirty="0">
                <a:solidFill>
                  <a:srgbClr val="7A66AB"/>
                </a:solidFill>
                <a:latin typeface="小塚ゴシック Pr6N L" panose="020B0200000000000000" pitchFamily="34" charset="-128"/>
                <a:ea typeface="小塚ゴシック Pr6N L" panose="020B0200000000000000" pitchFamily="34" charset="-128"/>
              </a:rPr>
              <a:t>ど</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の製品に配合されていますか？</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72810" y="2526188"/>
            <a:ext cx="10415894" cy="180562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ニュートリセンシャルズのすべての製品に配合されています。</a:t>
            </a:r>
            <a:endParaRPr kumimoji="1" lang="en-US" altLang="ja-JP"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50000"/>
              </a:lnSpc>
              <a:spcBef>
                <a:spcPts val="0"/>
              </a:spcBef>
              <a:spcAft>
                <a:spcPts val="0"/>
              </a:spcAft>
              <a:buClrTx/>
              <a:buSzTx/>
              <a:buFontTx/>
              <a:buNone/>
              <a:tabLst/>
              <a:defRPr/>
            </a:pPr>
            <a:endParaRPr kumimoji="0" lang="en-US" altLang="ja-JP" sz="2800" b="0" i="0" u="none" strike="noStrike" kern="0" cap="none" spc="0" normalizeH="0" baseline="0" noProof="0">
              <a:ln>
                <a:noFill/>
              </a:ln>
              <a:solidFill>
                <a:srgbClr val="000000">
                  <a:lumMod val="50000"/>
                  <a:lumOff val="50000"/>
                </a:srgbClr>
              </a:solidFill>
              <a:effectLst/>
              <a:uLnTx/>
              <a:uFillTx/>
              <a:latin typeface="小塚ゴシック Pr6N L" panose="020B0200000000000000" pitchFamily="34" charset="-128"/>
              <a:ea typeface="小塚ゴシック Pro R" panose="020B0400000000000000"/>
              <a:sym typeface="Helvetica Neue"/>
            </a:endParaRPr>
          </a:p>
        </p:txBody>
      </p:sp>
    </p:spTree>
    <p:extLst>
      <p:ext uri="{BB962C8B-B14F-4D97-AF65-F5344CB8AC3E}">
        <p14:creationId xmlns:p14="http://schemas.microsoft.com/office/powerpoint/2010/main" val="157703059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9" y="492769"/>
            <a:ext cx="10415895"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lang="ja-JP" altLang="en-US" sz="2800" b="0" dirty="0">
                <a:solidFill>
                  <a:srgbClr val="7A66AB"/>
                </a:solidFill>
                <a:latin typeface="小塚ゴシック Pr6N L" panose="020B0200000000000000" pitchFamily="34" charset="-128"/>
                <a:ea typeface="小塚ゴシック Pr6N L" panose="020B0200000000000000" pitchFamily="34" charset="-128"/>
              </a:rPr>
              <a:t>「光対応</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ブレンド」「ハイドラ フレックス ブレンド」は</a:t>
            </a:r>
            <a:endParaRPr kumimoji="0" lang="en-US" altLang="ja-JP"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lang="ja-JP" altLang="en-US" sz="2800" b="0" dirty="0">
                <a:solidFill>
                  <a:srgbClr val="7A66AB"/>
                </a:solidFill>
                <a:latin typeface="小塚ゴシック Pr6N L" panose="020B0200000000000000" pitchFamily="34" charset="-128"/>
                <a:ea typeface="小塚ゴシック Pr6N L" panose="020B0200000000000000" pitchFamily="34" charset="-128"/>
              </a:rPr>
              <a:t>ど</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の製品に配合されていますか？</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21368" y="2467054"/>
            <a:ext cx="11308682" cy="33137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「光対応ブレンド」は</a:t>
            </a:r>
            <a:endPar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	</a:t>
            </a:r>
            <a:r>
              <a:rPr kumimoji="1" lang="ja-JP" altLang="en-US" sz="28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デイ ドリーム プロテクティブ ローション</a:t>
            </a:r>
            <a:r>
              <a:rPr kumimoji="1" lang="ja-JP" altLang="en-US" sz="20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a:t>
            </a:r>
            <a:r>
              <a:rPr kumimoji="1" lang="en-US" altLang="ja-JP" sz="20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SPF</a:t>
            </a:r>
            <a:r>
              <a:rPr kumimoji="1" lang="ja-JP" altLang="en-US" sz="20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付き乳液）</a:t>
            </a:r>
            <a:endParaRPr kumimoji="1" lang="en-US" altLang="ja-JP" sz="20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dirty="0">
                <a:solidFill>
                  <a:srgbClr val="1C2245"/>
                </a:solidFill>
                <a:latin typeface="小塚ゴシック Pr6N L" panose="020B0200000000000000" pitchFamily="34" charset="-128"/>
                <a:ea typeface="小塚ゴシック Pr6N L" panose="020B0200000000000000" pitchFamily="34" charset="-128"/>
              </a:rPr>
              <a:t>「ハイドラ フレックス ブレンド」は</a:t>
            </a:r>
            <a:endParaRPr kumimoji="1" lang="en-US" altLang="ja-JP" sz="2800" b="0" dirty="0">
              <a:solidFill>
                <a:srgbClr val="1C2245"/>
              </a:solidFill>
              <a:latin typeface="小塚ゴシック Pr6N L" panose="020B0200000000000000" pitchFamily="34" charset="-128"/>
              <a:ea typeface="小塚ゴシック Pr6N L" panose="020B0200000000000000" pitchFamily="34" charset="-128"/>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en-US" altLang="ja-JP" sz="28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	</a:t>
            </a:r>
            <a:r>
              <a:rPr kumimoji="1" lang="ja-JP" altLang="en-US" sz="28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セルトレックス オールウェイズ ライト アドバンス セラム</a:t>
            </a:r>
            <a:r>
              <a:rPr kumimoji="1" lang="ja-JP" altLang="en-US" sz="20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（美容液）</a:t>
            </a:r>
            <a:endParaRPr kumimoji="1" lang="en-US" altLang="ja-JP" sz="20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に配合されています。</a:t>
            </a:r>
            <a:endParaRPr kumimoji="1" lang="en-US" altLang="ja-JP" sz="28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endParaRPr kumimoji="1" lang="en-US" altLang="ja-JP" sz="2800" b="0" kern="1200" dirty="0">
              <a:solidFill>
                <a:srgbClr val="1C2245"/>
              </a:solidFill>
              <a:latin typeface="小塚ゴシック Pr6N L" panose="020B0200000000000000" pitchFamily="34" charset="-128"/>
              <a:ea typeface="小塚ゴシック Pr6N L" panose="020B0200000000000000" pitchFamily="34" charset="-128"/>
              <a:cs typeface="+mn-cs"/>
            </a:endParaRPr>
          </a:p>
        </p:txBody>
      </p:sp>
    </p:spTree>
    <p:extLst>
      <p:ext uri="{BB962C8B-B14F-4D97-AF65-F5344CB8AC3E}">
        <p14:creationId xmlns:p14="http://schemas.microsoft.com/office/powerpoint/2010/main" val="2701805613"/>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9" y="750629"/>
            <a:ext cx="10415895"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美容液とマスクは同じセルトレックス オールウェイズ ライトという名前で</a:t>
            </a:r>
            <a:r>
              <a:rPr lang="ja-JP" altLang="en-US" sz="2800" b="0" dirty="0">
                <a:solidFill>
                  <a:srgbClr val="7A66AB"/>
                </a:solidFill>
                <a:latin typeface="小塚ゴシック Pr6N L" panose="020B0200000000000000" pitchFamily="34" charset="-128"/>
                <a:ea typeface="小塚ゴシック Pr6N L" panose="020B0200000000000000" pitchFamily="34" charset="-128"/>
              </a:rPr>
              <a:t>すが</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a:t>
            </a:r>
            <a:r>
              <a:rPr lang="ja-JP" altLang="en-US" sz="2800" b="0" dirty="0">
                <a:solidFill>
                  <a:srgbClr val="7A66AB"/>
                </a:solidFill>
                <a:latin typeface="小塚ゴシック Pr6N L" panose="020B0200000000000000" pitchFamily="34" charset="-128"/>
                <a:ea typeface="小塚ゴシック Pr6N L" panose="020B0200000000000000" pitchFamily="34" charset="-128"/>
              </a:rPr>
              <a:t>両方の</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製品に「ハイドラ フレックス ブレンド（保湿成分）」は含まれていますか？ </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21368" y="3250826"/>
            <a:ext cx="9579895"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「ハイドラ フレックス ブレンド</a:t>
            </a:r>
            <a:r>
              <a:rPr kumimoji="1" lang="zh-CN"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（保湿成分）</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」は</a:t>
            </a:r>
            <a:endPar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kern="1200" dirty="0">
                <a:solidFill>
                  <a:srgbClr val="1C2245"/>
                </a:solidFill>
                <a:latin typeface="小塚ゴシック Pr6N L" panose="020B0200000000000000" pitchFamily="34" charset="-128"/>
                <a:ea typeface="小塚ゴシック Pr6N L" panose="020B0200000000000000" pitchFamily="34" charset="-128"/>
                <a:cs typeface="+mn-cs"/>
              </a:rPr>
              <a:t>美容液の</a:t>
            </a:r>
            <a:r>
              <a:rPr kumimoji="1" lang="ja-JP" altLang="en-US" sz="28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rPr>
              <a:t>アドバンス セラム</a:t>
            </a:r>
            <a:r>
              <a:rPr kumimoji="1" lang="ja-JP" altLang="en-US" sz="2800" b="0" dirty="0">
                <a:solidFill>
                  <a:srgbClr val="1C2245"/>
                </a:solidFill>
                <a:latin typeface="小塚ゴシック Pr6N L" panose="020B0200000000000000" pitchFamily="34" charset="-128"/>
                <a:ea typeface="小塚ゴシック Pr6N L" panose="020B0200000000000000" pitchFamily="34" charset="-128"/>
              </a:rPr>
              <a:t>のみに配合されています。</a:t>
            </a:r>
            <a:endParaRPr kumimoji="1" lang="en-US" altLang="ja-JP" sz="2800" b="0" i="0" u="none" strike="noStrike" kern="120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cs typeface="+mn-cs"/>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endParaRPr kumimoji="1" lang="en-US" altLang="ja-JP" sz="2800" b="0" kern="1200" dirty="0">
              <a:solidFill>
                <a:srgbClr val="1C2245"/>
              </a:solidFill>
              <a:latin typeface="小塚ゴシック Pr6N L" panose="020B0200000000000000" pitchFamily="34" charset="-128"/>
              <a:ea typeface="小塚ゴシック Pr6N L" panose="020B0200000000000000" pitchFamily="34" charset="-128"/>
              <a:cs typeface="+mn-cs"/>
            </a:endParaRPr>
          </a:p>
        </p:txBody>
      </p:sp>
      <p:pic>
        <p:nvPicPr>
          <p:cNvPr id="7" name="図 6" descr="黒い背景に白い文字がある&#10;&#10;中程度の精度で自動的に生成された説明">
            <a:extLst>
              <a:ext uri="{FF2B5EF4-FFF2-40B4-BE49-F238E27FC236}">
                <a16:creationId xmlns:a16="http://schemas.microsoft.com/office/drawing/2014/main" id="{0543B609-B5FD-4D51-89E8-ED77A1F05F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5641" t="8718" r="35755" b="7351"/>
          <a:stretch/>
        </p:blipFill>
        <p:spPr>
          <a:xfrm>
            <a:off x="11133583" y="4172198"/>
            <a:ext cx="559314" cy="2461764"/>
          </a:xfrm>
          <a:prstGeom prst="rect">
            <a:avLst/>
          </a:prstGeom>
        </p:spPr>
      </p:pic>
    </p:spTree>
    <p:extLst>
      <p:ext uri="{BB962C8B-B14F-4D97-AF65-F5344CB8AC3E}">
        <p14:creationId xmlns:p14="http://schemas.microsoft.com/office/powerpoint/2010/main" val="830847578"/>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48138" y="504028"/>
            <a:ext cx="12124642" cy="1159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「ノンコメドジェニックテスト済み」とは何ですか？</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48138" y="2280354"/>
            <a:ext cx="11247071" cy="39600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algn="l">
              <a:lnSpc>
                <a:spcPct val="150000"/>
              </a:lnSpc>
              <a:defRPr/>
            </a:pP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a:sym typeface="Helvetica Neue"/>
              </a:rPr>
              <a:t>コメドは、</a:t>
            </a:r>
            <a:r>
              <a:rPr kumimoji="1" lang="ja-JP" altLang="en-US" sz="2800" b="0">
                <a:solidFill>
                  <a:srgbClr val="1C2245"/>
                </a:solidFill>
                <a:latin typeface="小塚ゴシック Pr6N L" panose="020B0200000000000000" pitchFamily="34" charset="-128"/>
                <a:ea typeface="小塚ゴシック Pr6N L"/>
              </a:rPr>
              <a:t>毛穴</a:t>
            </a: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a:sym typeface="Helvetica Neue"/>
              </a:rPr>
              <a:t>に皮脂や角質などが詰まってしまった状態、いわば</a:t>
            </a:r>
            <a:r>
              <a:rPr kumimoji="1" lang="ja-JP" altLang="en-US" sz="2800" b="0">
                <a:solidFill>
                  <a:srgbClr val="1C2245"/>
                </a:solidFill>
                <a:latin typeface="小塚ゴシック Pr6N L" panose="020B0200000000000000" pitchFamily="34" charset="-128"/>
                <a:ea typeface="小塚ゴシック Pr6N L"/>
              </a:rPr>
              <a:t>　</a:t>
            </a: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a:sym typeface="Helvetica Neue"/>
              </a:rPr>
              <a:t>ニキビのもとのことです。「ノンコメドジェニックテスト済み」の</a:t>
            </a:r>
            <a:r>
              <a:rPr kumimoji="1" lang="ja-JP" altLang="en-US" sz="2800" b="0">
                <a:solidFill>
                  <a:srgbClr val="1C2245"/>
                </a:solidFill>
                <a:latin typeface="小塚ゴシック Pr6N L" panose="020B0200000000000000" pitchFamily="34" charset="-128"/>
                <a:ea typeface="小塚ゴシック Pr6N L"/>
              </a:rPr>
              <a:t>　</a:t>
            </a: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a:sym typeface="Helvetica Neue"/>
              </a:rPr>
              <a:t>文言は、 コメド（ニキビのもと）になりにくい処方に表示されます。</a:t>
            </a:r>
            <a:endParaRPr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a:endParaRPr>
          </a:p>
          <a:p>
            <a:pPr marL="0" marR="0" lvl="0" indent="0" algn="l" defTabSz="346710" rtl="0" eaLnBrk="1" fontAlgn="auto" latinLnBrk="0" hangingPunct="0">
              <a:lnSpc>
                <a:spcPct val="150000"/>
              </a:lnSpc>
              <a:spcBef>
                <a:spcPts val="0"/>
              </a:spcBef>
              <a:spcAft>
                <a:spcPts val="0"/>
              </a:spcAft>
              <a:buClrTx/>
              <a:buSzTx/>
              <a:buFontTx/>
              <a:buNone/>
              <a:tabLst/>
              <a:defRPr/>
            </a:pPr>
            <a:r>
              <a:rPr kumimoji="1" lang="ja-JP" altLang="en-US" sz="2800" b="0" i="0" u="none" strike="noStrike" kern="0" cap="none" spc="0" normalizeH="0" baseline="0" noProof="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ただし、すべての方にニキビができないというわけではありませんので、ご注意ください。</a:t>
            </a:r>
          </a:p>
        </p:txBody>
      </p:sp>
    </p:spTree>
    <p:extLst>
      <p:ext uri="{BB962C8B-B14F-4D97-AF65-F5344CB8AC3E}">
        <p14:creationId xmlns:p14="http://schemas.microsoft.com/office/powerpoint/2010/main" val="250965253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39618" y="447753"/>
            <a:ext cx="10857726" cy="1159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lang="ja-JP" altLang="en-US" sz="2800" b="0">
                <a:solidFill>
                  <a:srgbClr val="7A66AB"/>
                </a:solidFill>
                <a:latin typeface="小塚ゴシック Pr6N L" panose="020B0200000000000000" pitchFamily="34" charset="-128"/>
                <a:ea typeface="小塚ゴシック Pr6N L" panose="020B0200000000000000" pitchFamily="34" charset="-128"/>
              </a:rPr>
              <a:t>９つの製品の中での使用感別のお手入れステップを教えてください。</a:t>
            </a:r>
            <a:endParaRPr kumimoji="1" lang="ja-JP" altLang="en-US" sz="2800" b="0" i="0" u="none" strike="noStrike" kern="0" cap="none" spc="0" normalizeH="0" baseline="0" noProof="0">
              <a:ln>
                <a:noFill/>
              </a:ln>
              <a:solidFill>
                <a:srgbClr val="7A66AB"/>
              </a:solidFill>
              <a:effectLst/>
              <a:uLnTx/>
              <a:uFillTx/>
              <a:latin typeface="Helvetica Neue"/>
              <a:ea typeface="小塚ゴシック Pro R" panose="020B0400000000000000"/>
              <a:sym typeface="Helvetica Neue"/>
            </a:endParaRPr>
          </a:p>
        </p:txBody>
      </p:sp>
      <p:sp>
        <p:nvSpPr>
          <p:cNvPr id="30" name="テキスト ボックス 29">
            <a:extLst>
              <a:ext uri="{FF2B5EF4-FFF2-40B4-BE49-F238E27FC236}">
                <a16:creationId xmlns:a16="http://schemas.microsoft.com/office/drawing/2014/main" id="{6028D076-5704-4D89-9A35-F62C82702FDD}"/>
              </a:ext>
            </a:extLst>
          </p:cNvPr>
          <p:cNvSpPr txBox="1"/>
          <p:nvPr/>
        </p:nvSpPr>
        <p:spPr>
          <a:xfrm>
            <a:off x="539618" y="1735285"/>
            <a:ext cx="2227693" cy="7284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2800" b="0" i="0" u="none" strike="noStrike" kern="0" cap="none" spc="0" normalizeH="0" baseline="0" noProof="0">
              <a:ln>
                <a:noFill/>
              </a:ln>
              <a:solidFill>
                <a:srgbClr val="000000">
                  <a:lumMod val="50000"/>
                  <a:lumOff val="50000"/>
                </a:srgbClr>
              </a:solidFill>
              <a:effectLst/>
              <a:uLnTx/>
              <a:uFillTx/>
              <a:latin typeface="小塚ゴシック Pr6N L" panose="020B0200000000000000" pitchFamily="34" charset="-128"/>
              <a:ea typeface="小塚ゴシック Pro R" panose="020B0400000000000000"/>
              <a:sym typeface="Helvetica Neue"/>
            </a:endParaRPr>
          </a:p>
        </p:txBody>
      </p:sp>
      <p:sp>
        <p:nvSpPr>
          <p:cNvPr id="7" name="テキスト ボックス 6">
            <a:extLst>
              <a:ext uri="{FF2B5EF4-FFF2-40B4-BE49-F238E27FC236}">
                <a16:creationId xmlns:a16="http://schemas.microsoft.com/office/drawing/2014/main" id="{46456CEA-BB3C-4F0B-B97C-8FE1C0A99534}"/>
              </a:ext>
            </a:extLst>
          </p:cNvPr>
          <p:cNvSpPr txBox="1"/>
          <p:nvPr/>
        </p:nvSpPr>
        <p:spPr>
          <a:xfrm>
            <a:off x="10324969" y="5355666"/>
            <a:ext cx="1181231" cy="3000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ctr" defTabSz="34671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chemeClr val="tx1"/>
                </a:solidFill>
                <a:effectLst/>
                <a:uLnTx/>
                <a:uFillTx/>
                <a:latin typeface="Helvetica Neue"/>
                <a:ea typeface="小塚ゴシック Pro R" panose="020B0400000000000000"/>
                <a:sym typeface="Helvetica Neue"/>
              </a:rPr>
              <a:t>紫外線・ブルーライトが気になる時に</a:t>
            </a:r>
          </a:p>
        </p:txBody>
      </p:sp>
      <p:sp>
        <p:nvSpPr>
          <p:cNvPr id="2" name="テキスト ボックス 1">
            <a:extLst>
              <a:ext uri="{FF2B5EF4-FFF2-40B4-BE49-F238E27FC236}">
                <a16:creationId xmlns:a16="http://schemas.microsoft.com/office/drawing/2014/main" id="{77244A36-7B31-46EE-AE12-2AC35B399CCD}"/>
              </a:ext>
            </a:extLst>
          </p:cNvPr>
          <p:cNvSpPr txBox="1"/>
          <p:nvPr/>
        </p:nvSpPr>
        <p:spPr>
          <a:xfrm>
            <a:off x="8217243" y="156536"/>
            <a:ext cx="1087395"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000" b="1" i="0" u="none" strike="noStrike" cap="none" spc="0" normalizeH="0" baseline="0">
              <a:ln>
                <a:noFill/>
              </a:ln>
              <a:solidFill>
                <a:srgbClr val="000000"/>
              </a:solidFill>
              <a:effectLst/>
              <a:uFillTx/>
              <a:latin typeface="Helvetica Neue"/>
              <a:ea typeface="Helvetica Neue"/>
              <a:cs typeface="Helvetica Neue"/>
              <a:sym typeface="Helvetica Neue"/>
            </a:endParaRPr>
          </a:p>
        </p:txBody>
      </p:sp>
      <p:pic>
        <p:nvPicPr>
          <p:cNvPr id="5" name="図 4">
            <a:extLst>
              <a:ext uri="{FF2B5EF4-FFF2-40B4-BE49-F238E27FC236}">
                <a16:creationId xmlns:a16="http://schemas.microsoft.com/office/drawing/2014/main" id="{4473BDDC-6407-438D-82BD-55EC5DF9FF5C}"/>
              </a:ext>
            </a:extLst>
          </p:cNvPr>
          <p:cNvPicPr>
            <a:picLocks noChangeAspect="1"/>
          </p:cNvPicPr>
          <p:nvPr/>
        </p:nvPicPr>
        <p:blipFill>
          <a:blip r:embed="rId3"/>
          <a:stretch>
            <a:fillRect/>
          </a:stretch>
        </p:blipFill>
        <p:spPr>
          <a:xfrm>
            <a:off x="9123637" y="5956451"/>
            <a:ext cx="526990" cy="180285"/>
          </a:xfrm>
          <a:prstGeom prst="rect">
            <a:avLst/>
          </a:prstGeom>
        </p:spPr>
      </p:pic>
      <p:sp>
        <p:nvSpPr>
          <p:cNvPr id="9" name="テキスト ボックス 8">
            <a:extLst>
              <a:ext uri="{FF2B5EF4-FFF2-40B4-BE49-F238E27FC236}">
                <a16:creationId xmlns:a16="http://schemas.microsoft.com/office/drawing/2014/main" id="{CE3CA050-7861-489C-A3D2-44A2937D2B75}"/>
              </a:ext>
            </a:extLst>
          </p:cNvPr>
          <p:cNvSpPr txBox="1"/>
          <p:nvPr/>
        </p:nvSpPr>
        <p:spPr>
          <a:xfrm>
            <a:off x="9205568" y="5953891"/>
            <a:ext cx="1181231" cy="1744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defTabSz="346710"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chemeClr val="tx1"/>
                </a:solidFill>
                <a:effectLst/>
                <a:uLnTx/>
                <a:uFillTx/>
                <a:latin typeface="Helvetica Neue"/>
                <a:ea typeface="小塚ゴシック Pro R" panose="020B0400000000000000"/>
                <a:sym typeface="Helvetica Neue"/>
              </a:rPr>
              <a:t>ジェル</a:t>
            </a:r>
          </a:p>
        </p:txBody>
      </p:sp>
      <p:pic>
        <p:nvPicPr>
          <p:cNvPr id="8" name="図 7">
            <a:extLst>
              <a:ext uri="{FF2B5EF4-FFF2-40B4-BE49-F238E27FC236}">
                <a16:creationId xmlns:a16="http://schemas.microsoft.com/office/drawing/2014/main" id="{E791ACFC-EB23-4BAC-9C65-97BA68BD7F22}"/>
              </a:ext>
            </a:extLst>
          </p:cNvPr>
          <p:cNvPicPr>
            <a:picLocks noChangeAspect="1"/>
          </p:cNvPicPr>
          <p:nvPr/>
        </p:nvPicPr>
        <p:blipFill>
          <a:blip r:embed="rId4"/>
          <a:stretch>
            <a:fillRect/>
          </a:stretch>
        </p:blipFill>
        <p:spPr>
          <a:xfrm>
            <a:off x="387350" y="2475003"/>
            <a:ext cx="11512550" cy="4215946"/>
          </a:xfrm>
          <a:prstGeom prst="rect">
            <a:avLst/>
          </a:prstGeom>
        </p:spPr>
      </p:pic>
    </p:spTree>
    <p:extLst>
      <p:ext uri="{BB962C8B-B14F-4D97-AF65-F5344CB8AC3E}">
        <p14:creationId xmlns:p14="http://schemas.microsoft.com/office/powerpoint/2010/main" val="4001706092"/>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46485" y="437787"/>
            <a:ext cx="11099029"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就寝までに</a:t>
            </a:r>
            <a:r>
              <a:rPr kumimoji="0" lang="en-US" altLang="ja-JP"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TV</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やパソコン、スマートフォンの画面を見る機会が多いのですが、夜のお手入れに</a:t>
            </a:r>
            <a:r>
              <a:rPr kumimoji="0" lang="en-US" altLang="ja-JP"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SPF35</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の乳液、デイ </a:t>
            </a:r>
            <a:r>
              <a:rPr lang="ja-JP" altLang="en-US" sz="2800" b="0" dirty="0">
                <a:solidFill>
                  <a:srgbClr val="7A66AB"/>
                </a:solidFill>
                <a:latin typeface="小塚ゴシック Pr6N L" panose="020B0200000000000000" pitchFamily="34" charset="-128"/>
                <a:ea typeface="小塚ゴシック Pr6N L" panose="020B0200000000000000" pitchFamily="34" charset="-128"/>
              </a:rPr>
              <a:t>ド</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リーム プロテクティブ ローションを使用しても良いですか？</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46485" y="2649951"/>
            <a:ext cx="10465861" cy="34983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algn="l">
              <a:lnSpc>
                <a:spcPct val="150000"/>
              </a:lnSpc>
              <a:defRPr/>
            </a:pPr>
            <a:r>
              <a:rPr kumimoji="1" lang="ja-JP" altLang="en-US" sz="2000" b="0" i="0" u="none" strike="noStrike" kern="0" cap="none" spc="0" normalizeH="0" baseline="0" noProof="0" dirty="0">
                <a:ln>
                  <a:noFill/>
                </a:ln>
                <a:solidFill>
                  <a:srgbClr val="1C2245"/>
                </a:solidFill>
                <a:effectLst/>
                <a:highlight>
                  <a:srgbClr val="FFFFFF"/>
                </a:highlight>
                <a:uLnTx/>
                <a:uFillTx/>
                <a:latin typeface="小塚ゴシック Pr6N L" panose="020B0200000000000000" pitchFamily="34" charset="-128"/>
                <a:ea typeface="小塚ゴシック Pr6N L" panose="020B0200000000000000" pitchFamily="34" charset="-128"/>
                <a:sym typeface="Helvetica Neue"/>
              </a:rPr>
              <a:t>デイ ドリーム プロテクティブ ローションはブルーライトに対する肌への負担を軽減しますので、照明やスマートフォンを使用する夜もご使用いただけます。就寝の際に一度洗顔料で落とし、モイスチャーライズ ミーまたはスキンダルジェントをお使いいただくと「日々の環境ストレス*を跳ね返す肌の力を包括的にサポート」するという、ニュートリセンシャルズがシリーズで目指す特長を体感していただけると思います。尚、デイ ドリーム プロテクティブ ローションは、夜使用して朝まで肌に付けたまま過ごされても問題ありません。</a:t>
            </a:r>
          </a:p>
        </p:txBody>
      </p:sp>
      <p:sp>
        <p:nvSpPr>
          <p:cNvPr id="5" name="テキスト ボックス 4">
            <a:extLst>
              <a:ext uri="{FF2B5EF4-FFF2-40B4-BE49-F238E27FC236}">
                <a16:creationId xmlns:a16="http://schemas.microsoft.com/office/drawing/2014/main" id="{3560F5E1-9FF7-4649-A787-0D90A2EEC2DB}"/>
              </a:ext>
            </a:extLst>
          </p:cNvPr>
          <p:cNvSpPr txBox="1"/>
          <p:nvPr/>
        </p:nvSpPr>
        <p:spPr>
          <a:xfrm>
            <a:off x="6532863" y="6532602"/>
            <a:ext cx="5298191"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ctr" defTabSz="346710" rtl="0" eaLnBrk="1" fontAlgn="auto" latinLnBrk="0" hangingPunct="0">
              <a:lnSpc>
                <a:spcPct val="100000"/>
              </a:lnSpc>
              <a:spcBef>
                <a:spcPts val="0"/>
              </a:spcBef>
              <a:spcAft>
                <a:spcPts val="0"/>
              </a:spcAft>
              <a:buClrTx/>
              <a:buSzTx/>
              <a:buFontTx/>
              <a:buNone/>
              <a:tabLst/>
              <a:defRPr/>
            </a:pPr>
            <a:r>
              <a:rPr kumimoji="0" lang="ja-JP" altLang="en-US" sz="900" b="0" i="0" u="none" strike="noStrike" kern="0" cap="none" spc="0" normalizeH="0" baseline="0" noProof="0" dirty="0">
                <a:ln>
                  <a:noFill/>
                </a:ln>
                <a:solidFill>
                  <a:srgbClr val="292F50"/>
                </a:solidFill>
                <a:effectLst/>
                <a:uLnTx/>
                <a:uFillTx/>
                <a:latin typeface="小塚ゴシック Pr6N R" panose="020B0400000000000000" pitchFamily="34" charset="-128"/>
                <a:ea typeface="小塚ゴシック Pr6N R" panose="020B0400000000000000" pitchFamily="34" charset="-128"/>
                <a:sym typeface="Helvetica Neue"/>
              </a:rPr>
              <a:t>＊</a:t>
            </a:r>
            <a:r>
              <a:rPr kumimoji="1" lang="ja-JP" altLang="en-US" sz="900" b="0" i="0" u="none" strike="noStrike" kern="0" cap="none" spc="0" normalizeH="0" baseline="0" noProof="0" dirty="0">
                <a:ln>
                  <a:noFill/>
                </a:ln>
                <a:solidFill>
                  <a:srgbClr val="292F50"/>
                </a:solidFill>
                <a:effectLst/>
                <a:uLnTx/>
                <a:uFillTx/>
                <a:latin typeface="小塚ゴシック Pr6N R" panose="020B0400000000000000" pitchFamily="34" charset="-128"/>
                <a:ea typeface="小塚ゴシック Pr6N R" panose="020B0400000000000000" pitchFamily="34" charset="-128"/>
                <a:sym typeface="Helvetica Neue"/>
              </a:rPr>
              <a:t>大気汚染、ブルーライト・赤外線・紫外線、乾燥によって生じる肌への負担のこと。</a:t>
            </a:r>
            <a:endParaRPr kumimoji="1" lang="en-US" altLang="ja-JP" sz="900" b="0" i="0" u="none" strike="noStrike" kern="0" cap="none" spc="0" normalizeH="0" baseline="0" noProof="0" dirty="0">
              <a:ln>
                <a:noFill/>
              </a:ln>
              <a:solidFill>
                <a:srgbClr val="292F50"/>
              </a:solidFill>
              <a:effectLst/>
              <a:uLnTx/>
              <a:uFillTx/>
              <a:latin typeface="小塚ゴシック Pr6N R" panose="020B0400000000000000" pitchFamily="34" charset="-128"/>
              <a:ea typeface="小塚ゴシック Pr6N R" panose="020B0400000000000000" pitchFamily="34" charset="-128"/>
              <a:sym typeface="Helvetica Neue"/>
            </a:endParaRPr>
          </a:p>
        </p:txBody>
      </p:sp>
      <p:pic>
        <p:nvPicPr>
          <p:cNvPr id="6" name="図 5">
            <a:extLst>
              <a:ext uri="{FF2B5EF4-FFF2-40B4-BE49-F238E27FC236}">
                <a16:creationId xmlns:a16="http://schemas.microsoft.com/office/drawing/2014/main" id="{78A12AB5-CEAB-4045-BBB4-CDF9FA733B94}"/>
              </a:ext>
            </a:extLst>
          </p:cNvPr>
          <p:cNvPicPr>
            <a:picLocks noChangeAspect="1"/>
          </p:cNvPicPr>
          <p:nvPr/>
        </p:nvPicPr>
        <p:blipFill>
          <a:blip r:embed="rId3"/>
          <a:stretch>
            <a:fillRect/>
          </a:stretch>
        </p:blipFill>
        <p:spPr>
          <a:xfrm>
            <a:off x="11012346" y="3976733"/>
            <a:ext cx="1070620" cy="2171612"/>
          </a:xfrm>
          <a:prstGeom prst="rect">
            <a:avLst/>
          </a:prstGeom>
        </p:spPr>
      </p:pic>
    </p:spTree>
    <p:extLst>
      <p:ext uri="{BB962C8B-B14F-4D97-AF65-F5344CB8AC3E}">
        <p14:creationId xmlns:p14="http://schemas.microsoft.com/office/powerpoint/2010/main" val="332607713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43D49CB-1195-4199-B9F6-07D3A862ADBE}"/>
              </a:ext>
            </a:extLst>
          </p:cNvPr>
          <p:cNvPicPr>
            <a:picLocks noChangeAspect="1"/>
          </p:cNvPicPr>
          <p:nvPr/>
        </p:nvPicPr>
        <p:blipFill>
          <a:blip r:embed="rId3"/>
          <a:stretch>
            <a:fillRect/>
          </a:stretch>
        </p:blipFill>
        <p:spPr>
          <a:xfrm>
            <a:off x="6561417" y="2049338"/>
            <a:ext cx="3145113" cy="2112222"/>
          </a:xfrm>
          <a:prstGeom prst="rect">
            <a:avLst/>
          </a:prstGeom>
        </p:spPr>
      </p:pic>
      <p:pic>
        <p:nvPicPr>
          <p:cNvPr id="4" name="図 3">
            <a:extLst>
              <a:ext uri="{FF2B5EF4-FFF2-40B4-BE49-F238E27FC236}">
                <a16:creationId xmlns:a16="http://schemas.microsoft.com/office/drawing/2014/main" id="{6C6040AF-9E62-4704-853B-E80A143849B6}"/>
              </a:ext>
            </a:extLst>
          </p:cNvPr>
          <p:cNvPicPr>
            <a:picLocks noChangeAspect="1"/>
          </p:cNvPicPr>
          <p:nvPr/>
        </p:nvPicPr>
        <p:blipFill rotWithShape="1">
          <a:blip r:embed="rId4"/>
          <a:srcRect l="2124" r="1847" b="3961"/>
          <a:stretch/>
        </p:blipFill>
        <p:spPr>
          <a:xfrm>
            <a:off x="0" y="1"/>
            <a:ext cx="12192000" cy="6858000"/>
          </a:xfrm>
          <a:prstGeom prst="rect">
            <a:avLst/>
          </a:prstGeom>
        </p:spPr>
      </p:pic>
      <p:sp>
        <p:nvSpPr>
          <p:cNvPr id="6" name="タイトル 1">
            <a:extLst>
              <a:ext uri="{FF2B5EF4-FFF2-40B4-BE49-F238E27FC236}">
                <a16:creationId xmlns:a16="http://schemas.microsoft.com/office/drawing/2014/main" id="{8FC662D3-E8F7-4335-B9E7-39F4BF7A99B6}"/>
              </a:ext>
            </a:extLst>
          </p:cNvPr>
          <p:cNvSpPr txBox="1">
            <a:spLocks/>
          </p:cNvSpPr>
          <p:nvPr/>
        </p:nvSpPr>
        <p:spPr>
          <a:xfrm>
            <a:off x="6551202" y="614887"/>
            <a:ext cx="5515759" cy="4536387"/>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ts val="3000"/>
              </a:lnSpc>
            </a:pPr>
            <a:endParaRPr kumimoji="1" lang="en-US" altLang="ja-JP" sz="1650">
              <a:solidFill>
                <a:schemeClr val="tx1"/>
              </a:solidFill>
              <a:ea typeface="小塚ゴシック Pro R" panose="020B0400000000000000"/>
            </a:endParaRPr>
          </a:p>
          <a:p>
            <a:pPr hangingPunct="1">
              <a:lnSpc>
                <a:spcPts val="3000"/>
              </a:lnSpc>
            </a:pPr>
            <a:r>
              <a:rPr kumimoji="1" lang="ja-JP" altLang="en-US" sz="1600">
                <a:solidFill>
                  <a:srgbClr val="001E61"/>
                </a:solidFill>
                <a:ea typeface="小塚ゴシック Pro R" panose="020B0400000000000000"/>
              </a:rPr>
              <a:t>肌は気分や環境に左右されやすい。</a:t>
            </a:r>
            <a:endParaRPr kumimoji="1" lang="en-US" altLang="ja-JP" sz="1600">
              <a:solidFill>
                <a:srgbClr val="001E61"/>
              </a:solidFill>
              <a:ea typeface="小塚ゴシック Pro R" panose="020B0400000000000000"/>
            </a:endParaRPr>
          </a:p>
          <a:p>
            <a:pPr hangingPunct="1">
              <a:lnSpc>
                <a:spcPts val="3000"/>
              </a:lnSpc>
            </a:pPr>
            <a:r>
              <a:rPr kumimoji="1" lang="ja-JP" altLang="en-US" sz="1600">
                <a:solidFill>
                  <a:srgbClr val="001E61"/>
                </a:solidFill>
                <a:ea typeface="小塚ゴシック Pro R" panose="020B0400000000000000"/>
              </a:rPr>
              <a:t>そんなゆらぎに負けたくないあなたに。</a:t>
            </a:r>
            <a:endParaRPr kumimoji="1" lang="en-US" altLang="ja-JP" sz="1600">
              <a:solidFill>
                <a:srgbClr val="001E61"/>
              </a:solidFill>
              <a:ea typeface="小塚ゴシック Pro R" panose="020B0400000000000000"/>
            </a:endParaRPr>
          </a:p>
          <a:p>
            <a:pPr hangingPunct="1">
              <a:lnSpc>
                <a:spcPts val="3000"/>
              </a:lnSpc>
            </a:pPr>
            <a:endParaRPr kumimoji="1" lang="en-US" altLang="ja-JP" sz="1600">
              <a:solidFill>
                <a:srgbClr val="001E61"/>
              </a:solidFill>
              <a:ea typeface="小塚ゴシック Pro R" panose="020B0400000000000000"/>
            </a:endParaRPr>
          </a:p>
          <a:p>
            <a:pPr hangingPunct="1">
              <a:lnSpc>
                <a:spcPts val="3000"/>
              </a:lnSpc>
            </a:pPr>
            <a:r>
              <a:rPr kumimoji="1" lang="ja-JP" altLang="en-US" sz="1600">
                <a:solidFill>
                  <a:srgbClr val="001E61"/>
                </a:solidFill>
                <a:ea typeface="小塚ゴシック Pro R" panose="020B0400000000000000"/>
              </a:rPr>
              <a:t>大気汚染、ブルーライト・赤外線・紫外線、乾燥</a:t>
            </a:r>
            <a:r>
              <a:rPr kumimoji="1" lang="en-US" altLang="ja-JP" sz="1600">
                <a:solidFill>
                  <a:srgbClr val="001E61"/>
                </a:solidFill>
                <a:ea typeface="小塚ゴシック Pro R" panose="020B0400000000000000"/>
              </a:rPr>
              <a:t>……</a:t>
            </a:r>
          </a:p>
          <a:p>
            <a:pPr hangingPunct="1">
              <a:lnSpc>
                <a:spcPts val="3000"/>
              </a:lnSpc>
            </a:pPr>
            <a:r>
              <a:rPr kumimoji="1" lang="ja-JP" altLang="en-US" sz="2400" b="1">
                <a:solidFill>
                  <a:srgbClr val="59B7A1"/>
                </a:solidFill>
                <a:ea typeface="小塚ゴシック Pro R" panose="020B0400000000000000"/>
              </a:rPr>
              <a:t>環境ストレス</a:t>
            </a:r>
            <a:r>
              <a:rPr kumimoji="1" lang="ja-JP" altLang="en-US" sz="2400" b="1" baseline="30000">
                <a:solidFill>
                  <a:srgbClr val="59B7A1"/>
                </a:solidFill>
                <a:ea typeface="小塚ゴシック Pro R" panose="020B0400000000000000"/>
              </a:rPr>
              <a:t>*</a:t>
            </a:r>
            <a:r>
              <a:rPr kumimoji="1" lang="ja-JP" altLang="en-US" sz="2400" b="1">
                <a:solidFill>
                  <a:srgbClr val="59B7A1"/>
                </a:solidFill>
                <a:ea typeface="小塚ゴシック Pro R" panose="020B0400000000000000"/>
              </a:rPr>
              <a:t>への適応をサポート</a:t>
            </a:r>
            <a:r>
              <a:rPr kumimoji="1" lang="ja-JP" altLang="en-US" sz="1600">
                <a:solidFill>
                  <a:srgbClr val="1C2245"/>
                </a:solidFill>
                <a:ea typeface="小塚ゴシック Pro R" panose="020B0400000000000000"/>
              </a:rPr>
              <a:t>する</a:t>
            </a:r>
            <a:endParaRPr kumimoji="1" lang="en-US" altLang="ja-JP" sz="1600">
              <a:solidFill>
                <a:srgbClr val="1C2245"/>
              </a:solidFill>
              <a:ea typeface="小塚ゴシック Pro R" panose="020B0400000000000000"/>
            </a:endParaRPr>
          </a:p>
          <a:p>
            <a:pPr hangingPunct="1">
              <a:lnSpc>
                <a:spcPts val="3000"/>
              </a:lnSpc>
            </a:pPr>
            <a:r>
              <a:rPr kumimoji="1" lang="ja-JP" altLang="en-US" sz="1600">
                <a:solidFill>
                  <a:srgbClr val="1C2245"/>
                </a:solidFill>
                <a:latin typeface="小塚ゴシック Pro R" panose="020B0400000000000000" pitchFamily="34" charset="-128"/>
                <a:ea typeface="小塚ゴシック Pro R" panose="020B0400000000000000" pitchFamily="34" charset="-128"/>
              </a:rPr>
              <a:t>バイオ アダプティブ ボタニカル ブレンド</a:t>
            </a:r>
            <a:r>
              <a:rPr kumimoji="1" lang="ja-JP" altLang="en-US" sz="1600">
                <a:solidFill>
                  <a:srgbClr val="001E61"/>
                </a:solidFill>
                <a:ea typeface="小塚ゴシック Pro R" panose="020B0400000000000000"/>
              </a:rPr>
              <a:t>で</a:t>
            </a:r>
            <a:endParaRPr kumimoji="1" lang="en-US" altLang="ja-JP" sz="1600">
              <a:solidFill>
                <a:srgbClr val="001E61"/>
              </a:solidFill>
              <a:ea typeface="小塚ゴシック Pro R" panose="020B0400000000000000"/>
            </a:endParaRPr>
          </a:p>
          <a:p>
            <a:pPr hangingPunct="1">
              <a:lnSpc>
                <a:spcPts val="3000"/>
              </a:lnSpc>
            </a:pPr>
            <a:r>
              <a:rPr kumimoji="1" lang="ja-JP" altLang="en-US" sz="1600">
                <a:solidFill>
                  <a:srgbClr val="001E61"/>
                </a:solidFill>
                <a:ea typeface="小塚ゴシック Pro R" panose="020B0400000000000000"/>
              </a:rPr>
              <a:t>バランスの取れた肌へ。</a:t>
            </a:r>
            <a:endParaRPr kumimoji="1" lang="en-US" altLang="ja-JP" sz="1600">
              <a:solidFill>
                <a:srgbClr val="001E61"/>
              </a:solidFill>
              <a:ea typeface="小塚ゴシック Pro R" panose="020B0400000000000000"/>
            </a:endParaRPr>
          </a:p>
          <a:p>
            <a:pPr hangingPunct="1">
              <a:lnSpc>
                <a:spcPts val="3000"/>
              </a:lnSpc>
            </a:pPr>
            <a:endParaRPr kumimoji="1" lang="en-US" altLang="ja-JP" sz="2000">
              <a:solidFill>
                <a:srgbClr val="001E61"/>
              </a:solidFill>
              <a:ea typeface="小塚ゴシック Pro R" panose="020B0400000000000000"/>
            </a:endParaRPr>
          </a:p>
          <a:p>
            <a:pPr hangingPunct="1">
              <a:lnSpc>
                <a:spcPts val="3000"/>
              </a:lnSpc>
            </a:pPr>
            <a:r>
              <a:rPr kumimoji="1" lang="ja-JP" altLang="en-US" sz="2400">
                <a:solidFill>
                  <a:srgbClr val="001E61"/>
                </a:solidFill>
                <a:ea typeface="小塚ゴシック Pro R" panose="020B0400000000000000"/>
              </a:rPr>
              <a:t>毎日、お気に入りの肌で過ごそう！</a:t>
            </a:r>
            <a:endParaRPr kumimoji="1" lang="en-US" altLang="ja-JP" sz="2400">
              <a:solidFill>
                <a:srgbClr val="001E61"/>
              </a:solidFill>
              <a:ea typeface="小塚ゴシック Pro R" panose="020B0400000000000000"/>
            </a:endParaRPr>
          </a:p>
          <a:p>
            <a:pPr hangingPunct="1">
              <a:lnSpc>
                <a:spcPts val="3000"/>
              </a:lnSpc>
            </a:pPr>
            <a:endParaRPr kumimoji="1" lang="en-US" altLang="ja-JP" sz="1650">
              <a:solidFill>
                <a:schemeClr val="tx1"/>
              </a:solidFill>
              <a:ea typeface="小塚ゴシック Pro R" panose="020B0400000000000000"/>
            </a:endParaRPr>
          </a:p>
        </p:txBody>
      </p:sp>
      <p:sp>
        <p:nvSpPr>
          <p:cNvPr id="7" name="テキスト ボックス 6">
            <a:extLst>
              <a:ext uri="{FF2B5EF4-FFF2-40B4-BE49-F238E27FC236}">
                <a16:creationId xmlns:a16="http://schemas.microsoft.com/office/drawing/2014/main" id="{42D13D09-5511-427D-AEAF-2A60259C987C}"/>
              </a:ext>
            </a:extLst>
          </p:cNvPr>
          <p:cNvSpPr txBox="1"/>
          <p:nvPr/>
        </p:nvSpPr>
        <p:spPr>
          <a:xfrm>
            <a:off x="6676239" y="4897358"/>
            <a:ext cx="5265683"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900" baseline="30000">
                <a:solidFill>
                  <a:srgbClr val="1C2245"/>
                </a:solidFill>
                <a:ea typeface="小塚ゴシック Pro R" panose="020B0400000000000000"/>
              </a:rPr>
              <a:t>*</a:t>
            </a: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rPr>
              <a:t>大気汚染、ブルーライト・赤外線・紫外線、乾燥によって生じる肌への負担のこと。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endParaRP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49094" y="485946"/>
            <a:ext cx="9834159"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以前に販売されていたニュートリセンシャルズの中に</a:t>
            </a:r>
            <a:endParaRPr kumimoji="0" lang="en-US" altLang="ja-JP"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同じような名前の製品があったのですが、同一ですか？</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49094" y="2661917"/>
            <a:ext cx="11093812" cy="26673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algn="l">
              <a:lnSpc>
                <a:spcPct val="150000"/>
              </a:lnSpc>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バイオ アダプティブ ボタニカル ブレンド</a:t>
            </a:r>
            <a:r>
              <a:rPr kumimoji="1" lang="ja-JP" altLang="en-US" sz="20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（皮膚コンディショニング成分）</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は引き続き配合されていますが、</a:t>
            </a:r>
            <a:r>
              <a:rPr kumimoji="1" lang="ja-JP" altLang="en-US" sz="2800" b="0" dirty="0">
                <a:solidFill>
                  <a:srgbClr val="1C2245"/>
                </a:solidFill>
                <a:latin typeface="小塚ゴシック Pr6N L" panose="020B0200000000000000" pitchFamily="34" charset="-128"/>
                <a:ea typeface="小塚ゴシック Pr6N L" panose="020B0200000000000000" pitchFamily="34" charset="-128"/>
              </a:rPr>
              <a:t>製品のデザイン、処方、使用感、香りなどの点でアップデートされています。</a:t>
            </a:r>
            <a:endParaRPr kumimoji="1" lang="en-US" altLang="ja-JP" sz="2800" b="0" i="0" u="none" strike="noStrike" kern="0" cap="none" spc="0" normalizeH="0" baseline="0" noProof="0" dirty="0">
              <a:ln>
                <a:noFill/>
              </a:ln>
              <a:solidFill>
                <a:srgbClr val="1C2245"/>
              </a:solidFill>
              <a:effectLst/>
              <a:uLnTx/>
              <a:uFillTx/>
              <a:ea typeface="小塚ゴシック Pro R" panose="020B0400000000000000"/>
              <a:sym typeface="Helvetica Neue"/>
            </a:endParaRPr>
          </a:p>
        </p:txBody>
      </p:sp>
    </p:spTree>
    <p:extLst>
      <p:ext uri="{BB962C8B-B14F-4D97-AF65-F5344CB8AC3E}">
        <p14:creationId xmlns:p14="http://schemas.microsoft.com/office/powerpoint/2010/main" val="1157984449"/>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9" y="750630"/>
            <a:ext cx="10099366"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スクラブのブライター デイ （エクスフォリエント スクラブ）とニュースキンの他のスクラブやパックを同じ日に併用してもいいですか？</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21368" y="3250826"/>
            <a:ext cx="10616532" cy="28828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algn="l" defTabSz="346710" hangingPunct="0">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a:sym typeface="Helvetica Neue"/>
              </a:rPr>
              <a:t>スクラブとパックは合わせて週</a:t>
            </a:r>
            <a:r>
              <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a:sym typeface="Helvetica Neue"/>
              </a:rPr>
              <a:t>1</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a:sym typeface="Helvetica Neue"/>
              </a:rPr>
              <a:t>～</a:t>
            </a:r>
            <a:r>
              <a:rPr lang="en-US" altLang="ja-JP" sz="2800" b="0" kern="0" dirty="0">
                <a:solidFill>
                  <a:srgbClr val="1C2245"/>
                </a:solidFill>
                <a:latin typeface="小塚ゴシック Pr6N L" panose="020B0200000000000000" pitchFamily="34" charset="-128"/>
                <a:ea typeface="小塚ゴシック Pr6N L"/>
                <a:sym typeface="Helvetica Neue"/>
              </a:rPr>
              <a:t>2</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a:sym typeface="Helvetica Neue"/>
              </a:rPr>
              <a:t>回までご利用いただけます。</a:t>
            </a:r>
            <a:endPar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a:sym typeface="Helvetica Neue"/>
            </a:endParaRPr>
          </a:p>
          <a:p>
            <a:pPr algn="l" defTabSz="346710" hangingPunct="0">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そのため、使用日を変えて</a:t>
            </a:r>
            <a:r>
              <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1</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日に</a:t>
            </a:r>
            <a:r>
              <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1</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回、スクラブとパックをどちらかの１製品だけに留めることをおすすめします。</a:t>
            </a:r>
          </a:p>
          <a:p>
            <a:pPr algn="l" defTabSz="346710" hangingPunct="0">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いずれのスクラブとパックも、同じ日に両方を使われることは</a:t>
            </a:r>
            <a:endPar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algn="l" defTabSz="346710" hangingPunct="0">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おすすめしません。</a:t>
            </a:r>
          </a:p>
        </p:txBody>
      </p:sp>
      <p:pic>
        <p:nvPicPr>
          <p:cNvPr id="6" name="図 5" descr="紙コップに描かれている&#10;&#10;自動的に生成された説明">
            <a:extLst>
              <a:ext uri="{FF2B5EF4-FFF2-40B4-BE49-F238E27FC236}">
                <a16:creationId xmlns:a16="http://schemas.microsoft.com/office/drawing/2014/main" id="{2923C354-D71B-4D50-B0AB-4BC2C32A05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921" t="5689" r="25744" b="9743"/>
          <a:stretch/>
        </p:blipFill>
        <p:spPr>
          <a:xfrm>
            <a:off x="11137900" y="3896137"/>
            <a:ext cx="913953" cy="2398605"/>
          </a:xfrm>
          <a:prstGeom prst="rect">
            <a:avLst/>
          </a:prstGeom>
        </p:spPr>
      </p:pic>
    </p:spTree>
    <p:extLst>
      <p:ext uri="{BB962C8B-B14F-4D97-AF65-F5344CB8AC3E}">
        <p14:creationId xmlns:p14="http://schemas.microsoft.com/office/powerpoint/2010/main" val="327725301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直線コネクタ 32">
            <a:extLst>
              <a:ext uri="{FF2B5EF4-FFF2-40B4-BE49-F238E27FC236}">
                <a16:creationId xmlns:a16="http://schemas.microsoft.com/office/drawing/2014/main" id="{56B0BBC5-F7D0-410F-8178-CE8796637FB7}"/>
              </a:ext>
            </a:extLst>
          </p:cNvPr>
          <p:cNvCxnSpPr>
            <a:cxnSpLocks/>
            <a:stCxn id="31" idx="3"/>
          </p:cNvCxnSpPr>
          <p:nvPr/>
        </p:nvCxnSpPr>
        <p:spPr>
          <a:xfrm>
            <a:off x="1615668" y="2937957"/>
            <a:ext cx="9578299"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B5BB33C4-076F-402C-B214-C0E9F4E97949}"/>
              </a:ext>
            </a:extLst>
          </p:cNvPr>
          <p:cNvCxnSpPr>
            <a:cxnSpLocks/>
            <a:stCxn id="32" idx="3"/>
          </p:cNvCxnSpPr>
          <p:nvPr/>
        </p:nvCxnSpPr>
        <p:spPr>
          <a:xfrm>
            <a:off x="1615668" y="3535673"/>
            <a:ext cx="9473524" cy="2065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1" name="矢印: 五方向 80">
            <a:extLst>
              <a:ext uri="{FF2B5EF4-FFF2-40B4-BE49-F238E27FC236}">
                <a16:creationId xmlns:a16="http://schemas.microsoft.com/office/drawing/2014/main" id="{AE4E9DD6-3F56-4580-9E49-2C9374E4EB41}"/>
              </a:ext>
            </a:extLst>
          </p:cNvPr>
          <p:cNvSpPr/>
          <p:nvPr/>
        </p:nvSpPr>
        <p:spPr>
          <a:xfrm>
            <a:off x="11095429" y="2768004"/>
            <a:ext cx="1087655" cy="1062301"/>
          </a:xfrm>
          <a:prstGeom prst="homePlate">
            <a:avLst>
              <a:gd name="adj" fmla="val 40309"/>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kumimoji="1" lang="en-US" altLang="ja-JP" sz="1600" b="0" i="0" u="none" strike="noStrike" kern="1200" cap="none" spc="0" normalizeH="0" baseline="0" noProof="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7030A0"/>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82" name="矢印: 五方向 81">
            <a:extLst>
              <a:ext uri="{FF2B5EF4-FFF2-40B4-BE49-F238E27FC236}">
                <a16:creationId xmlns:a16="http://schemas.microsoft.com/office/drawing/2014/main" id="{BE4AFF24-DC50-4D42-BDDF-A2848FB99CD0}"/>
              </a:ext>
            </a:extLst>
          </p:cNvPr>
          <p:cNvSpPr/>
          <p:nvPr/>
        </p:nvSpPr>
        <p:spPr>
          <a:xfrm>
            <a:off x="10406126" y="2760329"/>
            <a:ext cx="1083941" cy="1062300"/>
          </a:xfrm>
          <a:prstGeom prst="homePlate">
            <a:avLst>
              <a:gd name="adj" fmla="val 36618"/>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srgbClr val="7030A0"/>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5" name="正方形/長方形 4">
            <a:extLst>
              <a:ext uri="{FF2B5EF4-FFF2-40B4-BE49-F238E27FC236}">
                <a16:creationId xmlns:a16="http://schemas.microsoft.com/office/drawing/2014/main" id="{9AB7E2B3-333E-407E-8232-36D981DF4719}"/>
              </a:ext>
            </a:extLst>
          </p:cNvPr>
          <p:cNvSpPr/>
          <p:nvPr/>
        </p:nvSpPr>
        <p:spPr>
          <a:xfrm>
            <a:off x="34957" y="4152440"/>
            <a:ext cx="9897563" cy="2315044"/>
          </a:xfrm>
          <a:prstGeom prst="rect">
            <a:avLst/>
          </a:prstGeom>
          <a:noFill/>
          <a:ln w="28575">
            <a:solidFill>
              <a:srgbClr val="F5E5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B31C8C82-898E-46CB-B06F-A8F365321B45}"/>
              </a:ext>
            </a:extLst>
          </p:cNvPr>
          <p:cNvSpPr/>
          <p:nvPr/>
        </p:nvSpPr>
        <p:spPr>
          <a:xfrm>
            <a:off x="958781" y="4549951"/>
            <a:ext cx="4041554" cy="1800570"/>
          </a:xfrm>
          <a:prstGeom prst="rect">
            <a:avLst/>
          </a:prstGeom>
          <a:solidFill>
            <a:schemeClr val="bg1"/>
          </a:solidFill>
          <a:ln w="28575">
            <a:solidFill>
              <a:srgbClr val="78D3F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DC736309-7598-485B-8D90-0950F29E92E0}"/>
              </a:ext>
            </a:extLst>
          </p:cNvPr>
          <p:cNvSpPr/>
          <p:nvPr/>
        </p:nvSpPr>
        <p:spPr>
          <a:xfrm>
            <a:off x="936260" y="4284710"/>
            <a:ext cx="4078065" cy="247080"/>
          </a:xfrm>
          <a:prstGeom prst="rect">
            <a:avLst/>
          </a:prstGeom>
          <a:solidFill>
            <a:srgbClr val="78D3F4"/>
          </a:solidFill>
          <a:ln>
            <a:solidFill>
              <a:srgbClr val="6AC6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部分美容液</a:t>
            </a:r>
          </a:p>
        </p:txBody>
      </p:sp>
      <p:sp>
        <p:nvSpPr>
          <p:cNvPr id="10" name="テキスト ボックス 9">
            <a:extLst>
              <a:ext uri="{FF2B5EF4-FFF2-40B4-BE49-F238E27FC236}">
                <a16:creationId xmlns:a16="http://schemas.microsoft.com/office/drawing/2014/main" id="{FCBBDFA6-EE78-46D6-9213-A15329565C5B}"/>
              </a:ext>
            </a:extLst>
          </p:cNvPr>
          <p:cNvSpPr txBox="1"/>
          <p:nvPr/>
        </p:nvSpPr>
        <p:spPr>
          <a:xfrm>
            <a:off x="933063" y="5016886"/>
            <a:ext cx="949711"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ティ・エス</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トゥルー フェイス</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ラインズ、アイズ</a:t>
            </a:r>
          </a:p>
        </p:txBody>
      </p:sp>
      <p:sp>
        <p:nvSpPr>
          <p:cNvPr id="11" name="テキスト ボックス 10">
            <a:extLst>
              <a:ext uri="{FF2B5EF4-FFF2-40B4-BE49-F238E27FC236}">
                <a16:creationId xmlns:a16="http://schemas.microsoft.com/office/drawing/2014/main" id="{BFC5C9C7-10E3-4668-B61B-7F6118653C83}"/>
              </a:ext>
            </a:extLst>
          </p:cNvPr>
          <p:cNvSpPr txBox="1"/>
          <p:nvPr/>
        </p:nvSpPr>
        <p:spPr>
          <a:xfrm>
            <a:off x="3344608" y="5040533"/>
            <a:ext cx="1626968"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ガルバニック スパ </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スポット コンダクター</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ニュースキン </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トゥルー フェイス</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ぺプタイド ジェル</a:t>
            </a:r>
          </a:p>
        </p:txBody>
      </p:sp>
      <p:sp>
        <p:nvSpPr>
          <p:cNvPr id="12" name="正方形/長方形 11">
            <a:extLst>
              <a:ext uri="{FF2B5EF4-FFF2-40B4-BE49-F238E27FC236}">
                <a16:creationId xmlns:a16="http://schemas.microsoft.com/office/drawing/2014/main" id="{BA52D4FC-EF70-41EC-BC1D-698C484DD054}"/>
              </a:ext>
            </a:extLst>
          </p:cNvPr>
          <p:cNvSpPr/>
          <p:nvPr/>
        </p:nvSpPr>
        <p:spPr>
          <a:xfrm>
            <a:off x="5440777" y="4559769"/>
            <a:ext cx="4383046" cy="1790752"/>
          </a:xfrm>
          <a:prstGeom prst="rect">
            <a:avLst/>
          </a:prstGeom>
          <a:solidFill>
            <a:schemeClr val="bg1"/>
          </a:solidFill>
          <a:ln w="28575">
            <a:solidFill>
              <a:srgbClr val="7A6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1ABE2077-7488-4DEA-BDDB-3B73A792FADD}"/>
              </a:ext>
            </a:extLst>
          </p:cNvPr>
          <p:cNvSpPr txBox="1"/>
          <p:nvPr/>
        </p:nvSpPr>
        <p:spPr>
          <a:xfrm>
            <a:off x="5014326" y="5268751"/>
            <a:ext cx="150010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ブースト</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（基本的に</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1</a:t>
            </a: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日</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1</a:t>
            </a: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回）</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16" name="矢印: 下 15">
            <a:extLst>
              <a:ext uri="{FF2B5EF4-FFF2-40B4-BE49-F238E27FC236}">
                <a16:creationId xmlns:a16="http://schemas.microsoft.com/office/drawing/2014/main" id="{E19A657F-1887-458E-AA1B-1E5D4FCEF588}"/>
              </a:ext>
            </a:extLst>
          </p:cNvPr>
          <p:cNvSpPr/>
          <p:nvPr/>
        </p:nvSpPr>
        <p:spPr>
          <a:xfrm rot="16200000">
            <a:off x="8567263" y="5329504"/>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1" name="Picture 2" descr="危険・注意警告マークのシルエット | 無料のAi・PNG白黒シルエットイラスト">
            <a:extLst>
              <a:ext uri="{FF2B5EF4-FFF2-40B4-BE49-F238E27FC236}">
                <a16:creationId xmlns:a16="http://schemas.microsoft.com/office/drawing/2014/main" id="{23099CC4-223D-4C86-AB9F-AAAF45847111}"/>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889" y1="24889" x2="23556" y2="71111"/>
                        <a14:foregroundMark x1="23556" y1="71111" x2="46667" y2="76000"/>
                        <a14:foregroundMark x1="46667" y1="76000" x2="71556" y2="73778"/>
                        <a14:foregroundMark x1="71556" y1="73778" x2="56889" y2="26667"/>
                        <a14:foregroundMark x1="56889" y1="26667" x2="51111" y2="16889"/>
                        <a14:foregroundMark x1="51556" y1="28000" x2="34667" y2="62222"/>
                        <a14:foregroundMark x1="48444" y1="37778" x2="52444" y2="60000"/>
                        <a14:foregroundMark x1="49333" y1="75111" x2="51556" y2="74667"/>
                      </a14:backgroundRemoval>
                    </a14:imgEffect>
                  </a14:imgLayer>
                </a14:imgProps>
              </a:ext>
              <a:ext uri="{28A0092B-C50C-407E-A947-70E740481C1C}">
                <a14:useLocalDpi xmlns:a14="http://schemas.microsoft.com/office/drawing/2010/main" val="0"/>
              </a:ext>
            </a:extLst>
          </a:blip>
          <a:srcRect/>
          <a:stretch>
            <a:fillRect/>
          </a:stretch>
        </p:blipFill>
        <p:spPr bwMode="auto">
          <a:xfrm>
            <a:off x="4023090" y="4672226"/>
            <a:ext cx="356477" cy="356477"/>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a:extLst>
              <a:ext uri="{FF2B5EF4-FFF2-40B4-BE49-F238E27FC236}">
                <a16:creationId xmlns:a16="http://schemas.microsoft.com/office/drawing/2014/main" id="{428A2D79-CBC9-4196-A618-6C4B773A47BB}"/>
              </a:ext>
            </a:extLst>
          </p:cNvPr>
          <p:cNvSpPr txBox="1"/>
          <p:nvPr/>
        </p:nvSpPr>
        <p:spPr>
          <a:xfrm>
            <a:off x="1866805" y="4891646"/>
            <a:ext cx="1626968"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ルミスパ</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アクセント</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ルミスパ</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アイディアル アイズ</a:t>
            </a:r>
          </a:p>
        </p:txBody>
      </p:sp>
      <p:pic>
        <p:nvPicPr>
          <p:cNvPr id="23" name="Picture 2" descr="危険・注意警告マークのシルエット | 無料のAi・PNG白黒シルエットイラスト">
            <a:extLst>
              <a:ext uri="{FF2B5EF4-FFF2-40B4-BE49-F238E27FC236}">
                <a16:creationId xmlns:a16="http://schemas.microsoft.com/office/drawing/2014/main" id="{C26F2406-25BF-40B9-8059-55B4732E534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48889" y1="24889" x2="23556" y2="71111"/>
                        <a14:foregroundMark x1="23556" y1="71111" x2="46667" y2="76000"/>
                        <a14:foregroundMark x1="46667" y1="76000" x2="71556" y2="73778"/>
                        <a14:foregroundMark x1="71556" y1="73778" x2="56889" y2="26667"/>
                        <a14:foregroundMark x1="56889" y1="26667" x2="51111" y2="16889"/>
                        <a14:foregroundMark x1="51556" y1="28000" x2="34667" y2="62222"/>
                        <a14:foregroundMark x1="48444" y1="37778" x2="52444" y2="60000"/>
                        <a14:foregroundMark x1="49333" y1="75111" x2="51556" y2="74667"/>
                      </a14:backgroundRemoval>
                    </a14:imgEffect>
                  </a14:imgLayer>
                </a14:imgProps>
              </a:ext>
              <a:ext uri="{28A0092B-C50C-407E-A947-70E740481C1C}">
                <a14:useLocalDpi xmlns:a14="http://schemas.microsoft.com/office/drawing/2010/main" val="0"/>
              </a:ext>
            </a:extLst>
          </a:blip>
          <a:srcRect/>
          <a:stretch>
            <a:fillRect/>
          </a:stretch>
        </p:blipFill>
        <p:spPr bwMode="auto">
          <a:xfrm>
            <a:off x="3900785" y="6467484"/>
            <a:ext cx="349406" cy="349406"/>
          </a:xfrm>
          <a:prstGeom prst="rect">
            <a:avLst/>
          </a:prstGeom>
          <a:noFill/>
          <a:extLst>
            <a:ext uri="{909E8E84-426E-40DD-AFC4-6F175D3DCCD1}">
              <a14:hiddenFill xmlns:a14="http://schemas.microsoft.com/office/drawing/2010/main">
                <a:solidFill>
                  <a:srgbClr val="FFFFFF"/>
                </a:solidFill>
              </a14:hiddenFill>
            </a:ext>
          </a:extLst>
        </p:spPr>
      </p:pic>
      <p:sp>
        <p:nvSpPr>
          <p:cNvPr id="24" name="テキスト ボックス 23">
            <a:extLst>
              <a:ext uri="{FF2B5EF4-FFF2-40B4-BE49-F238E27FC236}">
                <a16:creationId xmlns:a16="http://schemas.microsoft.com/office/drawing/2014/main" id="{0F174D87-8510-4E71-BDF8-F9CC1B5ED3CA}"/>
              </a:ext>
            </a:extLst>
          </p:cNvPr>
          <p:cNvSpPr txBox="1"/>
          <p:nvPr/>
        </p:nvSpPr>
        <p:spPr>
          <a:xfrm>
            <a:off x="4174769" y="6549952"/>
            <a:ext cx="622387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注意：同じ日に</a:t>
            </a:r>
            <a:r>
              <a:rPr kumimoji="1" lang="ja-JP" altLang="en-US" sz="1200" b="0" i="0" u="none" strike="noStrike" kern="1200" cap="none" spc="0" normalizeH="0" baseline="0" noProof="0" dirty="0">
                <a:ln>
                  <a:noFill/>
                </a:ln>
                <a:solidFill>
                  <a:srgbClr val="0A5587"/>
                </a:solidFill>
                <a:effectLst/>
                <a:uLnTx/>
                <a:uFillTx/>
                <a:latin typeface="小塚ゴシック Pro R" panose="020B0400000000000000" pitchFamily="34" charset="-128"/>
                <a:ea typeface="小塚ゴシック Pro R" panose="020B0400000000000000" pitchFamily="34" charset="-128"/>
                <a:cs typeface="+mn-cs"/>
              </a:rPr>
              <a:t>連続して（同日の同じ時間帯に続けて）</a:t>
            </a:r>
            <a:r>
              <a:rPr kumimoji="1" lang="ja-JP" altLang="en-US" sz="12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併用することはお控えください。</a:t>
            </a:r>
            <a:endParaRPr kumimoji="1" lang="en-US" altLang="ja-JP" sz="12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25" name="矢印: 下 24">
            <a:extLst>
              <a:ext uri="{FF2B5EF4-FFF2-40B4-BE49-F238E27FC236}">
                <a16:creationId xmlns:a16="http://schemas.microsoft.com/office/drawing/2014/main" id="{A7B690D9-B9B4-4B7D-B586-87CD86F3F4C3}"/>
              </a:ext>
            </a:extLst>
          </p:cNvPr>
          <p:cNvSpPr/>
          <p:nvPr/>
        </p:nvSpPr>
        <p:spPr>
          <a:xfrm rot="16200000">
            <a:off x="7361584" y="5329504"/>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6" name="矢印: 下 25">
            <a:extLst>
              <a:ext uri="{FF2B5EF4-FFF2-40B4-BE49-F238E27FC236}">
                <a16:creationId xmlns:a16="http://schemas.microsoft.com/office/drawing/2014/main" id="{B89E334D-414A-4E34-A7CD-8E8F4836C1F2}"/>
              </a:ext>
            </a:extLst>
          </p:cNvPr>
          <p:cNvSpPr/>
          <p:nvPr/>
        </p:nvSpPr>
        <p:spPr>
          <a:xfrm rot="16200000">
            <a:off x="5051258" y="5187755"/>
            <a:ext cx="338595" cy="326467"/>
          </a:xfrm>
          <a:prstGeom prst="downArrow">
            <a:avLst/>
          </a:prstGeom>
          <a:solidFill>
            <a:srgbClr val="F5E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7" name="矢印: 下 26">
            <a:extLst>
              <a:ext uri="{FF2B5EF4-FFF2-40B4-BE49-F238E27FC236}">
                <a16:creationId xmlns:a16="http://schemas.microsoft.com/office/drawing/2014/main" id="{AF3F2BE0-F55E-44DE-8975-AA9E8833F8F7}"/>
              </a:ext>
            </a:extLst>
          </p:cNvPr>
          <p:cNvSpPr/>
          <p:nvPr/>
        </p:nvSpPr>
        <p:spPr>
          <a:xfrm rot="16200000">
            <a:off x="3138846" y="5303616"/>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8" name="矢印: 下 27">
            <a:extLst>
              <a:ext uri="{FF2B5EF4-FFF2-40B4-BE49-F238E27FC236}">
                <a16:creationId xmlns:a16="http://schemas.microsoft.com/office/drawing/2014/main" id="{9AB5BB8C-03CE-47AE-9CFB-63B846984697}"/>
              </a:ext>
            </a:extLst>
          </p:cNvPr>
          <p:cNvSpPr/>
          <p:nvPr/>
        </p:nvSpPr>
        <p:spPr>
          <a:xfrm rot="16200000">
            <a:off x="1816789" y="5287954"/>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pic>
        <p:nvPicPr>
          <p:cNvPr id="29" name="Picture 2" descr="「sun イラスト」の画像検索結果">
            <a:extLst>
              <a:ext uri="{FF2B5EF4-FFF2-40B4-BE49-F238E27FC236}">
                <a16:creationId xmlns:a16="http://schemas.microsoft.com/office/drawing/2014/main" id="{1B29D218-5F87-45D7-9D29-F03B5EAFCB0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7002" y="2644969"/>
            <a:ext cx="530058" cy="5367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月 イラスト」の画像検索結果">
            <a:extLst>
              <a:ext uri="{FF2B5EF4-FFF2-40B4-BE49-F238E27FC236}">
                <a16:creationId xmlns:a16="http://schemas.microsoft.com/office/drawing/2014/main" id="{7F9A5911-DF91-484E-B9DF-F037EA3ED62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5357" y="3285005"/>
            <a:ext cx="525838" cy="536725"/>
          </a:xfrm>
          <a:prstGeom prst="rect">
            <a:avLst/>
          </a:prstGeom>
          <a:noFill/>
          <a:extLst>
            <a:ext uri="{909E8E84-426E-40DD-AFC4-6F175D3DCCD1}">
              <a14:hiddenFill xmlns:a14="http://schemas.microsoft.com/office/drawing/2010/main">
                <a:solidFill>
                  <a:srgbClr val="FFFFFF"/>
                </a:solidFill>
              </a14:hiddenFill>
            </a:ext>
          </a:extLst>
        </p:spPr>
      </p:pic>
      <p:sp>
        <p:nvSpPr>
          <p:cNvPr id="31" name="テキスト ボックス 30">
            <a:extLst>
              <a:ext uri="{FF2B5EF4-FFF2-40B4-BE49-F238E27FC236}">
                <a16:creationId xmlns:a16="http://schemas.microsoft.com/office/drawing/2014/main" id="{0FE8A6F0-2185-4457-BCC1-C283C59EE523}"/>
              </a:ext>
            </a:extLst>
          </p:cNvPr>
          <p:cNvSpPr txBox="1"/>
          <p:nvPr/>
        </p:nvSpPr>
        <p:spPr>
          <a:xfrm>
            <a:off x="1200170" y="2753291"/>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朝</a:t>
            </a:r>
          </a:p>
        </p:txBody>
      </p:sp>
      <p:sp>
        <p:nvSpPr>
          <p:cNvPr id="32" name="テキスト ボックス 31">
            <a:extLst>
              <a:ext uri="{FF2B5EF4-FFF2-40B4-BE49-F238E27FC236}">
                <a16:creationId xmlns:a16="http://schemas.microsoft.com/office/drawing/2014/main" id="{931B4B40-BB41-440D-A921-14FD47A8D8DD}"/>
              </a:ext>
            </a:extLst>
          </p:cNvPr>
          <p:cNvSpPr txBox="1"/>
          <p:nvPr/>
        </p:nvSpPr>
        <p:spPr>
          <a:xfrm>
            <a:off x="1200170" y="3351007"/>
            <a:ext cx="4154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夜</a:t>
            </a:r>
          </a:p>
        </p:txBody>
      </p:sp>
      <p:sp>
        <p:nvSpPr>
          <p:cNvPr id="35" name="矢印: 五方向 34">
            <a:extLst>
              <a:ext uri="{FF2B5EF4-FFF2-40B4-BE49-F238E27FC236}">
                <a16:creationId xmlns:a16="http://schemas.microsoft.com/office/drawing/2014/main" id="{A9EDD7DE-2F04-44DD-8FC0-545319966BF8}"/>
              </a:ext>
            </a:extLst>
          </p:cNvPr>
          <p:cNvSpPr/>
          <p:nvPr/>
        </p:nvSpPr>
        <p:spPr>
          <a:xfrm>
            <a:off x="2708796" y="2760329"/>
            <a:ext cx="1366692" cy="1074556"/>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洗顔</a:t>
            </a:r>
            <a:endParaRPr kumimoji="1" lang="en-US" altLang="ja-JP"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36" name="矢印: 五方向 35">
            <a:extLst>
              <a:ext uri="{FF2B5EF4-FFF2-40B4-BE49-F238E27FC236}">
                <a16:creationId xmlns:a16="http://schemas.microsoft.com/office/drawing/2014/main" id="{750A8E6C-9BB0-4E4B-98EC-7642E4DF3ACF}"/>
              </a:ext>
            </a:extLst>
          </p:cNvPr>
          <p:cNvSpPr/>
          <p:nvPr/>
        </p:nvSpPr>
        <p:spPr>
          <a:xfrm>
            <a:off x="5449407" y="2760329"/>
            <a:ext cx="1065021" cy="1074555"/>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化粧水</a:t>
            </a:r>
          </a:p>
        </p:txBody>
      </p:sp>
      <p:sp>
        <p:nvSpPr>
          <p:cNvPr id="39" name="矢印: 五方向 38">
            <a:extLst>
              <a:ext uri="{FF2B5EF4-FFF2-40B4-BE49-F238E27FC236}">
                <a16:creationId xmlns:a16="http://schemas.microsoft.com/office/drawing/2014/main" id="{202B15E6-6DDB-4B27-92C7-F6DB0F62A3D1}"/>
              </a:ext>
            </a:extLst>
          </p:cNvPr>
          <p:cNvSpPr/>
          <p:nvPr/>
        </p:nvSpPr>
        <p:spPr>
          <a:xfrm>
            <a:off x="1635364" y="3313125"/>
            <a:ext cx="1069303" cy="492430"/>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メイク</a:t>
            </a:r>
            <a:endParaRPr kumimoji="1" lang="en-US" altLang="ja-JP"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落とし</a:t>
            </a:r>
          </a:p>
        </p:txBody>
      </p:sp>
      <p:sp>
        <p:nvSpPr>
          <p:cNvPr id="41" name="矢印: 五方向 40">
            <a:extLst>
              <a:ext uri="{FF2B5EF4-FFF2-40B4-BE49-F238E27FC236}">
                <a16:creationId xmlns:a16="http://schemas.microsoft.com/office/drawing/2014/main" id="{1E8CA957-66F6-4A02-9CC2-CB2CF7C35E23}"/>
              </a:ext>
            </a:extLst>
          </p:cNvPr>
          <p:cNvSpPr/>
          <p:nvPr/>
        </p:nvSpPr>
        <p:spPr>
          <a:xfrm>
            <a:off x="6819542" y="2760329"/>
            <a:ext cx="1986336" cy="1074555"/>
          </a:xfrm>
          <a:prstGeom prst="homePlate">
            <a:avLst/>
          </a:prstGeom>
          <a:solidFill>
            <a:srgbClr val="8ACCBC"/>
          </a:solidFill>
          <a:ln w="19050">
            <a:solidFill>
              <a:srgbClr val="8ACC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美容液</a:t>
            </a:r>
          </a:p>
        </p:txBody>
      </p:sp>
      <p:sp>
        <p:nvSpPr>
          <p:cNvPr id="45" name="二等辺三角形 44">
            <a:extLst>
              <a:ext uri="{FF2B5EF4-FFF2-40B4-BE49-F238E27FC236}">
                <a16:creationId xmlns:a16="http://schemas.microsoft.com/office/drawing/2014/main" id="{08C13142-CEAC-437B-901B-7DB9BA082BAB}"/>
              </a:ext>
            </a:extLst>
          </p:cNvPr>
          <p:cNvSpPr/>
          <p:nvPr/>
        </p:nvSpPr>
        <p:spPr>
          <a:xfrm>
            <a:off x="7382758" y="3715191"/>
            <a:ext cx="537289" cy="437249"/>
          </a:xfrm>
          <a:prstGeom prst="triangle">
            <a:avLst>
              <a:gd name="adj" fmla="val 46889"/>
            </a:avLst>
          </a:prstGeom>
          <a:solidFill>
            <a:srgbClr val="F5E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0" name="正方形/長方形 49">
            <a:extLst>
              <a:ext uri="{FF2B5EF4-FFF2-40B4-BE49-F238E27FC236}">
                <a16:creationId xmlns:a16="http://schemas.microsoft.com/office/drawing/2014/main" id="{1C7A891E-BC64-41F9-949E-00083DE97846}"/>
              </a:ext>
            </a:extLst>
          </p:cNvPr>
          <p:cNvSpPr/>
          <p:nvPr/>
        </p:nvSpPr>
        <p:spPr>
          <a:xfrm>
            <a:off x="5436196" y="4284709"/>
            <a:ext cx="4413855" cy="275059"/>
          </a:xfrm>
          <a:prstGeom prst="rect">
            <a:avLst/>
          </a:prstGeom>
          <a:solidFill>
            <a:srgbClr val="7A6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全顔用美容液</a:t>
            </a:r>
          </a:p>
        </p:txBody>
      </p:sp>
      <p:pic>
        <p:nvPicPr>
          <p:cNvPr id="3" name="図 2">
            <a:extLst>
              <a:ext uri="{FF2B5EF4-FFF2-40B4-BE49-F238E27FC236}">
                <a16:creationId xmlns:a16="http://schemas.microsoft.com/office/drawing/2014/main" id="{AD03702F-77CD-4101-A281-5A2C25FE7130}"/>
              </a:ext>
            </a:extLst>
          </p:cNvPr>
          <p:cNvPicPr>
            <a:picLocks noChangeAspect="1"/>
          </p:cNvPicPr>
          <p:nvPr/>
        </p:nvPicPr>
        <p:blipFill>
          <a:blip r:embed="rId9"/>
          <a:stretch>
            <a:fillRect/>
          </a:stretch>
        </p:blipFill>
        <p:spPr>
          <a:xfrm>
            <a:off x="2907114" y="1864317"/>
            <a:ext cx="232312" cy="868002"/>
          </a:xfrm>
          <a:prstGeom prst="rect">
            <a:avLst/>
          </a:prstGeom>
        </p:spPr>
      </p:pic>
      <p:pic>
        <p:nvPicPr>
          <p:cNvPr id="53" name="図 52">
            <a:extLst>
              <a:ext uri="{FF2B5EF4-FFF2-40B4-BE49-F238E27FC236}">
                <a16:creationId xmlns:a16="http://schemas.microsoft.com/office/drawing/2014/main" id="{0838AE38-B4A9-45CE-BF2F-A999763B6D2C}"/>
              </a:ext>
            </a:extLst>
          </p:cNvPr>
          <p:cNvPicPr>
            <a:picLocks noChangeAspect="1"/>
          </p:cNvPicPr>
          <p:nvPr/>
        </p:nvPicPr>
        <p:blipFill>
          <a:blip r:embed="rId10"/>
          <a:stretch>
            <a:fillRect/>
          </a:stretch>
        </p:blipFill>
        <p:spPr>
          <a:xfrm>
            <a:off x="5573027" y="1871668"/>
            <a:ext cx="232312" cy="855330"/>
          </a:xfrm>
          <a:prstGeom prst="rect">
            <a:avLst/>
          </a:prstGeom>
        </p:spPr>
      </p:pic>
      <p:pic>
        <p:nvPicPr>
          <p:cNvPr id="59" name="図 58">
            <a:extLst>
              <a:ext uri="{FF2B5EF4-FFF2-40B4-BE49-F238E27FC236}">
                <a16:creationId xmlns:a16="http://schemas.microsoft.com/office/drawing/2014/main" id="{CAAAC65A-66BE-4CC1-BE55-A6047BBDD913}"/>
              </a:ext>
            </a:extLst>
          </p:cNvPr>
          <p:cNvPicPr>
            <a:picLocks noChangeAspect="1"/>
          </p:cNvPicPr>
          <p:nvPr/>
        </p:nvPicPr>
        <p:blipFill>
          <a:blip r:embed="rId11"/>
          <a:stretch>
            <a:fillRect/>
          </a:stretch>
        </p:blipFill>
        <p:spPr>
          <a:xfrm>
            <a:off x="3115843" y="1862205"/>
            <a:ext cx="223864" cy="872226"/>
          </a:xfrm>
          <a:prstGeom prst="rect">
            <a:avLst/>
          </a:prstGeom>
        </p:spPr>
      </p:pic>
      <p:sp>
        <p:nvSpPr>
          <p:cNvPr id="65" name="矢印: 五方向 64">
            <a:extLst>
              <a:ext uri="{FF2B5EF4-FFF2-40B4-BE49-F238E27FC236}">
                <a16:creationId xmlns:a16="http://schemas.microsoft.com/office/drawing/2014/main" id="{D15A0A38-D201-4AE9-BA45-2EDC167DBA03}"/>
              </a:ext>
            </a:extLst>
          </p:cNvPr>
          <p:cNvSpPr/>
          <p:nvPr/>
        </p:nvSpPr>
        <p:spPr>
          <a:xfrm>
            <a:off x="4204843" y="2760329"/>
            <a:ext cx="1143030" cy="1074555"/>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スペシャルケア</a:t>
            </a:r>
          </a:p>
        </p:txBody>
      </p:sp>
      <p:sp>
        <p:nvSpPr>
          <p:cNvPr id="66" name="矢印: 五方向 65">
            <a:extLst>
              <a:ext uri="{FF2B5EF4-FFF2-40B4-BE49-F238E27FC236}">
                <a16:creationId xmlns:a16="http://schemas.microsoft.com/office/drawing/2014/main" id="{FAE97D76-316B-4C91-9C43-A01825CDA053}"/>
              </a:ext>
            </a:extLst>
          </p:cNvPr>
          <p:cNvSpPr/>
          <p:nvPr/>
        </p:nvSpPr>
        <p:spPr>
          <a:xfrm>
            <a:off x="8936223" y="2760329"/>
            <a:ext cx="1143030" cy="1074555"/>
          </a:xfrm>
          <a:prstGeom prst="homePlate">
            <a:avLst/>
          </a:prstGeom>
          <a:solidFill>
            <a:schemeClr val="bg1"/>
          </a:solidFill>
          <a:ln w="19050">
            <a:solidFill>
              <a:srgbClr val="001E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スペシャルケア</a:t>
            </a:r>
          </a:p>
        </p:txBody>
      </p:sp>
      <p:sp>
        <p:nvSpPr>
          <p:cNvPr id="69" name="テキスト ボックス 68">
            <a:extLst>
              <a:ext uri="{FF2B5EF4-FFF2-40B4-BE49-F238E27FC236}">
                <a16:creationId xmlns:a16="http://schemas.microsoft.com/office/drawing/2014/main" id="{5A7066DF-A5C7-4546-ABC9-9644B171C45D}"/>
              </a:ext>
            </a:extLst>
          </p:cNvPr>
          <p:cNvSpPr txBox="1"/>
          <p:nvPr/>
        </p:nvSpPr>
        <p:spPr>
          <a:xfrm>
            <a:off x="7580638" y="5558801"/>
            <a:ext cx="12034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ニュートリ</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センシャルズなど</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シリーズの中の</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美容液</a:t>
            </a:r>
          </a:p>
        </p:txBody>
      </p:sp>
      <p:sp>
        <p:nvSpPr>
          <p:cNvPr id="74" name="テキスト ボックス 73">
            <a:extLst>
              <a:ext uri="{FF2B5EF4-FFF2-40B4-BE49-F238E27FC236}">
                <a16:creationId xmlns:a16="http://schemas.microsoft.com/office/drawing/2014/main" id="{033C94AB-D867-464E-AA01-9545E5F27B91}"/>
              </a:ext>
            </a:extLst>
          </p:cNvPr>
          <p:cNvSpPr txBox="1"/>
          <p:nvPr/>
        </p:nvSpPr>
        <p:spPr>
          <a:xfrm>
            <a:off x="572809" y="204073"/>
            <a:ext cx="9644674" cy="15901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kern="0" dirty="0">
                <a:solidFill>
                  <a:srgbClr val="7A66AB"/>
                </a:solidFill>
                <a:latin typeface="小塚ゴシック Pr6N L" panose="020B0200000000000000" pitchFamily="34" charset="-128"/>
                <a:ea typeface="小塚ゴシック Pr6N L" panose="020B0200000000000000" pitchFamily="34" charset="-128"/>
                <a:sym typeface="Helvetica Neue"/>
              </a:rPr>
              <a:t>美容液の</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アドバンス セラムと他のニュースキンの美容液を併用する際の使用順を教えてください。 </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75" name="テキスト ボックス 74">
            <a:extLst>
              <a:ext uri="{FF2B5EF4-FFF2-40B4-BE49-F238E27FC236}">
                <a16:creationId xmlns:a16="http://schemas.microsoft.com/office/drawing/2014/main" id="{8652ABEF-BC31-4FCA-B6B9-1935F57B2E7A}"/>
              </a:ext>
            </a:extLst>
          </p:cNvPr>
          <p:cNvSpPr txBox="1"/>
          <p:nvPr/>
        </p:nvSpPr>
        <p:spPr>
          <a:xfrm>
            <a:off x="8827909" y="5289592"/>
            <a:ext cx="1104611"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rPr>
              <a:t>ニュースキン ビューティー</a:t>
            </a:r>
            <a:endParaRPr lang="en-US" altLang="ja-JP"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rPr>
              <a:t> エッセンス </a:t>
            </a:r>
            <a:endParaRPr lang="en-US" altLang="ja-JP"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rPr>
              <a:t>デュオ</a:t>
            </a:r>
            <a:endParaRPr lang="en-US" altLang="ja-JP" sz="1000" b="0" dirty="0">
              <a:solidFill>
                <a:prstClr val="black">
                  <a:lumMod val="65000"/>
                  <a:lumOff val="35000"/>
                </a:prstClr>
              </a:solidFill>
              <a:latin typeface="小塚ゴシック Pro R" panose="020B0400000000000000" pitchFamily="34" charset="-128"/>
              <a:ea typeface="小塚ゴシック Pro R" panose="020B0400000000000000" pitchFamily="34" charset="-128"/>
            </a:endParaRPr>
          </a:p>
        </p:txBody>
      </p:sp>
      <p:sp>
        <p:nvSpPr>
          <p:cNvPr id="54" name="矢印: 下 53">
            <a:extLst>
              <a:ext uri="{FF2B5EF4-FFF2-40B4-BE49-F238E27FC236}">
                <a16:creationId xmlns:a16="http://schemas.microsoft.com/office/drawing/2014/main" id="{D6426DC7-4009-45F7-A296-821A03558C86}"/>
              </a:ext>
            </a:extLst>
          </p:cNvPr>
          <p:cNvSpPr/>
          <p:nvPr/>
        </p:nvSpPr>
        <p:spPr>
          <a:xfrm rot="16200000">
            <a:off x="614361" y="5265381"/>
            <a:ext cx="338597" cy="326469"/>
          </a:xfrm>
          <a:prstGeom prst="downArrow">
            <a:avLst/>
          </a:prstGeom>
          <a:solidFill>
            <a:srgbClr val="F5E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56" name="テキスト ボックス 55">
            <a:extLst>
              <a:ext uri="{FF2B5EF4-FFF2-40B4-BE49-F238E27FC236}">
                <a16:creationId xmlns:a16="http://schemas.microsoft.com/office/drawing/2014/main" id="{571589F9-EEFB-4A88-9FA9-AB09D31B3D85}"/>
              </a:ext>
            </a:extLst>
          </p:cNvPr>
          <p:cNvSpPr txBox="1"/>
          <p:nvPr/>
        </p:nvSpPr>
        <p:spPr>
          <a:xfrm>
            <a:off x="6332963" y="5247240"/>
            <a:ext cx="1098609" cy="5539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genLOC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フューチャー セラム</a:t>
            </a:r>
            <a:endParaRPr lang="ja-JP" altLang="en-US" sz="1000" dirty="0"/>
          </a:p>
        </p:txBody>
      </p:sp>
      <p:sp>
        <p:nvSpPr>
          <p:cNvPr id="58" name="矢印: 下 57">
            <a:extLst>
              <a:ext uri="{FF2B5EF4-FFF2-40B4-BE49-F238E27FC236}">
                <a16:creationId xmlns:a16="http://schemas.microsoft.com/office/drawing/2014/main" id="{D8B63CA3-8E42-4CE6-B161-7D4066CEF623}"/>
              </a:ext>
            </a:extLst>
          </p:cNvPr>
          <p:cNvSpPr/>
          <p:nvPr/>
        </p:nvSpPr>
        <p:spPr>
          <a:xfrm rot="16200000">
            <a:off x="6082042" y="5329504"/>
            <a:ext cx="427806" cy="385457"/>
          </a:xfrm>
          <a:prstGeom prst="downArrow">
            <a:avLst/>
          </a:prstGeom>
          <a:solidFill>
            <a:srgbClr val="6AC6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3" name="テキスト ボックス 72">
            <a:extLst>
              <a:ext uri="{FF2B5EF4-FFF2-40B4-BE49-F238E27FC236}">
                <a16:creationId xmlns:a16="http://schemas.microsoft.com/office/drawing/2014/main" id="{9736B186-CE4E-40AA-B6F5-002381273247}"/>
              </a:ext>
            </a:extLst>
          </p:cNvPr>
          <p:cNvSpPr txBox="1"/>
          <p:nvPr/>
        </p:nvSpPr>
        <p:spPr>
          <a:xfrm>
            <a:off x="10360424" y="3035740"/>
            <a:ext cx="996823"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ジェル</a:t>
            </a:r>
            <a:endParaRPr kumimoji="1" lang="en-US" altLang="ja-JP"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クリーム</a:t>
            </a:r>
          </a:p>
        </p:txBody>
      </p:sp>
      <p:pic>
        <p:nvPicPr>
          <p:cNvPr id="77" name="図 76">
            <a:extLst>
              <a:ext uri="{FF2B5EF4-FFF2-40B4-BE49-F238E27FC236}">
                <a16:creationId xmlns:a16="http://schemas.microsoft.com/office/drawing/2014/main" id="{4D5096DB-A4F3-4BE9-9DB5-EA38391BAB16}"/>
              </a:ext>
            </a:extLst>
          </p:cNvPr>
          <p:cNvPicPr>
            <a:picLocks noChangeAspect="1"/>
          </p:cNvPicPr>
          <p:nvPr/>
        </p:nvPicPr>
        <p:blipFill>
          <a:blip r:embed="rId12"/>
          <a:stretch>
            <a:fillRect/>
          </a:stretch>
        </p:blipFill>
        <p:spPr>
          <a:xfrm>
            <a:off x="10731979" y="2309696"/>
            <a:ext cx="439281" cy="437169"/>
          </a:xfrm>
          <a:prstGeom prst="rect">
            <a:avLst/>
          </a:prstGeom>
        </p:spPr>
      </p:pic>
      <p:pic>
        <p:nvPicPr>
          <p:cNvPr id="78" name="図 77">
            <a:extLst>
              <a:ext uri="{FF2B5EF4-FFF2-40B4-BE49-F238E27FC236}">
                <a16:creationId xmlns:a16="http://schemas.microsoft.com/office/drawing/2014/main" id="{F1CE07B6-F282-414A-A4DA-F8AEAB645D2F}"/>
              </a:ext>
            </a:extLst>
          </p:cNvPr>
          <p:cNvPicPr>
            <a:picLocks noChangeAspect="1"/>
          </p:cNvPicPr>
          <p:nvPr/>
        </p:nvPicPr>
        <p:blipFill>
          <a:blip r:embed="rId13"/>
          <a:stretch>
            <a:fillRect/>
          </a:stretch>
        </p:blipFill>
        <p:spPr>
          <a:xfrm>
            <a:off x="11427711" y="1992192"/>
            <a:ext cx="325237" cy="756070"/>
          </a:xfrm>
          <a:prstGeom prst="rect">
            <a:avLst/>
          </a:prstGeom>
        </p:spPr>
      </p:pic>
      <p:pic>
        <p:nvPicPr>
          <p:cNvPr id="79" name="図 78">
            <a:extLst>
              <a:ext uri="{FF2B5EF4-FFF2-40B4-BE49-F238E27FC236}">
                <a16:creationId xmlns:a16="http://schemas.microsoft.com/office/drawing/2014/main" id="{B78C7727-B79D-4558-8D6E-424475E621DA}"/>
              </a:ext>
            </a:extLst>
          </p:cNvPr>
          <p:cNvPicPr>
            <a:picLocks noChangeAspect="1"/>
          </p:cNvPicPr>
          <p:nvPr/>
        </p:nvPicPr>
        <p:blipFill>
          <a:blip r:embed="rId14"/>
          <a:stretch>
            <a:fillRect/>
          </a:stretch>
        </p:blipFill>
        <p:spPr>
          <a:xfrm>
            <a:off x="10383122" y="2322211"/>
            <a:ext cx="416050" cy="420274"/>
          </a:xfrm>
          <a:prstGeom prst="rect">
            <a:avLst/>
          </a:prstGeom>
        </p:spPr>
      </p:pic>
      <p:sp>
        <p:nvSpPr>
          <p:cNvPr id="80" name="テキスト ボックス 79">
            <a:extLst>
              <a:ext uri="{FF2B5EF4-FFF2-40B4-BE49-F238E27FC236}">
                <a16:creationId xmlns:a16="http://schemas.microsoft.com/office/drawing/2014/main" id="{6C62206F-83A5-4B35-A9B1-3CE4B80696E5}"/>
              </a:ext>
            </a:extLst>
          </p:cNvPr>
          <p:cNvSpPr txBox="1"/>
          <p:nvPr/>
        </p:nvSpPr>
        <p:spPr>
          <a:xfrm>
            <a:off x="11258335" y="3069970"/>
            <a:ext cx="952866" cy="5001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600" b="0" dirty="0">
                <a:solidFill>
                  <a:prstClr val="black">
                    <a:lumMod val="65000"/>
                    <a:lumOff val="35000"/>
                  </a:prstClr>
                </a:solidFill>
                <a:latin typeface="小塚ゴシック Pro R" panose="020B0400000000000000" pitchFamily="34" charset="-128"/>
                <a:ea typeface="小塚ゴシック Pro R" panose="020B0400000000000000" pitchFamily="34" charset="-128"/>
              </a:rPr>
              <a:t>乳液</a:t>
            </a:r>
            <a:endParaRPr lang="en-US" altLang="ja-JP" sz="1600" b="0" dirty="0">
              <a:solidFill>
                <a:prstClr val="black">
                  <a:lumMod val="65000"/>
                  <a:lumOff val="35000"/>
                </a:prstClr>
              </a:solidFill>
              <a:latin typeface="小塚ゴシック Pro R" panose="020B0400000000000000" pitchFamily="34" charset="-128"/>
              <a:ea typeface="小塚ゴシック Pro R" panose="020B0400000000000000" pitchFamily="34"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SPF</a:t>
            </a:r>
            <a:r>
              <a:rPr kumimoji="1" lang="ja-JP" altLang="en-US" sz="105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付き</a:t>
            </a:r>
            <a:endParaRPr kumimoji="1" lang="en-US" altLang="ja-JP" sz="105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
        <p:nvSpPr>
          <p:cNvPr id="88" name="テキスト ボックス 87">
            <a:extLst>
              <a:ext uri="{FF2B5EF4-FFF2-40B4-BE49-F238E27FC236}">
                <a16:creationId xmlns:a16="http://schemas.microsoft.com/office/drawing/2014/main" id="{1DD16C6E-3590-4A0F-A8E9-EA51A14AC392}"/>
              </a:ext>
            </a:extLst>
          </p:cNvPr>
          <p:cNvSpPr txBox="1"/>
          <p:nvPr/>
        </p:nvSpPr>
        <p:spPr>
          <a:xfrm>
            <a:off x="92057" y="4585998"/>
            <a:ext cx="511265" cy="1723549"/>
          </a:xfrm>
          <a:prstGeom prst="rect">
            <a:avLst/>
          </a:prstGeom>
          <a:solidFill>
            <a:srgbClr val="6AC6C3"/>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ja-JP" sz="800" dirty="0">
              <a:solidFill>
                <a:schemeClr val="bg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bg1"/>
                </a:solidFill>
                <a:latin typeface="游ゴシック" panose="020B0400000000000000" pitchFamily="50" charset="-128"/>
                <a:ea typeface="游ゴシック" panose="020B0400000000000000" pitchFamily="50" charset="-128"/>
              </a:rPr>
              <a:t>age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dirty="0">
                <a:solidFill>
                  <a:schemeClr val="bg1"/>
                </a:solidFill>
                <a:latin typeface="游ゴシック" panose="020B0400000000000000" pitchFamily="50" charset="-128"/>
                <a:ea typeface="游ゴシック" panose="020B0400000000000000" pitchFamily="50" charset="-128"/>
              </a:rPr>
              <a:t>LOC</a:t>
            </a:r>
            <a:endParaRPr kumimoji="1" lang="en-US" altLang="ja-JP" sz="1200" b="0" i="0" u="none" strike="noStrike" kern="1200" cap="none" spc="0" normalizeH="0" baseline="0" noProof="0" dirty="0">
              <a:ln>
                <a:noFill/>
              </a:ln>
              <a:solidFill>
                <a:schemeClr val="bg1"/>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Me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美容液</a:t>
            </a:r>
          </a:p>
        </p:txBody>
      </p:sp>
      <p:pic>
        <p:nvPicPr>
          <p:cNvPr id="57" name="図 56" descr="紙コップに描かれている&#10;&#10;自動的に生成された説明">
            <a:extLst>
              <a:ext uri="{FF2B5EF4-FFF2-40B4-BE49-F238E27FC236}">
                <a16:creationId xmlns:a16="http://schemas.microsoft.com/office/drawing/2014/main" id="{404AF1AE-3488-459B-9CD3-99CADF9A0C11}"/>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5921" t="5689" r="25744" b="9743"/>
          <a:stretch/>
        </p:blipFill>
        <p:spPr>
          <a:xfrm>
            <a:off x="4362714" y="1963792"/>
            <a:ext cx="303340" cy="796091"/>
          </a:xfrm>
          <a:prstGeom prst="rect">
            <a:avLst/>
          </a:prstGeom>
        </p:spPr>
      </p:pic>
      <p:pic>
        <p:nvPicPr>
          <p:cNvPr id="60" name="図 59" descr="黒い背景に白い文字がある&#10;&#10;中程度の精度で自動的に生成された説明">
            <a:extLst>
              <a:ext uri="{FF2B5EF4-FFF2-40B4-BE49-F238E27FC236}">
                <a16:creationId xmlns:a16="http://schemas.microsoft.com/office/drawing/2014/main" id="{AE5B37B4-3A2D-4D12-A160-184081A3CA23}"/>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35641" t="8718" r="35755" b="7351"/>
          <a:stretch/>
        </p:blipFill>
        <p:spPr>
          <a:xfrm>
            <a:off x="7535859" y="1794252"/>
            <a:ext cx="216945" cy="954862"/>
          </a:xfrm>
          <a:prstGeom prst="rect">
            <a:avLst/>
          </a:prstGeom>
        </p:spPr>
      </p:pic>
      <p:pic>
        <p:nvPicPr>
          <p:cNvPr id="61" name="図 60" descr="ダイアグラム が含まれている画像&#10;&#10;自動的に生成された説明">
            <a:extLst>
              <a:ext uri="{FF2B5EF4-FFF2-40B4-BE49-F238E27FC236}">
                <a16:creationId xmlns:a16="http://schemas.microsoft.com/office/drawing/2014/main" id="{D54ED1A7-2A0A-4CCC-9461-FE3D7F3DE38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9599" t="5687" r="10186" b="9060"/>
          <a:stretch/>
        </p:blipFill>
        <p:spPr>
          <a:xfrm>
            <a:off x="8924048" y="1822568"/>
            <a:ext cx="699674" cy="926546"/>
          </a:xfrm>
          <a:prstGeom prst="rect">
            <a:avLst/>
          </a:prstGeom>
        </p:spPr>
      </p:pic>
      <p:pic>
        <p:nvPicPr>
          <p:cNvPr id="68" name="図 67" descr="黒い背景に白い文字がある&#10;&#10;中程度の精度で自動的に生成された説明">
            <a:extLst>
              <a:ext uri="{FF2B5EF4-FFF2-40B4-BE49-F238E27FC236}">
                <a16:creationId xmlns:a16="http://schemas.microsoft.com/office/drawing/2014/main" id="{9D506A8E-6B3B-4E66-81D0-A9E01FE4579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35641" t="8718" r="35755" b="7351"/>
          <a:stretch/>
        </p:blipFill>
        <p:spPr>
          <a:xfrm>
            <a:off x="8108606" y="4873823"/>
            <a:ext cx="167461" cy="737063"/>
          </a:xfrm>
          <a:prstGeom prst="rect">
            <a:avLst/>
          </a:prstGeom>
        </p:spPr>
      </p:pic>
      <p:pic>
        <p:nvPicPr>
          <p:cNvPr id="20" name="Picture 2" descr="危険・注意警告マークのシルエット | 無料のAi・PNG白黒シルエットイラスト">
            <a:extLst>
              <a:ext uri="{FF2B5EF4-FFF2-40B4-BE49-F238E27FC236}">
                <a16:creationId xmlns:a16="http://schemas.microsoft.com/office/drawing/2014/main" id="{E9BD4A7D-6C54-4463-8332-11E5E2376F0B}"/>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48889" y1="24889" x2="23556" y2="71111"/>
                        <a14:foregroundMark x1="23556" y1="71111" x2="46667" y2="76000"/>
                        <a14:foregroundMark x1="46667" y1="76000" x2="71556" y2="73778"/>
                        <a14:foregroundMark x1="71556" y1="73778" x2="56889" y2="26667"/>
                        <a14:foregroundMark x1="56889" y1="26667" x2="51111" y2="16889"/>
                        <a14:foregroundMark x1="51556" y1="28000" x2="34667" y2="62222"/>
                        <a14:foregroundMark x1="48444" y1="37778" x2="52444" y2="60000"/>
                        <a14:foregroundMark x1="49333" y1="75111" x2="51556" y2="74667"/>
                      </a14:backgroundRemoval>
                    </a14:imgEffect>
                  </a14:imgLayer>
                </a14:imgProps>
              </a:ext>
              <a:ext uri="{28A0092B-C50C-407E-A947-70E740481C1C}">
                <a14:useLocalDpi xmlns:a14="http://schemas.microsoft.com/office/drawing/2010/main" val="0"/>
              </a:ext>
            </a:extLst>
          </a:blip>
          <a:srcRect/>
          <a:stretch>
            <a:fillRect/>
          </a:stretch>
        </p:blipFill>
        <p:spPr bwMode="auto">
          <a:xfrm>
            <a:off x="5590888" y="4873823"/>
            <a:ext cx="356477" cy="356477"/>
          </a:xfrm>
          <a:prstGeom prst="rect">
            <a:avLst/>
          </a:prstGeom>
          <a:noFill/>
          <a:extLst>
            <a:ext uri="{909E8E84-426E-40DD-AFC4-6F175D3DCCD1}">
              <a14:hiddenFill xmlns:a14="http://schemas.microsoft.com/office/drawing/2010/main">
                <a:solidFill>
                  <a:srgbClr val="FFFFFF"/>
                </a:solidFill>
              </a14:hiddenFill>
            </a:ext>
          </a:extLst>
        </p:spPr>
      </p:pic>
      <p:sp>
        <p:nvSpPr>
          <p:cNvPr id="63" name="正方形/長方形 62">
            <a:extLst>
              <a:ext uri="{FF2B5EF4-FFF2-40B4-BE49-F238E27FC236}">
                <a16:creationId xmlns:a16="http://schemas.microsoft.com/office/drawing/2014/main" id="{943DF48B-A71A-455D-B15B-1E232BE7DBFD}"/>
              </a:ext>
            </a:extLst>
          </p:cNvPr>
          <p:cNvSpPr/>
          <p:nvPr/>
        </p:nvSpPr>
        <p:spPr>
          <a:xfrm>
            <a:off x="10042259" y="4141597"/>
            <a:ext cx="1718218" cy="2325887"/>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4" name="二等辺三角形 63">
            <a:extLst>
              <a:ext uri="{FF2B5EF4-FFF2-40B4-BE49-F238E27FC236}">
                <a16:creationId xmlns:a16="http://schemas.microsoft.com/office/drawing/2014/main" id="{9DE81269-E0F2-4850-A8DC-6FC63E04690C}"/>
              </a:ext>
            </a:extLst>
          </p:cNvPr>
          <p:cNvSpPr/>
          <p:nvPr/>
        </p:nvSpPr>
        <p:spPr>
          <a:xfrm>
            <a:off x="10024190" y="3722806"/>
            <a:ext cx="535344" cy="437249"/>
          </a:xfrm>
          <a:prstGeom prs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67" name="正方形/長方形 66">
            <a:extLst>
              <a:ext uri="{FF2B5EF4-FFF2-40B4-BE49-F238E27FC236}">
                <a16:creationId xmlns:a16="http://schemas.microsoft.com/office/drawing/2014/main" id="{35C5B42B-D5E0-41EF-B6C1-4FF19E16D12E}"/>
              </a:ext>
            </a:extLst>
          </p:cNvPr>
          <p:cNvSpPr/>
          <p:nvPr/>
        </p:nvSpPr>
        <p:spPr>
          <a:xfrm>
            <a:off x="10190432" y="4326600"/>
            <a:ext cx="1423676" cy="2026329"/>
          </a:xfrm>
          <a:prstGeom prst="rect">
            <a:avLst/>
          </a:prstGeom>
          <a:solidFill>
            <a:schemeClr val="bg1"/>
          </a:solidFill>
          <a:ln w="28575">
            <a:solidFill>
              <a:srgbClr val="7A66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0" name="正方形/長方形 69">
            <a:extLst>
              <a:ext uri="{FF2B5EF4-FFF2-40B4-BE49-F238E27FC236}">
                <a16:creationId xmlns:a16="http://schemas.microsoft.com/office/drawing/2014/main" id="{36DFB0A7-5D9D-4A58-A40F-ED3C067B9DFC}"/>
              </a:ext>
            </a:extLst>
          </p:cNvPr>
          <p:cNvSpPr/>
          <p:nvPr/>
        </p:nvSpPr>
        <p:spPr>
          <a:xfrm>
            <a:off x="10175904" y="4284040"/>
            <a:ext cx="1470102" cy="275728"/>
          </a:xfrm>
          <a:prstGeom prst="rect">
            <a:avLst/>
          </a:prstGeom>
          <a:solidFill>
            <a:srgbClr val="7A66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white"/>
                </a:solidFill>
                <a:effectLst/>
                <a:uLnTx/>
                <a:uFillTx/>
                <a:latin typeface="小塚ゴシック Pro R" panose="020B0400000000000000" pitchFamily="34" charset="-128"/>
                <a:ea typeface="小塚ゴシック Pro R" panose="020B0400000000000000" pitchFamily="34" charset="-128"/>
                <a:cs typeface="+mn-cs"/>
              </a:rPr>
              <a:t>全顔用美容液</a:t>
            </a:r>
          </a:p>
        </p:txBody>
      </p:sp>
      <p:sp>
        <p:nvSpPr>
          <p:cNvPr id="18" name="テキスト ボックス 17">
            <a:extLst>
              <a:ext uri="{FF2B5EF4-FFF2-40B4-BE49-F238E27FC236}">
                <a16:creationId xmlns:a16="http://schemas.microsoft.com/office/drawing/2014/main" id="{F445296B-D3E7-4C6F-84E5-0C1707F69502}"/>
              </a:ext>
            </a:extLst>
          </p:cNvPr>
          <p:cNvSpPr txBox="1"/>
          <p:nvPr/>
        </p:nvSpPr>
        <p:spPr>
          <a:xfrm>
            <a:off x="10398642" y="5040533"/>
            <a:ext cx="895020" cy="86177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err="1">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ageLOC</a:t>
            </a:r>
            <a:r>
              <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トゥルー</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フェイス </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エッセンス </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rPr>
              <a:t>プラス</a:t>
            </a:r>
            <a:endParaRPr kumimoji="1" lang="en-US" altLang="ja-JP" sz="1000" b="0" i="0" u="none" strike="noStrike" kern="1200" cap="none" spc="0" normalizeH="0" baseline="0" noProof="0" dirty="0">
              <a:ln>
                <a:noFill/>
              </a:ln>
              <a:solidFill>
                <a:prstClr val="black">
                  <a:lumMod val="65000"/>
                  <a:lumOff val="35000"/>
                </a:prstClr>
              </a:solidFill>
              <a:effectLst/>
              <a:uLnTx/>
              <a:uFillTx/>
              <a:latin typeface="小塚ゴシック Pro R" panose="020B0400000000000000" pitchFamily="34" charset="-128"/>
              <a:ea typeface="小塚ゴシック Pro R" panose="020B0400000000000000" pitchFamily="34" charset="-128"/>
              <a:cs typeface="+mn-cs"/>
            </a:endParaRPr>
          </a:p>
        </p:txBody>
      </p:sp>
    </p:spTree>
    <p:extLst>
      <p:ext uri="{BB962C8B-B14F-4D97-AF65-F5344CB8AC3E}">
        <p14:creationId xmlns:p14="http://schemas.microsoft.com/office/powerpoint/2010/main" val="330760443"/>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8" y="252303"/>
            <a:ext cx="11345214"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スクラブのブライター デイ（エクスフォリエント スクラブ）と美容液のセルトレックス オールウェイズ ライト（アドバンス セラム）は</a:t>
            </a:r>
            <a:endParaRPr kumimoji="0" lang="en-US" altLang="ja-JP"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以前、同じような名前の製品があったのですが、同一ですか？</a:t>
            </a: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435980" y="2430236"/>
            <a:ext cx="10886142" cy="28828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dirty="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スクラブは名前の一部が同じとなっておりますが、全く異なる製品です。</a:t>
            </a:r>
            <a:endParaRPr kumimoji="1" lang="en-US" altLang="ja-JP"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r>
              <a:rPr lang="ja-JP" altLang="en-US" sz="2800" b="0" kern="0" dirty="0">
                <a:solidFill>
                  <a:srgbClr val="1C2245"/>
                </a:solidFill>
                <a:latin typeface="小塚ゴシック Pr6N L" panose="020B0200000000000000" pitchFamily="34" charset="-128"/>
                <a:ea typeface="小塚ゴシック Pr6N L" panose="020B0200000000000000" pitchFamily="34" charset="-128"/>
                <a:sym typeface="Helvetica Neue"/>
              </a:rPr>
              <a:t>美容液は</a:t>
            </a:r>
            <a:r>
              <a:rPr kumimoji="1" lang="ja-JP" altLang="en-US" sz="2800" b="0" i="0" u="none" strike="noStrike" kern="0" cap="none" spc="0" normalizeH="0" baseline="0" noProof="0" dirty="0">
                <a:ln>
                  <a:noFill/>
                </a:ln>
                <a:solidFill>
                  <a:srgbClr val="1C2245"/>
                </a:solidFill>
                <a:effectLst/>
                <a:uLnTx/>
                <a:uFillTx/>
                <a:latin typeface="小塚ゴシック Pr6N L" panose="020B0200000000000000" pitchFamily="34" charset="-128"/>
                <a:ea typeface="小塚ゴシック Pr6N L" panose="020B0200000000000000" pitchFamily="34" charset="-128"/>
                <a:sym typeface="Helvetica Neue"/>
              </a:rPr>
              <a:t>肌をしなやかに整えるというイメージは踏襲し製品名の一部が同じとなっておりますが、主な配合成分など新たに数々のアップグレードが行われた別の美容液です。</a:t>
            </a:r>
            <a:endParaRPr kumimoji="1" lang="en-US" altLang="ja-JP" sz="2800" b="0" kern="1200" dirty="0">
              <a:solidFill>
                <a:srgbClr val="1C2245"/>
              </a:solidFill>
              <a:latin typeface="小塚ゴシック Pr6N L" panose="020B0200000000000000" pitchFamily="34" charset="-128"/>
              <a:ea typeface="小塚ゴシック Pr6N L" panose="020B0200000000000000" pitchFamily="34" charset="-128"/>
              <a:cs typeface="+mn-cs"/>
            </a:endParaRPr>
          </a:p>
        </p:txBody>
      </p:sp>
      <p:pic>
        <p:nvPicPr>
          <p:cNvPr id="3" name="図 2">
            <a:extLst>
              <a:ext uri="{FF2B5EF4-FFF2-40B4-BE49-F238E27FC236}">
                <a16:creationId xmlns:a16="http://schemas.microsoft.com/office/drawing/2014/main" id="{5629E2A1-0F43-49D0-97DE-C2D14DE2EDD5}"/>
              </a:ext>
            </a:extLst>
          </p:cNvPr>
          <p:cNvPicPr>
            <a:picLocks noChangeAspect="1"/>
          </p:cNvPicPr>
          <p:nvPr/>
        </p:nvPicPr>
        <p:blipFill>
          <a:blip r:embed="rId3"/>
          <a:stretch>
            <a:fillRect/>
          </a:stretch>
        </p:blipFill>
        <p:spPr>
          <a:xfrm>
            <a:off x="8512165" y="4937283"/>
            <a:ext cx="530283" cy="1808599"/>
          </a:xfrm>
          <a:prstGeom prst="rect">
            <a:avLst/>
          </a:prstGeom>
        </p:spPr>
      </p:pic>
      <p:pic>
        <p:nvPicPr>
          <p:cNvPr id="8" name="図 7">
            <a:extLst>
              <a:ext uri="{FF2B5EF4-FFF2-40B4-BE49-F238E27FC236}">
                <a16:creationId xmlns:a16="http://schemas.microsoft.com/office/drawing/2014/main" id="{2D7288BA-141A-4ACF-A2D7-DFBB1F5E6F06}"/>
              </a:ext>
            </a:extLst>
          </p:cNvPr>
          <p:cNvPicPr>
            <a:picLocks noChangeAspect="1"/>
          </p:cNvPicPr>
          <p:nvPr/>
        </p:nvPicPr>
        <p:blipFill>
          <a:blip r:embed="rId4"/>
          <a:stretch>
            <a:fillRect/>
          </a:stretch>
        </p:blipFill>
        <p:spPr>
          <a:xfrm>
            <a:off x="10162487" y="4808307"/>
            <a:ext cx="806005" cy="1937574"/>
          </a:xfrm>
          <a:prstGeom prst="rect">
            <a:avLst/>
          </a:prstGeom>
        </p:spPr>
      </p:pic>
      <p:sp>
        <p:nvSpPr>
          <p:cNvPr id="10" name="テキスト ボックス 9">
            <a:extLst>
              <a:ext uri="{FF2B5EF4-FFF2-40B4-BE49-F238E27FC236}">
                <a16:creationId xmlns:a16="http://schemas.microsoft.com/office/drawing/2014/main" id="{F3C7E06B-5B36-4811-ADC8-6B41F81EEF18}"/>
              </a:ext>
            </a:extLst>
          </p:cNvPr>
          <p:cNvSpPr txBox="1"/>
          <p:nvPr/>
        </p:nvSpPr>
        <p:spPr>
          <a:xfrm>
            <a:off x="8440453" y="5841582"/>
            <a:ext cx="750111" cy="220171"/>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solidFill>
                  <a:srgbClr val="FF0000"/>
                </a:solidFill>
              </a:rPr>
              <a:t>販売終了</a:t>
            </a:r>
          </a:p>
        </p:txBody>
      </p:sp>
      <p:sp>
        <p:nvSpPr>
          <p:cNvPr id="11" name="テキスト ボックス 9">
            <a:extLst>
              <a:ext uri="{FF2B5EF4-FFF2-40B4-BE49-F238E27FC236}">
                <a16:creationId xmlns:a16="http://schemas.microsoft.com/office/drawing/2014/main" id="{F3C7E06B-5B36-4811-ADC8-6B41F81EEF18}"/>
              </a:ext>
            </a:extLst>
          </p:cNvPr>
          <p:cNvSpPr txBox="1"/>
          <p:nvPr/>
        </p:nvSpPr>
        <p:spPr>
          <a:xfrm>
            <a:off x="10231774" y="5850895"/>
            <a:ext cx="749546" cy="201543"/>
          </a:xfrm>
          <a:prstGeom prst="rect">
            <a:avLst/>
          </a:prstGeom>
          <a:solidFill>
            <a:schemeClr val="bg1"/>
          </a:solidFill>
          <a:ln w="9525" cmpd="sng">
            <a:solidFill>
              <a:schemeClr val="tx1"/>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1100">
                <a:solidFill>
                  <a:srgbClr val="FF0000"/>
                </a:solidFill>
              </a:rPr>
              <a:t>販売終了</a:t>
            </a:r>
          </a:p>
        </p:txBody>
      </p:sp>
      <p:pic>
        <p:nvPicPr>
          <p:cNvPr id="12" name="図 11" descr="紙コップに描かれている&#10;&#10;自動的に生成された説明">
            <a:extLst>
              <a:ext uri="{FF2B5EF4-FFF2-40B4-BE49-F238E27FC236}">
                <a16:creationId xmlns:a16="http://schemas.microsoft.com/office/drawing/2014/main" id="{7B7769AC-96F1-4113-A474-DD48796FEF1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921" t="5689" r="25744" b="9743"/>
          <a:stretch/>
        </p:blipFill>
        <p:spPr>
          <a:xfrm>
            <a:off x="11123927" y="4805256"/>
            <a:ext cx="749546" cy="1967129"/>
          </a:xfrm>
          <a:prstGeom prst="rect">
            <a:avLst/>
          </a:prstGeom>
        </p:spPr>
      </p:pic>
      <p:pic>
        <p:nvPicPr>
          <p:cNvPr id="13" name="図 12" descr="黒い背景に白い文字がある&#10;&#10;中程度の精度で自動的に生成された説明">
            <a:extLst>
              <a:ext uri="{FF2B5EF4-FFF2-40B4-BE49-F238E27FC236}">
                <a16:creationId xmlns:a16="http://schemas.microsoft.com/office/drawing/2014/main" id="{229CAA48-B316-4386-8FB6-EDD0F4402FC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641" t="8718" r="35755" b="7351"/>
          <a:stretch/>
        </p:blipFill>
        <p:spPr>
          <a:xfrm>
            <a:off x="9315822" y="4937283"/>
            <a:ext cx="410914" cy="1808598"/>
          </a:xfrm>
          <a:prstGeom prst="rect">
            <a:avLst/>
          </a:prstGeom>
        </p:spPr>
      </p:pic>
    </p:spTree>
    <p:extLst>
      <p:ext uri="{BB962C8B-B14F-4D97-AF65-F5344CB8AC3E}">
        <p14:creationId xmlns:p14="http://schemas.microsoft.com/office/powerpoint/2010/main" val="347369265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AA9C66DE-60A8-4E87-BEF5-53033550C0C2}"/>
              </a:ext>
            </a:extLst>
          </p:cNvPr>
          <p:cNvSpPr txBox="1"/>
          <p:nvPr/>
        </p:nvSpPr>
        <p:spPr>
          <a:xfrm>
            <a:off x="572809" y="128330"/>
            <a:ext cx="10415895" cy="20210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ctr">
            <a:spAutoFit/>
          </a:bodyPr>
          <a:lstStyle/>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質問：</a:t>
            </a:r>
            <a:endParaRPr kumimoji="0" lang="en-US" altLang="ja-JP" sz="44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1">
              <a:lnSpc>
                <a:spcPct val="100000"/>
              </a:lnSpc>
              <a:spcBef>
                <a:spcPts val="0"/>
              </a:spcBef>
              <a:spcAft>
                <a:spcPts val="0"/>
              </a:spcAft>
              <a:buClrTx/>
              <a:buSzTx/>
              <a:buFontTx/>
              <a:buNone/>
              <a:tabLst/>
              <a:defRPr/>
            </a:pP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セルトレックス オールウェイズ ライト（アドバンス マスク）は以前</a:t>
            </a:r>
            <a:r>
              <a:rPr kumimoji="0" lang="ja-JP" altLang="en-US" sz="2800" b="0" kern="0" dirty="0">
                <a:solidFill>
                  <a:srgbClr val="7A66AB"/>
                </a:solidFill>
                <a:latin typeface="小塚ゴシック Pr6N L" panose="020B0200000000000000" pitchFamily="34" charset="-128"/>
                <a:ea typeface="小塚ゴシック Pr6N L" panose="020B0200000000000000" pitchFamily="34" charset="-128"/>
                <a:sym typeface="Helvetica Neue"/>
              </a:rPr>
              <a:t>販売</a:t>
            </a:r>
            <a:r>
              <a:rPr kumimoji="0" lang="ja-JP" altLang="en-US" sz="2800" b="0" i="0" u="none" strike="noStrike" kern="0" cap="none" spc="0" normalizeH="0" baseline="0" noProof="0" dirty="0">
                <a:ln>
                  <a:noFill/>
                </a:ln>
                <a:solidFill>
                  <a:srgbClr val="7A66AB"/>
                </a:solidFill>
                <a:effectLst/>
                <a:uLnTx/>
                <a:uFillTx/>
                <a:latin typeface="小塚ゴシック Pr6N L" panose="020B0200000000000000" pitchFamily="34" charset="-128"/>
                <a:ea typeface="小塚ゴシック Pr6N L" panose="020B0200000000000000" pitchFamily="34" charset="-128"/>
                <a:sym typeface="Helvetica Neue"/>
              </a:rPr>
              <a:t>していたモイスチャーライジング マスクと比べてどういった点が異なりますか？ </a:t>
            </a:r>
            <a:endParaRPr kumimoji="1" lang="ja-JP" altLang="en-US" sz="2800" b="0" i="0" u="none" strike="noStrike" kern="0" cap="none" spc="0" normalizeH="0" baseline="0" noProof="0" dirty="0">
              <a:ln>
                <a:noFill/>
              </a:ln>
              <a:solidFill>
                <a:srgbClr val="7A66AB"/>
              </a:solidFill>
              <a:effectLst/>
              <a:uLnTx/>
              <a:uFillTx/>
              <a:latin typeface="Helvetica Neue"/>
              <a:ea typeface="小塚ゴシック Pro R" panose="020B0400000000000000"/>
              <a:sym typeface="Helvetica Neue"/>
            </a:endParaRPr>
          </a:p>
        </p:txBody>
      </p:sp>
      <p:sp>
        <p:nvSpPr>
          <p:cNvPr id="9" name="テキスト ボックス 8">
            <a:extLst>
              <a:ext uri="{FF2B5EF4-FFF2-40B4-BE49-F238E27FC236}">
                <a16:creationId xmlns:a16="http://schemas.microsoft.com/office/drawing/2014/main" id="{9D16EFC4-B841-4766-8CBE-4E7A2F0E0D3D}"/>
              </a:ext>
            </a:extLst>
          </p:cNvPr>
          <p:cNvSpPr txBox="1"/>
          <p:nvPr/>
        </p:nvSpPr>
        <p:spPr>
          <a:xfrm>
            <a:off x="572809" y="2412518"/>
            <a:ext cx="1892989" cy="11592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5400" tIns="25400" rIns="25400" bIns="25400" numCol="1" spcCol="38100" rtlCol="0" anchor="t">
            <a:spAutoFit/>
          </a:bodyPr>
          <a:lstStyle/>
          <a:p>
            <a:pPr marL="0" marR="0" lvl="0" indent="0" algn="l" defTabSz="346710" rtl="0" eaLnBrk="1" fontAlgn="auto" latinLnBrk="0" hangingPunct="0">
              <a:lnSpc>
                <a:spcPct val="100000"/>
              </a:lnSpc>
              <a:spcBef>
                <a:spcPts val="0"/>
              </a:spcBef>
              <a:spcAft>
                <a:spcPts val="0"/>
              </a:spcAft>
              <a:buClrTx/>
              <a:buSzTx/>
              <a:buFontTx/>
              <a:buNone/>
              <a:tabLst/>
              <a:defRPr/>
            </a:pPr>
            <a:r>
              <a:rPr kumimoji="0" lang="ja-JP" altLang="en-US"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rPr>
              <a:t>回答：</a:t>
            </a:r>
            <a:endParaRPr kumimoji="0" lang="en-US" altLang="ja-JP" sz="4400" b="0" i="0" u="none" strike="noStrike" kern="0" cap="none" spc="0" normalizeH="0" baseline="0" noProof="0">
              <a:ln>
                <a:noFill/>
              </a:ln>
              <a:solidFill>
                <a:srgbClr val="79C5B3"/>
              </a:solidFill>
              <a:effectLst/>
              <a:uLnTx/>
              <a:uFillTx/>
              <a:latin typeface="小塚ゴシック Pr6N L" panose="020B0200000000000000" pitchFamily="34" charset="-128"/>
              <a:ea typeface="小塚ゴシック Pr6N L" panose="020B0200000000000000" pitchFamily="34" charset="-128"/>
              <a:sym typeface="Helvetica Neue"/>
            </a:endParaRPr>
          </a:p>
          <a:p>
            <a:pPr marL="0" marR="0" lvl="0" indent="0" algn="l" defTabSz="346710" rtl="0" eaLnBrk="1" fontAlgn="auto" latinLnBrk="0" hangingPunct="0">
              <a:lnSpc>
                <a:spcPct val="100000"/>
              </a:lnSpc>
              <a:spcBef>
                <a:spcPts val="0"/>
              </a:spcBef>
              <a:spcAft>
                <a:spcPts val="0"/>
              </a:spcAft>
              <a:buClrTx/>
              <a:buSzTx/>
              <a:buFontTx/>
              <a:buNone/>
              <a:tabLst/>
              <a:defRPr/>
            </a:pPr>
            <a:endParaRPr kumimoji="1" lang="en-US" altLang="ja-JP" sz="2800" b="0" kern="1200">
              <a:solidFill>
                <a:srgbClr val="1C2245"/>
              </a:solidFill>
              <a:latin typeface="小塚ゴシック Pr6N L" panose="020B0200000000000000" pitchFamily="34" charset="-128"/>
              <a:ea typeface="小塚ゴシック Pr6N L" panose="020B0200000000000000" pitchFamily="34" charset="-128"/>
              <a:cs typeface="+mn-cs"/>
            </a:endParaRPr>
          </a:p>
        </p:txBody>
      </p:sp>
      <p:pic>
        <p:nvPicPr>
          <p:cNvPr id="14" name="図 13">
            <a:extLst>
              <a:ext uri="{FF2B5EF4-FFF2-40B4-BE49-F238E27FC236}">
                <a16:creationId xmlns:a16="http://schemas.microsoft.com/office/drawing/2014/main" id="{AFCA9DFB-9D4E-4BD6-972F-07635CB8ED21}"/>
              </a:ext>
            </a:extLst>
          </p:cNvPr>
          <p:cNvPicPr>
            <a:picLocks noChangeAspect="1"/>
          </p:cNvPicPr>
          <p:nvPr/>
        </p:nvPicPr>
        <p:blipFill rotWithShape="1">
          <a:blip r:embed="rId3"/>
          <a:srcRect b="43242"/>
          <a:stretch/>
        </p:blipFill>
        <p:spPr>
          <a:xfrm>
            <a:off x="2384294" y="2449071"/>
            <a:ext cx="7653558" cy="2490891"/>
          </a:xfrm>
          <a:prstGeom prst="rect">
            <a:avLst/>
          </a:prstGeom>
        </p:spPr>
      </p:pic>
      <p:sp>
        <p:nvSpPr>
          <p:cNvPr id="15" name="テキスト ボックス 14">
            <a:extLst>
              <a:ext uri="{FF2B5EF4-FFF2-40B4-BE49-F238E27FC236}">
                <a16:creationId xmlns:a16="http://schemas.microsoft.com/office/drawing/2014/main" id="{F01BEC4F-5001-467C-8ED0-4B90CAE866CD}"/>
              </a:ext>
            </a:extLst>
          </p:cNvPr>
          <p:cNvSpPr txBox="1"/>
          <p:nvPr/>
        </p:nvSpPr>
        <p:spPr>
          <a:xfrm>
            <a:off x="7551762" y="6614254"/>
            <a:ext cx="4511887"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3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大気汚染、ブルーライト・赤外線・紫外線、乾燥によって生じる肌への負担のこと。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
        <p:nvSpPr>
          <p:cNvPr id="7" name="テキスト ボックス 6">
            <a:extLst>
              <a:ext uri="{FF2B5EF4-FFF2-40B4-BE49-F238E27FC236}">
                <a16:creationId xmlns:a16="http://schemas.microsoft.com/office/drawing/2014/main" id="{7F46FB37-B3E1-4C51-B7CE-40F2F3BC343B}"/>
              </a:ext>
            </a:extLst>
          </p:cNvPr>
          <p:cNvSpPr txBox="1"/>
          <p:nvPr/>
        </p:nvSpPr>
        <p:spPr>
          <a:xfrm>
            <a:off x="8257150" y="4343878"/>
            <a:ext cx="2122983" cy="1795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altLang="ja-JP" sz="500" b="1" i="0" u="none" strike="noStrike" cap="none" spc="0" normalizeH="0" baseline="0" dirty="0">
                <a:ln>
                  <a:noFill/>
                </a:ln>
                <a:solidFill>
                  <a:srgbClr val="000000"/>
                </a:solidFill>
                <a:effectLst/>
                <a:uFillTx/>
                <a:latin typeface="Helvetica Neue"/>
                <a:ea typeface="Helvetica Neue"/>
                <a:cs typeface="Helvetica Neue"/>
                <a:sym typeface="Helvetica Neue"/>
              </a:rPr>
              <a:t>※</a:t>
            </a:r>
            <a:r>
              <a:rPr kumimoji="0" lang="ja-JP" altLang="en-US" sz="500" b="1" i="0" u="none" strike="noStrike" cap="none" spc="0" normalizeH="0" baseline="0" dirty="0">
                <a:ln>
                  <a:noFill/>
                </a:ln>
                <a:solidFill>
                  <a:srgbClr val="000000"/>
                </a:solidFill>
                <a:effectLst/>
                <a:uFillTx/>
                <a:latin typeface="Helvetica Neue"/>
                <a:ea typeface="Helvetica Neue"/>
                <a:cs typeface="Helvetica Neue"/>
                <a:sym typeface="Helvetica Neue"/>
              </a:rPr>
              <a:t>パッケージはグローバル製品のものになります。</a:t>
            </a:r>
          </a:p>
        </p:txBody>
      </p:sp>
      <p:pic>
        <p:nvPicPr>
          <p:cNvPr id="8" name="図 7">
            <a:extLst>
              <a:ext uri="{FF2B5EF4-FFF2-40B4-BE49-F238E27FC236}">
                <a16:creationId xmlns:a16="http://schemas.microsoft.com/office/drawing/2014/main" id="{7E8F6F9D-CEEB-47B3-929C-EE71984B3FF8}"/>
              </a:ext>
            </a:extLst>
          </p:cNvPr>
          <p:cNvPicPr>
            <a:picLocks noChangeAspect="1"/>
          </p:cNvPicPr>
          <p:nvPr/>
        </p:nvPicPr>
        <p:blipFill rotWithShape="1">
          <a:blip r:embed="rId3"/>
          <a:srcRect t="67854"/>
          <a:stretch/>
        </p:blipFill>
        <p:spPr>
          <a:xfrm>
            <a:off x="2384294" y="4869459"/>
            <a:ext cx="7653558" cy="1410801"/>
          </a:xfrm>
          <a:prstGeom prst="rect">
            <a:avLst/>
          </a:prstGeom>
        </p:spPr>
      </p:pic>
    </p:spTree>
    <p:extLst>
      <p:ext uri="{BB962C8B-B14F-4D97-AF65-F5344CB8AC3E}">
        <p14:creationId xmlns:p14="http://schemas.microsoft.com/office/powerpoint/2010/main" val="947131825"/>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688E971-80FB-45B3-9E01-5BC2B8592F66}"/>
              </a:ext>
            </a:extLst>
          </p:cNvPr>
          <p:cNvPicPr>
            <a:picLocks noChangeAspect="1"/>
          </p:cNvPicPr>
          <p:nvPr/>
        </p:nvPicPr>
        <p:blipFill rotWithShape="1">
          <a:blip r:embed="rId3"/>
          <a:srcRect t="55886"/>
          <a:stretch/>
        </p:blipFill>
        <p:spPr>
          <a:xfrm>
            <a:off x="0" y="0"/>
            <a:ext cx="12191999" cy="3593123"/>
          </a:xfrm>
          <a:prstGeom prst="rect">
            <a:avLst/>
          </a:prstGeom>
        </p:spPr>
      </p:pic>
      <p:pic>
        <p:nvPicPr>
          <p:cNvPr id="2" name="図 1">
            <a:extLst>
              <a:ext uri="{FF2B5EF4-FFF2-40B4-BE49-F238E27FC236}">
                <a16:creationId xmlns:a16="http://schemas.microsoft.com/office/drawing/2014/main" id="{BB6166B2-AC95-4C65-8FE0-B27658479C83}"/>
              </a:ext>
            </a:extLst>
          </p:cNvPr>
          <p:cNvPicPr>
            <a:picLocks noChangeAspect="1"/>
          </p:cNvPicPr>
          <p:nvPr/>
        </p:nvPicPr>
        <p:blipFill rotWithShape="1">
          <a:blip r:embed="rId4"/>
          <a:srcRect b="618"/>
          <a:stretch/>
        </p:blipFill>
        <p:spPr>
          <a:xfrm>
            <a:off x="-1" y="2826718"/>
            <a:ext cx="7895946" cy="4043860"/>
          </a:xfrm>
          <a:prstGeom prst="rect">
            <a:avLst/>
          </a:prstGeom>
        </p:spPr>
      </p:pic>
      <p:pic>
        <p:nvPicPr>
          <p:cNvPr id="4" name="図 3">
            <a:extLst>
              <a:ext uri="{FF2B5EF4-FFF2-40B4-BE49-F238E27FC236}">
                <a16:creationId xmlns:a16="http://schemas.microsoft.com/office/drawing/2014/main" id="{AFA446CA-2309-4990-A0B2-731D9B0DDE5B}"/>
              </a:ext>
            </a:extLst>
          </p:cNvPr>
          <p:cNvPicPr>
            <a:picLocks noChangeAspect="1"/>
          </p:cNvPicPr>
          <p:nvPr/>
        </p:nvPicPr>
        <p:blipFill>
          <a:blip r:embed="rId5"/>
          <a:stretch>
            <a:fillRect/>
          </a:stretch>
        </p:blipFill>
        <p:spPr>
          <a:xfrm>
            <a:off x="6060421" y="2826718"/>
            <a:ext cx="6131579" cy="4043860"/>
          </a:xfrm>
          <a:prstGeom prst="rect">
            <a:avLst/>
          </a:prstGeom>
        </p:spPr>
      </p:pic>
      <p:sp>
        <p:nvSpPr>
          <p:cNvPr id="3" name="テキスト ボックス 2">
            <a:extLst>
              <a:ext uri="{FF2B5EF4-FFF2-40B4-BE49-F238E27FC236}">
                <a16:creationId xmlns:a16="http://schemas.microsoft.com/office/drawing/2014/main" id="{609F68EB-43A4-402F-83EB-C456920B6B8D}"/>
              </a:ext>
            </a:extLst>
          </p:cNvPr>
          <p:cNvSpPr txBox="1"/>
          <p:nvPr/>
        </p:nvSpPr>
        <p:spPr>
          <a:xfrm>
            <a:off x="0" y="1715460"/>
            <a:ext cx="12192000" cy="2723823"/>
          </a:xfrm>
          <a:prstGeom prst="rect">
            <a:avLst/>
          </a:prstGeom>
          <a:solidFill>
            <a:srgbClr val="FFFFFF">
              <a:alpha val="80000"/>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厳しい環境に柔軟に適応し、強い生命力をもつ植物</a:t>
            </a:r>
            <a:r>
              <a:rPr kumimoji="1" lang="ja-JP" altLang="en-US" sz="2000" b="0" i="0" u="none" strike="noStrike" kern="1200" cap="none" spc="0" normalizeH="0" baseline="6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＊１</a:t>
            </a:r>
            <a:r>
              <a:rPr kumimoji="1" lang="ja-JP" altLang="en-US"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のスキン ケアで</a:t>
            </a:r>
            <a:endParaRPr kumimoji="1" lang="en-US" altLang="ja-JP"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環境ストレス</a:t>
            </a:r>
            <a:r>
              <a:rPr kumimoji="1" lang="ja-JP" altLang="en-US" sz="20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en-US" altLang="ja-JP" sz="20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2</a:t>
            </a:r>
            <a:r>
              <a:rPr kumimoji="1" lang="ja-JP" altLang="en-US" sz="32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に負けない肌</a:t>
            </a:r>
            <a:r>
              <a:rPr kumimoji="1" lang="ja-JP" altLang="en-US" sz="20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en-US" altLang="ja-JP" sz="20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3</a:t>
            </a:r>
            <a:r>
              <a:rPr kumimoji="1" lang="ja-JP" altLang="en-US" sz="32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へ</a:t>
            </a:r>
            <a:endParaRPr kumimoji="1" lang="en-US" altLang="ja-JP" sz="32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＊１品種のこと。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＊２大気汚染、ブルーライト・赤外線・紫外線、乾燥によって生じる肌への負担のこと。</a:t>
            </a:r>
          </a:p>
          <a:p>
            <a:pPr marL="0" marR="0" lvl="3"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＊３環境ストレスで生じた肌への負担を跳ね返す肌の力をサポートし、肌本来のもつ働きが、バランスの取れた状態になること。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Tree>
    <p:extLst>
      <p:ext uri="{BB962C8B-B14F-4D97-AF65-F5344CB8AC3E}">
        <p14:creationId xmlns:p14="http://schemas.microsoft.com/office/powerpoint/2010/main" val="41976806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DD4C9"/>
        </a:solidFill>
        <a:effectLst/>
      </p:bgPr>
    </p:bg>
    <p:spTree>
      <p:nvGrpSpPr>
        <p:cNvPr id="1" name=""/>
        <p:cNvGrpSpPr/>
        <p:nvPr/>
      </p:nvGrpSpPr>
      <p:grpSpPr>
        <a:xfrm>
          <a:off x="0" y="0"/>
          <a:ext cx="0" cy="0"/>
          <a:chOff x="0" y="0"/>
          <a:chExt cx="0" cy="0"/>
        </a:xfrm>
      </p:grpSpPr>
      <p:pic>
        <p:nvPicPr>
          <p:cNvPr id="127" name="Nutricnetials BSC logo.pdf" descr="Nutricnetials BSC logo.pdf"/>
          <p:cNvPicPr>
            <a:picLocks noChangeAspect="1"/>
          </p:cNvPicPr>
          <p:nvPr/>
        </p:nvPicPr>
        <p:blipFill>
          <a:blip r:embed="rId3"/>
          <a:stretch>
            <a:fillRect/>
          </a:stretch>
        </p:blipFill>
        <p:spPr>
          <a:xfrm>
            <a:off x="4853757" y="1363523"/>
            <a:ext cx="2461908" cy="1902383"/>
          </a:xfrm>
          <a:prstGeom prst="rect">
            <a:avLst/>
          </a:prstGeom>
          <a:ln w="12700">
            <a:miter lim="400000"/>
          </a:ln>
        </p:spPr>
      </p:pic>
      <p:pic>
        <p:nvPicPr>
          <p:cNvPr id="128" name="Image" descr="Image"/>
          <p:cNvPicPr>
            <a:picLocks noChangeAspect="1"/>
          </p:cNvPicPr>
          <p:nvPr/>
        </p:nvPicPr>
        <p:blipFill rotWithShape="1">
          <a:blip r:embed="rId4"/>
          <a:srcRect l="6791" b="17373"/>
          <a:stretch/>
        </p:blipFill>
        <p:spPr>
          <a:xfrm>
            <a:off x="0" y="3752391"/>
            <a:ext cx="4039128" cy="3105609"/>
          </a:xfrm>
          <a:prstGeom prst="rect">
            <a:avLst/>
          </a:prstGeom>
          <a:ln w="12700">
            <a:miter lim="400000"/>
          </a:ln>
        </p:spPr>
      </p:pic>
      <p:pic>
        <p:nvPicPr>
          <p:cNvPr id="129" name="Image" descr="Image"/>
          <p:cNvPicPr>
            <a:picLocks noChangeAspect="1"/>
          </p:cNvPicPr>
          <p:nvPr/>
        </p:nvPicPr>
        <p:blipFill>
          <a:blip r:embed="rId5"/>
          <a:stretch>
            <a:fillRect/>
          </a:stretch>
        </p:blipFill>
        <p:spPr>
          <a:xfrm>
            <a:off x="9027691" y="3429000"/>
            <a:ext cx="3164309" cy="3412189"/>
          </a:xfrm>
          <a:prstGeom prst="rect">
            <a:avLst/>
          </a:prstGeom>
          <a:ln w="12700">
            <a:miter lim="400000"/>
          </a:ln>
        </p:spPr>
      </p:pic>
      <p:pic>
        <p:nvPicPr>
          <p:cNvPr id="130" name="Image" descr="Image"/>
          <p:cNvPicPr>
            <a:picLocks noChangeAspect="1"/>
          </p:cNvPicPr>
          <p:nvPr/>
        </p:nvPicPr>
        <p:blipFill>
          <a:blip r:embed="rId6"/>
          <a:stretch>
            <a:fillRect/>
          </a:stretch>
        </p:blipFill>
        <p:spPr>
          <a:xfrm>
            <a:off x="5488870" y="5330793"/>
            <a:ext cx="1191683" cy="994895"/>
          </a:xfrm>
          <a:prstGeom prst="rect">
            <a:avLst/>
          </a:prstGeom>
          <a:ln w="12700">
            <a:miter lim="400000"/>
          </a:ln>
        </p:spPr>
      </p:pic>
      <p:sp>
        <p:nvSpPr>
          <p:cNvPr id="9" name="タイトル 1">
            <a:extLst>
              <a:ext uri="{FF2B5EF4-FFF2-40B4-BE49-F238E27FC236}">
                <a16:creationId xmlns:a16="http://schemas.microsoft.com/office/drawing/2014/main" id="{A3EC49A2-7A71-418C-8A99-D1C7F89B45A5}"/>
              </a:ext>
            </a:extLst>
          </p:cNvPr>
          <p:cNvSpPr txBox="1">
            <a:spLocks/>
          </p:cNvSpPr>
          <p:nvPr/>
        </p:nvSpPr>
        <p:spPr>
          <a:xfrm>
            <a:off x="3450368" y="3047555"/>
            <a:ext cx="5291264" cy="817557"/>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0" marR="0" lvl="0" indent="0" algn="ctr" defTabSz="825500" rtl="0" eaLnBrk="1" fontAlgn="auto" latinLnBrk="0" hangingPunct="1">
              <a:lnSpc>
                <a:spcPct val="15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rPr>
              <a:t>ニュートリセンシャルズ</a:t>
            </a:r>
            <a:endParaRPr kumimoji="1" lang="en-US" altLang="ja-JP" sz="3200" b="1"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endParaRPr>
          </a:p>
          <a:p>
            <a:pPr marL="0" marR="0" lvl="0" indent="0" algn="ctr" defTabSz="825500" rtl="0" eaLnBrk="1" fontAlgn="auto" latinLnBrk="0" hangingPunct="1">
              <a:lnSpc>
                <a:spcPct val="150000"/>
              </a:lnSpc>
              <a:spcBef>
                <a:spcPts val="0"/>
              </a:spcBef>
              <a:spcAft>
                <a:spcPts val="0"/>
              </a:spcAft>
              <a:buClrTx/>
              <a:buSzTx/>
              <a:buFontTx/>
              <a:buNone/>
              <a:tabLst/>
              <a:defRPr/>
            </a:pPr>
            <a:r>
              <a:rPr kumimoji="1" lang="ja-JP" altLang="en-US" sz="3200" b="1" i="0" u="none" strike="noStrike" kern="0" cap="none" spc="0" normalizeH="0" baseline="0" noProof="0" dirty="0">
                <a:ln>
                  <a:noFill/>
                </a:ln>
                <a:solidFill>
                  <a:srgbClr val="1C2245"/>
                </a:solidFill>
                <a:effectLst/>
                <a:uLnTx/>
                <a:uFillTx/>
                <a:latin typeface="Helvetica Neue Medium"/>
                <a:ea typeface="小塚ゴシック Pro R" panose="020B0400000000000000"/>
                <a:sym typeface="Helvetica Neue Medium"/>
              </a:rPr>
              <a:t> </a:t>
            </a:r>
          </a:p>
          <a:p>
            <a:pPr marL="0" marR="0" lvl="0" indent="0" algn="ctr" defTabSz="825500" rtl="0" eaLnBrk="1" fontAlgn="auto" latinLnBrk="0" hangingPunct="1">
              <a:lnSpc>
                <a:spcPct val="150000"/>
              </a:lnSpc>
              <a:spcBef>
                <a:spcPts val="0"/>
              </a:spcBef>
              <a:spcAft>
                <a:spcPts val="0"/>
              </a:spcAft>
              <a:buClrTx/>
              <a:buSzTx/>
              <a:buFontTx/>
              <a:buNone/>
              <a:tabLst/>
              <a:defRPr/>
            </a:pPr>
            <a:endParaRPr kumimoji="1" lang="en-US" altLang="ja-JP" sz="3200" b="0" i="0" u="none" strike="noStrike" kern="0" cap="none" spc="0" normalizeH="0" baseline="30000" noProof="0" dirty="0">
              <a:ln>
                <a:noFill/>
              </a:ln>
              <a:solidFill>
                <a:srgbClr val="000000"/>
              </a:solidFill>
              <a:effectLst/>
              <a:uLnTx/>
              <a:uFillTx/>
              <a:latin typeface="Helvetica Neue Medium"/>
              <a:ea typeface="小塚ゴシック Pro R" panose="020B0400000000000000"/>
              <a:sym typeface="Helvetica Neue Medium"/>
            </a:endParaRPr>
          </a:p>
          <a:p>
            <a:pPr marL="0" marR="0" lvl="0" indent="0" algn="ctr" defTabSz="825500" rtl="0" eaLnBrk="1" fontAlgn="auto" latinLnBrk="0" hangingPunct="1">
              <a:lnSpc>
                <a:spcPct val="150000"/>
              </a:lnSpc>
              <a:spcBef>
                <a:spcPts val="0"/>
              </a:spcBef>
              <a:spcAft>
                <a:spcPts val="0"/>
              </a:spcAft>
              <a:buClrTx/>
              <a:buSzTx/>
              <a:buFontTx/>
              <a:buNone/>
              <a:tabLst/>
              <a:defRPr/>
            </a:pPr>
            <a:endParaRPr kumimoji="1" lang="ja-JP" altLang="en-US" sz="3200" b="0" i="0" u="none" strike="noStrike" kern="0" cap="none" spc="0" normalizeH="0" baseline="30000" noProof="0" dirty="0">
              <a:ln>
                <a:noFill/>
              </a:ln>
              <a:solidFill>
                <a:srgbClr val="000000"/>
              </a:solidFill>
              <a:effectLst/>
              <a:uLnTx/>
              <a:uFillTx/>
              <a:latin typeface="Helvetica Neue Medium"/>
              <a:ea typeface="小塚ゴシック Pro R" panose="020B0400000000000000"/>
              <a:sym typeface="Helvetica Neue Medium"/>
            </a:endParaRPr>
          </a:p>
        </p:txBody>
      </p:sp>
    </p:spTree>
    <p:extLst>
      <p:ext uri="{BB962C8B-B14F-4D97-AF65-F5344CB8AC3E}">
        <p14:creationId xmlns:p14="http://schemas.microsoft.com/office/powerpoint/2010/main" val="126623090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B0F3A40-EA68-46C1-B4B2-4FCFB2C01A66}"/>
              </a:ext>
            </a:extLst>
          </p:cNvPr>
          <p:cNvSpPr/>
          <p:nvPr/>
        </p:nvSpPr>
        <p:spPr>
          <a:xfrm>
            <a:off x="2669723" y="5440806"/>
            <a:ext cx="7275947" cy="662332"/>
          </a:xfrm>
          <a:prstGeom prst="rect">
            <a:avLst/>
          </a:prstGeom>
          <a:noFill/>
        </p:spPr>
        <p:txBody>
          <a:bodyPr wrap="square" lIns="107287" tIns="53643" rIns="107287" bIns="53643" rtlCol="0">
            <a:spAutoFit/>
          </a:bodyPr>
          <a:lstStyle/>
          <a:p>
            <a:pPr algn="l" defTabSz="914377" hangingPunct="1">
              <a:defRPr/>
            </a:pPr>
            <a:r>
              <a:rPr kumimoji="1" lang="en-US" altLang="ja-JP" sz="1800" b="0" kern="1200" dirty="0">
                <a:solidFill>
                  <a:srgbClr val="595959"/>
                </a:solidFill>
                <a:latin typeface="Verlag Book" pitchFamily="50" charset="0"/>
                <a:ea typeface="小塚ゴシック Pro R" panose="020B0400000000000000"/>
                <a:cs typeface="ヒラギノ角ゴ Pro W6"/>
              </a:rPr>
              <a:t>※ </a:t>
            </a:r>
            <a:r>
              <a:rPr kumimoji="1" lang="en-US" sz="1800" b="0" kern="1200" dirty="0">
                <a:latin typeface="Verlag Book" pitchFamily="50" charset="0"/>
                <a:ea typeface="小塚ゴシック Pro R" panose="020B0400000000000000"/>
                <a:cs typeface="Times New Roman"/>
              </a:rPr>
              <a:t>©20</a:t>
            </a:r>
            <a:r>
              <a:rPr kumimoji="1" lang="en-US" altLang="ja-JP" sz="1800" b="0" kern="1200" dirty="0">
                <a:latin typeface="Verlag Book" pitchFamily="50" charset="0"/>
                <a:ea typeface="小塚ゴシック Pro R" panose="020B0400000000000000"/>
                <a:cs typeface="Times New Roman"/>
              </a:rPr>
              <a:t>21</a:t>
            </a:r>
            <a:r>
              <a:rPr kumimoji="1" lang="en-US" sz="1800" b="0" kern="1200" dirty="0">
                <a:latin typeface="Verlag Book" pitchFamily="50" charset="0"/>
                <a:ea typeface="小塚ゴシック Pro R" panose="020B0400000000000000"/>
                <a:cs typeface="Times New Roman"/>
              </a:rPr>
              <a:t> Nu Skin Japan Co., Ltd</a:t>
            </a:r>
            <a:r>
              <a:rPr kumimoji="1" lang="en-US" sz="1800" b="0" kern="1200" dirty="0">
                <a:latin typeface="Verlag Book"/>
                <a:ea typeface="小塚ゴシック Pro R" panose="020B0400000000000000"/>
                <a:cs typeface="Times New Roman"/>
              </a:rPr>
              <a:t>. </a:t>
            </a:r>
            <a:endParaRPr kumimoji="1" lang="ja-JP" altLang="en-US" sz="1800" b="0" kern="1200" dirty="0">
              <a:solidFill>
                <a:prstClr val="black"/>
              </a:solidFill>
              <a:latin typeface="ＭＳ Ｐゴシック"/>
              <a:ea typeface="小塚ゴシック Pro R" panose="020B0400000000000000"/>
              <a:cs typeface="ＭＳ Ｐゴシック"/>
            </a:endParaRPr>
          </a:p>
          <a:p>
            <a:pPr algn="l" defTabSz="914377" hangingPunct="1">
              <a:defRPr/>
            </a:pPr>
            <a:r>
              <a:rPr kumimoji="1" lang="ja-JP" altLang="en-US" sz="1800" b="0" kern="1200" dirty="0">
                <a:latin typeface="ＭＳ Ｐゴシック"/>
                <a:ea typeface="小塚ゴシック Pro R" panose="020B0400000000000000"/>
                <a:cs typeface="Times New Roman"/>
              </a:rPr>
              <a:t>掲載されている画像等の無断転載および改変は禁じられています。</a:t>
            </a:r>
            <a:endParaRPr kumimoji="1" lang="ja-JP" altLang="en-US" sz="1800" b="0" kern="1200" dirty="0">
              <a:solidFill>
                <a:prstClr val="black"/>
              </a:solidFill>
              <a:latin typeface="ＭＳ Ｐゴシック"/>
              <a:ea typeface="小塚ゴシック Pro R" panose="020B0400000000000000"/>
              <a:cs typeface="ＭＳ Ｐゴシック"/>
            </a:endParaRPr>
          </a:p>
        </p:txBody>
      </p:sp>
      <p:pic>
        <p:nvPicPr>
          <p:cNvPr id="9" name="Picture 2" descr="C:\Users\yaetorii\AppData\Local\Microsoft\Windows\Temporary Internet Files\Content.IE5\7TBWHVNJ\MC900411320[1].wmf">
            <a:extLst>
              <a:ext uri="{FF2B5EF4-FFF2-40B4-BE49-F238E27FC236}">
                <a16:creationId xmlns:a16="http://schemas.microsoft.com/office/drawing/2014/main" id="{74F0FB1D-E5DF-4581-9E67-19E6E28F7D9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952782" y="5431383"/>
            <a:ext cx="732621" cy="511439"/>
          </a:xfrm>
          <a:prstGeom prst="rect">
            <a:avLst/>
          </a:prstGeom>
          <a:noFill/>
          <a:extLst>
            <a:ext uri="{909E8E84-426E-40DD-AFC4-6F175D3DCCD1}">
              <a14:hiddenFill xmlns:a14="http://schemas.microsoft.com/office/drawing/2010/main">
                <a:solidFill>
                  <a:srgbClr val="FFFFFF"/>
                </a:solidFill>
              </a14:hiddenFill>
            </a:ext>
          </a:extLst>
        </p:spPr>
      </p:pic>
      <p:pic>
        <p:nvPicPr>
          <p:cNvPr id="2" name="図 1" descr="挿絵, 食品 が含まれている画像&#10;&#10;自動的に生成された説明">
            <a:extLst>
              <a:ext uri="{FF2B5EF4-FFF2-40B4-BE49-F238E27FC236}">
                <a16:creationId xmlns:a16="http://schemas.microsoft.com/office/drawing/2014/main" id="{F3B669F7-FF90-400D-82F3-2F614AD491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60552" y="1320800"/>
            <a:ext cx="4270896" cy="3263498"/>
          </a:xfrm>
          <a:prstGeom prst="rect">
            <a:avLst/>
          </a:prstGeom>
        </p:spPr>
      </p:pic>
    </p:spTree>
    <p:extLst>
      <p:ext uri="{BB962C8B-B14F-4D97-AF65-F5344CB8AC3E}">
        <p14:creationId xmlns:p14="http://schemas.microsoft.com/office/powerpoint/2010/main" val="473443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B377F5A1-84AB-453E-9D21-CAFEA4F26D7E}"/>
              </a:ext>
            </a:extLst>
          </p:cNvPr>
          <p:cNvSpPr txBox="1">
            <a:spLocks/>
          </p:cNvSpPr>
          <p:nvPr/>
        </p:nvSpPr>
        <p:spPr>
          <a:xfrm>
            <a:off x="823489" y="436740"/>
            <a:ext cx="3837411" cy="94756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lnSpc>
                <a:spcPct val="150000"/>
              </a:lnSpc>
            </a:pPr>
            <a:r>
              <a:rPr kumimoji="1" lang="ja-JP" altLang="en-US" sz="4000" b="1">
                <a:solidFill>
                  <a:srgbClr val="79C5B3"/>
                </a:solidFill>
                <a:ea typeface="小塚ゴシック Pro R" panose="020B0400000000000000"/>
              </a:rPr>
              <a:t>名前の由来</a:t>
            </a:r>
            <a:endParaRPr kumimoji="1" lang="en-US" altLang="ja-JP" sz="4000" b="1">
              <a:solidFill>
                <a:srgbClr val="79C5B3"/>
              </a:solidFill>
              <a:ea typeface="小塚ゴシック Pro R" panose="020B0400000000000000"/>
            </a:endParaRPr>
          </a:p>
          <a:p>
            <a:pPr algn="l" hangingPunct="1">
              <a:lnSpc>
                <a:spcPct val="150000"/>
              </a:lnSpc>
            </a:pPr>
            <a:endParaRPr kumimoji="1" lang="en-US" altLang="ja-JP" sz="4000">
              <a:solidFill>
                <a:schemeClr val="tx1"/>
              </a:solidFill>
              <a:ea typeface="小塚ゴシック Pro R" panose="020B0400000000000000"/>
            </a:endParaRPr>
          </a:p>
        </p:txBody>
      </p:sp>
      <p:pic>
        <p:nvPicPr>
          <p:cNvPr id="9" name="図 8">
            <a:extLst>
              <a:ext uri="{FF2B5EF4-FFF2-40B4-BE49-F238E27FC236}">
                <a16:creationId xmlns:a16="http://schemas.microsoft.com/office/drawing/2014/main" id="{CC83220E-73E3-49AB-BDBD-D68CA47905BB}"/>
              </a:ext>
            </a:extLst>
          </p:cNvPr>
          <p:cNvPicPr>
            <a:picLocks noChangeAspect="1"/>
          </p:cNvPicPr>
          <p:nvPr/>
        </p:nvPicPr>
        <p:blipFill>
          <a:blip r:embed="rId3"/>
          <a:stretch>
            <a:fillRect/>
          </a:stretch>
        </p:blipFill>
        <p:spPr>
          <a:xfrm>
            <a:off x="458072" y="1786511"/>
            <a:ext cx="3974359" cy="2098176"/>
          </a:xfrm>
          <a:prstGeom prst="rect">
            <a:avLst/>
          </a:prstGeom>
        </p:spPr>
      </p:pic>
      <p:sp>
        <p:nvSpPr>
          <p:cNvPr id="13" name="Teaser/intro video">
            <a:extLst>
              <a:ext uri="{FF2B5EF4-FFF2-40B4-BE49-F238E27FC236}">
                <a16:creationId xmlns:a16="http://schemas.microsoft.com/office/drawing/2014/main" id="{AAD59C48-C4DB-43C5-821A-7487897591B2}"/>
              </a:ext>
            </a:extLst>
          </p:cNvPr>
          <p:cNvSpPr txBox="1"/>
          <p:nvPr/>
        </p:nvSpPr>
        <p:spPr>
          <a:xfrm>
            <a:off x="5607816" y="1184907"/>
            <a:ext cx="2695919" cy="53091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19050" tIns="19050" rIns="19050" bIns="19050" anchor="ctr">
            <a:spAutoFit/>
          </a:bodyPr>
          <a:lstStyle>
            <a:lvl1pPr algn="l">
              <a:defRPr sz="7000" cap="all">
                <a:solidFill>
                  <a:srgbClr val="525358"/>
                </a:solidFill>
                <a:latin typeface="Verlag"/>
                <a:ea typeface="Verlag"/>
                <a:cs typeface="Verlag"/>
                <a:sym typeface="Verlag"/>
              </a:defRPr>
            </a:lvl1pPr>
          </a:lstStyle>
          <a:p>
            <a:r>
              <a:rPr lang="en-US" altLang="ja-JP" sz="3200" b="0">
                <a:solidFill>
                  <a:srgbClr val="755FAA"/>
                </a:solidFill>
                <a:latin typeface="Verlag Bold" pitchFamily="50" charset="0"/>
              </a:rPr>
              <a:t>NUTRIENT</a:t>
            </a:r>
            <a:r>
              <a:rPr lang="ja-JP" altLang="en-US" sz="3200" b="0">
                <a:solidFill>
                  <a:srgbClr val="755FAA"/>
                </a:solidFill>
                <a:latin typeface="Verlag Bold" pitchFamily="50" charset="0"/>
              </a:rPr>
              <a:t>　</a:t>
            </a:r>
            <a:endParaRPr lang="en-US" altLang="ja-JP" sz="3200" b="0">
              <a:solidFill>
                <a:srgbClr val="755FAA"/>
              </a:solidFill>
              <a:latin typeface="Verlag Bold" pitchFamily="50" charset="0"/>
            </a:endParaRPr>
          </a:p>
        </p:txBody>
      </p:sp>
      <p:sp>
        <p:nvSpPr>
          <p:cNvPr id="20" name="テキスト ボックス 19">
            <a:extLst>
              <a:ext uri="{FF2B5EF4-FFF2-40B4-BE49-F238E27FC236}">
                <a16:creationId xmlns:a16="http://schemas.microsoft.com/office/drawing/2014/main" id="{B6980D91-023C-4A8A-948C-C4DBA8B4B5B8}"/>
              </a:ext>
            </a:extLst>
          </p:cNvPr>
          <p:cNvSpPr txBox="1"/>
          <p:nvPr/>
        </p:nvSpPr>
        <p:spPr>
          <a:xfrm>
            <a:off x="8303734" y="2443991"/>
            <a:ext cx="3601475" cy="707886"/>
          </a:xfrm>
          <a:prstGeom prst="rect">
            <a:avLst/>
          </a:prstGeom>
          <a:noFill/>
        </p:spPr>
        <p:txBody>
          <a:bodyPr wrap="square" rtlCol="0">
            <a:spAutoFit/>
          </a:bodyPr>
          <a:lstStyle/>
          <a:p>
            <a:r>
              <a:rPr kumimoji="1" lang="en-US" altLang="ja-JP" sz="2000" b="0">
                <a:solidFill>
                  <a:srgbClr val="1C2245"/>
                </a:solidFill>
                <a:latin typeface="小塚ゴシック Pro R" panose="020B0400000000000000" pitchFamily="34" charset="-128"/>
                <a:ea typeface="小塚ゴシック Pro R" panose="020B0400000000000000" pitchFamily="34" charset="-128"/>
              </a:rPr>
              <a:t>【</a:t>
            </a:r>
            <a:r>
              <a:rPr kumimoji="1" lang="ja-JP" altLang="en-US" sz="2000" b="0">
                <a:solidFill>
                  <a:srgbClr val="1C2245"/>
                </a:solidFill>
                <a:latin typeface="小塚ゴシック Pro R" panose="020B0400000000000000" pitchFamily="34" charset="-128"/>
                <a:ea typeface="小塚ゴシック Pro R" panose="020B0400000000000000" pitchFamily="34" charset="-128"/>
              </a:rPr>
              <a:t>英語：エッセンシャルズ</a:t>
            </a:r>
            <a:r>
              <a:rPr kumimoji="1" lang="en-US" altLang="ja-JP" sz="2000" b="0">
                <a:solidFill>
                  <a:srgbClr val="1C2245"/>
                </a:solidFill>
                <a:latin typeface="小塚ゴシック Pro R" panose="020B0400000000000000" pitchFamily="34" charset="-128"/>
                <a:ea typeface="小塚ゴシック Pro R" panose="020B0400000000000000" pitchFamily="34" charset="-128"/>
              </a:rPr>
              <a:t>】</a:t>
            </a:r>
            <a:r>
              <a:rPr kumimoji="1" lang="ja-JP" altLang="en-US" sz="2000" b="0">
                <a:solidFill>
                  <a:srgbClr val="1C2245"/>
                </a:solidFill>
                <a:latin typeface="小塚ゴシック Pro R" panose="020B0400000000000000" pitchFamily="34" charset="-128"/>
                <a:ea typeface="小塚ゴシック Pro R" panose="020B0400000000000000" pitchFamily="34" charset="-128"/>
              </a:rPr>
              <a:t>必要なもの</a:t>
            </a:r>
          </a:p>
        </p:txBody>
      </p:sp>
      <p:sp>
        <p:nvSpPr>
          <p:cNvPr id="11" name="テキスト ボックス 10">
            <a:extLst>
              <a:ext uri="{FF2B5EF4-FFF2-40B4-BE49-F238E27FC236}">
                <a16:creationId xmlns:a16="http://schemas.microsoft.com/office/drawing/2014/main" id="{E531A0A0-D864-4A7B-A86D-880ED02B8EA3}"/>
              </a:ext>
            </a:extLst>
          </p:cNvPr>
          <p:cNvSpPr txBox="1"/>
          <p:nvPr/>
        </p:nvSpPr>
        <p:spPr>
          <a:xfrm>
            <a:off x="7230532" y="6521523"/>
            <a:ext cx="4961468" cy="2308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solidFill>
                  <a:srgbClr val="1C2245"/>
                </a:solidFill>
                <a:ea typeface="小塚ゴシック Pro R" panose="020B0400000000000000"/>
              </a:rPr>
              <a:t> *</a:t>
            </a: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rPr>
              <a:t>大気汚染、ブルーライト・赤外線・紫外線、乾燥によって生じる肌への負担のこと。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endParaRPr>
          </a:p>
        </p:txBody>
      </p:sp>
      <p:sp>
        <p:nvSpPr>
          <p:cNvPr id="4" name="テキスト ボックス 3">
            <a:extLst>
              <a:ext uri="{FF2B5EF4-FFF2-40B4-BE49-F238E27FC236}">
                <a16:creationId xmlns:a16="http://schemas.microsoft.com/office/drawing/2014/main" id="{FF443D9E-1E47-4E90-9475-343A211AEBCB}"/>
              </a:ext>
            </a:extLst>
          </p:cNvPr>
          <p:cNvSpPr txBox="1"/>
          <p:nvPr/>
        </p:nvSpPr>
        <p:spPr>
          <a:xfrm>
            <a:off x="643403" y="5677109"/>
            <a:ext cx="11253143" cy="7078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kumimoji="1" lang="ja-JP" altLang="en-US" sz="2000" b="0" u="sng">
                <a:solidFill>
                  <a:srgbClr val="1C2245"/>
                </a:solidFill>
                <a:ea typeface="小塚ゴシック Pro R" panose="020B0400000000000000"/>
              </a:rPr>
              <a:t>バイオ アダプティブ スキン ケア</a:t>
            </a:r>
            <a:endParaRPr kumimoji="1" lang="en-US" altLang="ja-JP" sz="2000" b="0" u="sng">
              <a:solidFill>
                <a:srgbClr val="1C2245"/>
              </a:solidFill>
              <a:ea typeface="小塚ゴシック Pro R" panose="020B0400000000000000"/>
            </a:endParaRPr>
          </a:p>
          <a:p>
            <a:pPr algn="l"/>
            <a:r>
              <a:rPr kumimoji="1" lang="ja-JP" altLang="en-US" sz="2000" b="0">
                <a:solidFill>
                  <a:srgbClr val="1C2245"/>
                </a:solidFill>
                <a:ea typeface="小塚ゴシック Pro R" panose="020B0400000000000000"/>
              </a:rPr>
              <a:t> 環境ストレス*への適応をサポートする植物由来成分ブレンドを配合したスキン ケア</a:t>
            </a:r>
            <a:endParaRPr lang="ja-JP" altLang="en-US" sz="2000" b="0">
              <a:solidFill>
                <a:srgbClr val="1C2245"/>
              </a:solidFill>
            </a:endParaRPr>
          </a:p>
        </p:txBody>
      </p:sp>
      <p:sp>
        <p:nvSpPr>
          <p:cNvPr id="2" name="Teaser/intro video">
            <a:extLst>
              <a:ext uri="{FF2B5EF4-FFF2-40B4-BE49-F238E27FC236}">
                <a16:creationId xmlns:a16="http://schemas.microsoft.com/office/drawing/2014/main" id="{ED94BAD7-8A08-4229-9287-0BF147D0AB9B}"/>
              </a:ext>
            </a:extLst>
          </p:cNvPr>
          <p:cNvSpPr txBox="1"/>
          <p:nvPr/>
        </p:nvSpPr>
        <p:spPr>
          <a:xfrm>
            <a:off x="8623782" y="1192763"/>
            <a:ext cx="3101361" cy="530915"/>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square" lIns="19050" tIns="19050" rIns="19050" bIns="19050" anchor="ctr">
            <a:spAutoFit/>
          </a:bodyPr>
          <a:lstStyle>
            <a:lvl1pPr algn="l">
              <a:defRPr sz="7000" cap="all">
                <a:solidFill>
                  <a:srgbClr val="525358"/>
                </a:solidFill>
                <a:latin typeface="Verlag"/>
                <a:ea typeface="Verlag"/>
                <a:cs typeface="Verlag"/>
                <a:sym typeface="Verlag"/>
              </a:defRPr>
            </a:lvl1pPr>
          </a:lstStyle>
          <a:p>
            <a:r>
              <a:rPr lang="en-US" altLang="ja-JP" sz="3200" b="0">
                <a:solidFill>
                  <a:srgbClr val="755FAA"/>
                </a:solidFill>
                <a:latin typeface="Verlag Bold" pitchFamily="50" charset="0"/>
              </a:rPr>
              <a:t>ESSENTIALS</a:t>
            </a:r>
          </a:p>
        </p:txBody>
      </p:sp>
      <p:sp>
        <p:nvSpPr>
          <p:cNvPr id="5" name="十字形 4">
            <a:extLst>
              <a:ext uri="{FF2B5EF4-FFF2-40B4-BE49-F238E27FC236}">
                <a16:creationId xmlns:a16="http://schemas.microsoft.com/office/drawing/2014/main" id="{3B8FD163-195C-46D4-9691-3F934A720D72}"/>
              </a:ext>
            </a:extLst>
          </p:cNvPr>
          <p:cNvSpPr/>
          <p:nvPr/>
        </p:nvSpPr>
        <p:spPr>
          <a:xfrm>
            <a:off x="7969219" y="1252333"/>
            <a:ext cx="408704" cy="411773"/>
          </a:xfrm>
          <a:prstGeom prst="plus">
            <a:avLst>
              <a:gd name="adj" fmla="val 40043"/>
            </a:avLst>
          </a:prstGeom>
          <a:solidFill>
            <a:srgbClr val="1C22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79C5B3"/>
              </a:solidFill>
              <a:effectLst/>
              <a:uFillTx/>
              <a:latin typeface="+mn-lt"/>
              <a:ea typeface="+mn-ea"/>
              <a:cs typeface="+mn-cs"/>
              <a:sym typeface="Helvetica Neue Medium"/>
            </a:endParaRPr>
          </a:p>
        </p:txBody>
      </p:sp>
      <p:sp>
        <p:nvSpPr>
          <p:cNvPr id="6" name="次の値と等しい 5">
            <a:extLst>
              <a:ext uri="{FF2B5EF4-FFF2-40B4-BE49-F238E27FC236}">
                <a16:creationId xmlns:a16="http://schemas.microsoft.com/office/drawing/2014/main" id="{1DD96A34-880B-471E-A4D7-F699AD4C85CF}"/>
              </a:ext>
            </a:extLst>
          </p:cNvPr>
          <p:cNvSpPr/>
          <p:nvPr/>
        </p:nvSpPr>
        <p:spPr>
          <a:xfrm rot="5400000">
            <a:off x="6227839" y="1724680"/>
            <a:ext cx="787400" cy="685800"/>
          </a:xfrm>
          <a:prstGeom prst="mathEqual">
            <a:avLst>
              <a:gd name="adj1" fmla="val 6426"/>
              <a:gd name="adj2" fmla="val 11760"/>
            </a:avLst>
          </a:prstGeom>
          <a:solidFill>
            <a:srgbClr val="1C22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8" name="テキスト ボックス 7">
            <a:extLst>
              <a:ext uri="{FF2B5EF4-FFF2-40B4-BE49-F238E27FC236}">
                <a16:creationId xmlns:a16="http://schemas.microsoft.com/office/drawing/2014/main" id="{937AFC94-EB7D-4316-8CD3-493196083B0D}"/>
              </a:ext>
            </a:extLst>
          </p:cNvPr>
          <p:cNvSpPr txBox="1"/>
          <p:nvPr/>
        </p:nvSpPr>
        <p:spPr>
          <a:xfrm>
            <a:off x="4768028" y="2443991"/>
            <a:ext cx="3707022" cy="707886"/>
          </a:xfrm>
          <a:prstGeom prst="rect">
            <a:avLst/>
          </a:prstGeom>
          <a:noFill/>
        </p:spPr>
        <p:txBody>
          <a:bodyPr wrap="square" rtlCol="0">
            <a:spAutoFit/>
          </a:bodyPr>
          <a:lstStyle/>
          <a:p>
            <a:r>
              <a:rPr kumimoji="1" lang="en-US" altLang="ja-JP" sz="2000" b="0">
                <a:solidFill>
                  <a:srgbClr val="1C2245"/>
                </a:solidFill>
                <a:latin typeface="小塚ゴシック Pro R" panose="020B0400000000000000" pitchFamily="34" charset="-128"/>
                <a:ea typeface="小塚ゴシック Pro R" panose="020B0400000000000000" pitchFamily="34" charset="-128"/>
              </a:rPr>
              <a:t>【</a:t>
            </a:r>
            <a:r>
              <a:rPr kumimoji="1" lang="ja-JP" altLang="en-US" sz="2000" b="0">
                <a:solidFill>
                  <a:srgbClr val="1C2245"/>
                </a:solidFill>
                <a:latin typeface="小塚ゴシック Pro R" panose="020B0400000000000000" pitchFamily="34" charset="-128"/>
                <a:ea typeface="小塚ゴシック Pro R" panose="020B0400000000000000" pitchFamily="34" charset="-128"/>
              </a:rPr>
              <a:t>英語：ニュートリエント</a:t>
            </a:r>
            <a:r>
              <a:rPr kumimoji="1" lang="en-US" altLang="ja-JP" sz="2000" b="0">
                <a:solidFill>
                  <a:srgbClr val="1C2245"/>
                </a:solidFill>
                <a:latin typeface="小塚ゴシック Pro R" panose="020B0400000000000000" pitchFamily="34" charset="-128"/>
                <a:ea typeface="小塚ゴシック Pro R" panose="020B0400000000000000" pitchFamily="34" charset="-128"/>
              </a:rPr>
              <a:t>】</a:t>
            </a:r>
            <a:r>
              <a:rPr kumimoji="1" lang="ja-JP" altLang="en-US" sz="2000" b="0">
                <a:solidFill>
                  <a:srgbClr val="1C2245"/>
                </a:solidFill>
                <a:latin typeface="小塚ゴシック Pro R" panose="020B0400000000000000" pitchFamily="34" charset="-128"/>
                <a:ea typeface="小塚ゴシック Pro R" panose="020B0400000000000000" pitchFamily="34" charset="-128"/>
              </a:rPr>
              <a:t>成長の糧となる</a:t>
            </a:r>
          </a:p>
        </p:txBody>
      </p:sp>
      <p:sp>
        <p:nvSpPr>
          <p:cNvPr id="10" name="テキスト ボックス 9">
            <a:extLst>
              <a:ext uri="{FF2B5EF4-FFF2-40B4-BE49-F238E27FC236}">
                <a16:creationId xmlns:a16="http://schemas.microsoft.com/office/drawing/2014/main" id="{A48F7C92-8396-4E1E-8879-760ED1AC47A6}"/>
              </a:ext>
            </a:extLst>
          </p:cNvPr>
          <p:cNvSpPr txBox="1"/>
          <p:nvPr/>
        </p:nvSpPr>
        <p:spPr>
          <a:xfrm>
            <a:off x="4706312" y="3446319"/>
            <a:ext cx="6864076" cy="1631216"/>
          </a:xfrm>
          <a:prstGeom prst="rect">
            <a:avLst/>
          </a:prstGeom>
          <a:noFill/>
        </p:spPr>
        <p:txBody>
          <a:bodyPr wrap="square" rtlCol="0">
            <a:spAutoFit/>
          </a:bodyPr>
          <a:lstStyle/>
          <a:p>
            <a:r>
              <a:rPr kumimoji="1" lang="ja-JP" altLang="en-US" sz="2000" b="0">
                <a:solidFill>
                  <a:srgbClr val="755FAA"/>
                </a:solidFill>
                <a:latin typeface="小塚ゴシック Pro R" panose="020B0400000000000000" pitchFamily="34" charset="-128"/>
                <a:ea typeface="小塚ゴシック Pro R" panose="020B0400000000000000" pitchFamily="34" charset="-128"/>
              </a:rPr>
              <a:t>「ニュートリセンシャルズ」は</a:t>
            </a:r>
            <a:endParaRPr kumimoji="1" lang="en-US" altLang="ja-JP" sz="2000" b="0">
              <a:solidFill>
                <a:srgbClr val="755FAA"/>
              </a:solidFill>
              <a:latin typeface="小塚ゴシック Pro R" panose="020B0400000000000000" pitchFamily="34" charset="-128"/>
              <a:ea typeface="小塚ゴシック Pro R" panose="020B0400000000000000" pitchFamily="34" charset="-128"/>
            </a:endParaRPr>
          </a:p>
          <a:p>
            <a:r>
              <a:rPr kumimoji="1" lang="ja-JP" altLang="en-US" sz="2000" b="0">
                <a:solidFill>
                  <a:srgbClr val="755FAA"/>
                </a:solidFill>
                <a:latin typeface="小塚ゴシック Pro R" panose="020B0400000000000000" pitchFamily="34" charset="-128"/>
                <a:ea typeface="小塚ゴシック Pro R" panose="020B0400000000000000" pitchFamily="34" charset="-128"/>
              </a:rPr>
              <a:t>この２つの英語を組み合わせた造語</a:t>
            </a:r>
            <a:endParaRPr kumimoji="1" lang="en-US" altLang="ja-JP" sz="2000" b="0">
              <a:solidFill>
                <a:srgbClr val="755FAA"/>
              </a:solidFill>
              <a:latin typeface="小塚ゴシック Pro R" panose="020B0400000000000000" pitchFamily="34" charset="-128"/>
              <a:ea typeface="小塚ゴシック Pro R" panose="020B0400000000000000" pitchFamily="34" charset="-128"/>
            </a:endParaRPr>
          </a:p>
          <a:p>
            <a:endParaRPr kumimoji="1" lang="en-US" altLang="ja-JP" sz="2000">
              <a:solidFill>
                <a:srgbClr val="755FAA"/>
              </a:solidFill>
              <a:latin typeface="小塚ゴシック Pro R" panose="020B0400000000000000" pitchFamily="34" charset="-128"/>
              <a:ea typeface="小塚ゴシック Pro R" panose="020B0400000000000000" pitchFamily="34" charset="-128"/>
            </a:endParaRPr>
          </a:p>
          <a:p>
            <a:r>
              <a:rPr kumimoji="1" lang="ja-JP" altLang="en-US" sz="2000">
                <a:solidFill>
                  <a:srgbClr val="755FAA"/>
                </a:solidFill>
                <a:latin typeface="小塚ゴシック Pro R" panose="020B0400000000000000" pitchFamily="34" charset="-128"/>
                <a:ea typeface="小塚ゴシック Pro R" panose="020B0400000000000000" pitchFamily="34" charset="-128"/>
              </a:rPr>
              <a:t>「肌が健やかに美しくあるために必要なもの」</a:t>
            </a:r>
            <a:endParaRPr kumimoji="1" lang="en-US" altLang="ja-JP" sz="2000">
              <a:solidFill>
                <a:srgbClr val="755FAA"/>
              </a:solidFill>
              <a:latin typeface="小塚ゴシック Pro R" panose="020B0400000000000000" pitchFamily="34" charset="-128"/>
              <a:ea typeface="小塚ゴシック Pro R" panose="020B0400000000000000" pitchFamily="34" charset="-128"/>
            </a:endParaRPr>
          </a:p>
          <a:p>
            <a:r>
              <a:rPr kumimoji="1" lang="ja-JP" altLang="en-US" sz="2000">
                <a:solidFill>
                  <a:srgbClr val="755FAA"/>
                </a:solidFill>
                <a:latin typeface="小塚ゴシック Pro R" panose="020B0400000000000000" pitchFamily="34" charset="-128"/>
                <a:ea typeface="小塚ゴシック Pro R" panose="020B0400000000000000" pitchFamily="34" charset="-128"/>
              </a:rPr>
              <a:t>からなるスキン ケアをイメージ　</a:t>
            </a:r>
          </a:p>
        </p:txBody>
      </p:sp>
      <p:cxnSp>
        <p:nvCxnSpPr>
          <p:cNvPr id="24" name="直線矢印コネクタ 23">
            <a:extLst>
              <a:ext uri="{FF2B5EF4-FFF2-40B4-BE49-F238E27FC236}">
                <a16:creationId xmlns:a16="http://schemas.microsoft.com/office/drawing/2014/main" id="{F90C895C-D1CA-4693-A07C-A99F99ACDED1}"/>
              </a:ext>
            </a:extLst>
          </p:cNvPr>
          <p:cNvCxnSpPr>
            <a:cxnSpLocks/>
          </p:cNvCxnSpPr>
          <p:nvPr/>
        </p:nvCxnSpPr>
        <p:spPr>
          <a:xfrm flipV="1">
            <a:off x="2445251" y="3720049"/>
            <a:ext cx="0" cy="15897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C4799FA-D277-4C26-8CC4-4BEA17FF02A1}"/>
              </a:ext>
            </a:extLst>
          </p:cNvPr>
          <p:cNvCxnSpPr>
            <a:cxnSpLocks/>
          </p:cNvCxnSpPr>
          <p:nvPr/>
        </p:nvCxnSpPr>
        <p:spPr>
          <a:xfrm flipH="1">
            <a:off x="3973598" y="2647997"/>
            <a:ext cx="91766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3" name="次の値と等しい 32">
            <a:extLst>
              <a:ext uri="{FF2B5EF4-FFF2-40B4-BE49-F238E27FC236}">
                <a16:creationId xmlns:a16="http://schemas.microsoft.com/office/drawing/2014/main" id="{BD5B7D14-20FD-4D09-A93E-D10C5D245543}"/>
              </a:ext>
            </a:extLst>
          </p:cNvPr>
          <p:cNvSpPr/>
          <p:nvPr/>
        </p:nvSpPr>
        <p:spPr>
          <a:xfrm rot="5400000">
            <a:off x="9323518" y="1724680"/>
            <a:ext cx="787400" cy="685800"/>
          </a:xfrm>
          <a:prstGeom prst="mathEqual">
            <a:avLst>
              <a:gd name="adj1" fmla="val 6426"/>
              <a:gd name="adj2" fmla="val 11760"/>
            </a:avLst>
          </a:prstGeom>
          <a:solidFill>
            <a:srgbClr val="1C224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ja-JP" alt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400572109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B377F5A1-84AB-453E-9D21-CAFEA4F26D7E}"/>
              </a:ext>
            </a:extLst>
          </p:cNvPr>
          <p:cNvSpPr txBox="1">
            <a:spLocks/>
          </p:cNvSpPr>
          <p:nvPr/>
        </p:nvSpPr>
        <p:spPr>
          <a:xfrm>
            <a:off x="577344" y="334748"/>
            <a:ext cx="4900482" cy="94756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lnSpc>
                <a:spcPct val="150000"/>
              </a:lnSpc>
            </a:pPr>
            <a:r>
              <a:rPr kumimoji="1" lang="ja-JP" altLang="en-US" sz="4000" b="1">
                <a:solidFill>
                  <a:srgbClr val="79C5B3"/>
                </a:solidFill>
                <a:ea typeface="小塚ゴシック Pro R" panose="020B0400000000000000"/>
              </a:rPr>
              <a:t>アイコンについて</a:t>
            </a:r>
            <a:endParaRPr kumimoji="1" lang="en-US" altLang="ja-JP" sz="4000" b="1">
              <a:solidFill>
                <a:srgbClr val="79C5B3"/>
              </a:solidFill>
              <a:ea typeface="小塚ゴシック Pro R" panose="020B0400000000000000"/>
            </a:endParaRPr>
          </a:p>
          <a:p>
            <a:pPr algn="l" hangingPunct="1">
              <a:lnSpc>
                <a:spcPct val="150000"/>
              </a:lnSpc>
            </a:pPr>
            <a:endParaRPr kumimoji="1" lang="en-US" altLang="ja-JP" sz="4000">
              <a:solidFill>
                <a:schemeClr val="tx1"/>
              </a:solidFill>
              <a:ea typeface="小塚ゴシック Pro R" panose="020B0400000000000000"/>
            </a:endParaRPr>
          </a:p>
        </p:txBody>
      </p:sp>
      <p:sp>
        <p:nvSpPr>
          <p:cNvPr id="2" name="テキスト ボックス 1">
            <a:extLst>
              <a:ext uri="{FF2B5EF4-FFF2-40B4-BE49-F238E27FC236}">
                <a16:creationId xmlns:a16="http://schemas.microsoft.com/office/drawing/2014/main" id="{1F17A4B8-474D-4CB7-BB52-6274CBDC37D1}"/>
              </a:ext>
            </a:extLst>
          </p:cNvPr>
          <p:cNvSpPr txBox="1"/>
          <p:nvPr/>
        </p:nvSpPr>
        <p:spPr>
          <a:xfrm>
            <a:off x="1226477" y="1573446"/>
            <a:ext cx="9818963" cy="1438151"/>
          </a:xfrm>
          <a:prstGeom prst="rect">
            <a:avLst/>
          </a:prstGeom>
          <a:noFill/>
        </p:spPr>
        <p:txBody>
          <a:bodyPr wrap="square" rtlCol="0">
            <a:spAutoFit/>
          </a:bodyPr>
          <a:lstStyle/>
          <a:p>
            <a:pPr algn="l">
              <a:lnSpc>
                <a:spcPct val="150000"/>
              </a:lnSpc>
            </a:pPr>
            <a:r>
              <a:rPr kumimoji="1" lang="ja-JP" altLang="en-US" sz="2000" b="0">
                <a:solidFill>
                  <a:srgbClr val="1C2245"/>
                </a:solidFill>
                <a:latin typeface="小塚ゴシック Pro R" panose="020B0400000000000000" pitchFamily="34" charset="-128"/>
                <a:ea typeface="小塚ゴシック Pro R" panose="020B0400000000000000" pitchFamily="34" charset="-128"/>
              </a:rPr>
              <a:t>ニュートリセンシャルズの特長を代表する</a:t>
            </a:r>
            <a:endParaRPr kumimoji="1" lang="en-US" altLang="ja-JP" sz="2000" b="0">
              <a:solidFill>
                <a:srgbClr val="1C2245"/>
              </a:solidFill>
              <a:latin typeface="小塚ゴシック Pro R" panose="020B0400000000000000" pitchFamily="34" charset="-128"/>
              <a:ea typeface="小塚ゴシック Pro R" panose="020B0400000000000000" pitchFamily="34" charset="-128"/>
            </a:endParaRPr>
          </a:p>
          <a:p>
            <a:pPr algn="l">
              <a:lnSpc>
                <a:spcPct val="150000"/>
              </a:lnSpc>
            </a:pPr>
            <a:r>
              <a:rPr kumimoji="1" lang="ja-JP" altLang="en-US" sz="2000" b="0">
                <a:solidFill>
                  <a:srgbClr val="1C2245"/>
                </a:solidFill>
                <a:latin typeface="小塚ゴシック Pro R" panose="020B0400000000000000" pitchFamily="34" charset="-128"/>
                <a:ea typeface="小塚ゴシック Pro R" panose="020B0400000000000000" pitchFamily="34" charset="-128"/>
              </a:rPr>
              <a:t>バイオ アダプティブ ボタニカル ブレンド（皮膚コンディショニング成分）の植物を</a:t>
            </a:r>
            <a:endParaRPr kumimoji="1" lang="en-US" altLang="ja-JP" sz="2000" b="0">
              <a:solidFill>
                <a:srgbClr val="1C2245"/>
              </a:solidFill>
              <a:latin typeface="小塚ゴシック Pro R" panose="020B0400000000000000" pitchFamily="34" charset="-128"/>
              <a:ea typeface="小塚ゴシック Pro R" panose="020B0400000000000000" pitchFamily="34" charset="-128"/>
            </a:endParaRPr>
          </a:p>
          <a:p>
            <a:pPr algn="l">
              <a:lnSpc>
                <a:spcPct val="150000"/>
              </a:lnSpc>
            </a:pPr>
            <a:r>
              <a:rPr kumimoji="1" lang="ja-JP" altLang="en-US" sz="2000" b="0">
                <a:solidFill>
                  <a:srgbClr val="1C2245"/>
                </a:solidFill>
                <a:latin typeface="小塚ゴシック Pro R" panose="020B0400000000000000" pitchFamily="34" charset="-128"/>
                <a:ea typeface="小塚ゴシック Pro R" panose="020B0400000000000000" pitchFamily="34" charset="-128"/>
              </a:rPr>
              <a:t>ナチュラルなやさしさが感じられるアイコンで表現しています。</a:t>
            </a:r>
            <a:endParaRPr kumimoji="1" lang="en-US" altLang="ja-JP" sz="2000" b="0">
              <a:solidFill>
                <a:srgbClr val="1C2245"/>
              </a:solidFill>
              <a:latin typeface="小塚ゴシック Pro R" panose="020B0400000000000000" pitchFamily="34" charset="-128"/>
              <a:ea typeface="小塚ゴシック Pro R" panose="020B0400000000000000" pitchFamily="34" charset="-128"/>
            </a:endParaRPr>
          </a:p>
        </p:txBody>
      </p:sp>
      <p:pic>
        <p:nvPicPr>
          <p:cNvPr id="5" name="図 4">
            <a:extLst>
              <a:ext uri="{FF2B5EF4-FFF2-40B4-BE49-F238E27FC236}">
                <a16:creationId xmlns:a16="http://schemas.microsoft.com/office/drawing/2014/main" id="{7D572178-7EFC-48F5-A19E-7875944BA4B6}"/>
              </a:ext>
            </a:extLst>
          </p:cNvPr>
          <p:cNvPicPr>
            <a:picLocks noChangeAspect="1"/>
          </p:cNvPicPr>
          <p:nvPr/>
        </p:nvPicPr>
        <p:blipFill>
          <a:blip r:embed="rId3"/>
          <a:stretch>
            <a:fillRect/>
          </a:stretch>
        </p:blipFill>
        <p:spPr>
          <a:xfrm>
            <a:off x="855781" y="3672295"/>
            <a:ext cx="1540585" cy="1780437"/>
          </a:xfrm>
          <a:prstGeom prst="rect">
            <a:avLst/>
          </a:prstGeom>
        </p:spPr>
      </p:pic>
      <p:pic>
        <p:nvPicPr>
          <p:cNvPr id="8" name="図 7">
            <a:extLst>
              <a:ext uri="{FF2B5EF4-FFF2-40B4-BE49-F238E27FC236}">
                <a16:creationId xmlns:a16="http://schemas.microsoft.com/office/drawing/2014/main" id="{4C3E6A3E-F273-49A4-B90E-2E875BC61186}"/>
              </a:ext>
            </a:extLst>
          </p:cNvPr>
          <p:cNvPicPr>
            <a:picLocks noChangeAspect="1"/>
          </p:cNvPicPr>
          <p:nvPr/>
        </p:nvPicPr>
        <p:blipFill>
          <a:blip r:embed="rId4"/>
          <a:stretch>
            <a:fillRect/>
          </a:stretch>
        </p:blipFill>
        <p:spPr>
          <a:xfrm>
            <a:off x="3326241" y="3822741"/>
            <a:ext cx="1367700" cy="1587145"/>
          </a:xfrm>
          <a:prstGeom prst="rect">
            <a:avLst/>
          </a:prstGeom>
        </p:spPr>
      </p:pic>
      <p:sp>
        <p:nvSpPr>
          <p:cNvPr id="10" name="テキスト ボックス 9">
            <a:extLst>
              <a:ext uri="{FF2B5EF4-FFF2-40B4-BE49-F238E27FC236}">
                <a16:creationId xmlns:a16="http://schemas.microsoft.com/office/drawing/2014/main" id="{64D7BE4F-6494-4921-A857-FD0E57F96591}"/>
              </a:ext>
            </a:extLst>
          </p:cNvPr>
          <p:cNvSpPr txBox="1"/>
          <p:nvPr/>
        </p:nvSpPr>
        <p:spPr>
          <a:xfrm>
            <a:off x="2885918" y="5253107"/>
            <a:ext cx="2348832" cy="343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イノノツスオブリクウス</a:t>
            </a:r>
            <a:endParaRPr kumimoji="1" lang="en-US" altLang="ja-JP" sz="1200">
              <a:solidFill>
                <a:srgbClr val="1C2245"/>
              </a:solidFill>
              <a:ea typeface="小塚ゴシック Pro R" panose="020B0400000000000000"/>
            </a:endParaRPr>
          </a:p>
        </p:txBody>
      </p:sp>
      <p:pic>
        <p:nvPicPr>
          <p:cNvPr id="12" name="図 11">
            <a:extLst>
              <a:ext uri="{FF2B5EF4-FFF2-40B4-BE49-F238E27FC236}">
                <a16:creationId xmlns:a16="http://schemas.microsoft.com/office/drawing/2014/main" id="{5F64B476-254A-4BA8-B112-DDF0A07D6CC5}"/>
              </a:ext>
            </a:extLst>
          </p:cNvPr>
          <p:cNvPicPr>
            <a:picLocks noChangeAspect="1"/>
          </p:cNvPicPr>
          <p:nvPr/>
        </p:nvPicPr>
        <p:blipFill>
          <a:blip r:embed="rId5"/>
          <a:stretch>
            <a:fillRect/>
          </a:stretch>
        </p:blipFill>
        <p:spPr>
          <a:xfrm rot="20544619">
            <a:off x="5806533" y="3756890"/>
            <a:ext cx="1273934" cy="1539337"/>
          </a:xfrm>
          <a:prstGeom prst="rect">
            <a:avLst/>
          </a:prstGeom>
        </p:spPr>
      </p:pic>
      <p:sp>
        <p:nvSpPr>
          <p:cNvPr id="14" name="テキスト ボックス 13">
            <a:extLst>
              <a:ext uri="{FF2B5EF4-FFF2-40B4-BE49-F238E27FC236}">
                <a16:creationId xmlns:a16="http://schemas.microsoft.com/office/drawing/2014/main" id="{45316065-13B8-46B1-8024-2B32A049EE97}"/>
              </a:ext>
            </a:extLst>
          </p:cNvPr>
          <p:cNvSpPr txBox="1"/>
          <p:nvPr/>
        </p:nvSpPr>
        <p:spPr>
          <a:xfrm>
            <a:off x="5338384" y="5253107"/>
            <a:ext cx="2473325" cy="341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テマリカタヒバ</a:t>
            </a:r>
            <a:endParaRPr kumimoji="1" lang="en-US" altLang="ja-JP" sz="1200">
              <a:solidFill>
                <a:srgbClr val="1C2245"/>
              </a:solidFill>
              <a:ea typeface="小塚ゴシック Pro R" panose="020B0400000000000000"/>
            </a:endParaRPr>
          </a:p>
        </p:txBody>
      </p:sp>
      <p:pic>
        <p:nvPicPr>
          <p:cNvPr id="21" name="図 20">
            <a:extLst>
              <a:ext uri="{FF2B5EF4-FFF2-40B4-BE49-F238E27FC236}">
                <a16:creationId xmlns:a16="http://schemas.microsoft.com/office/drawing/2014/main" id="{DC75B368-7BFF-4526-8B5D-D84E18FF54C7}"/>
              </a:ext>
            </a:extLst>
          </p:cNvPr>
          <p:cNvPicPr>
            <a:picLocks noChangeAspect="1"/>
          </p:cNvPicPr>
          <p:nvPr/>
        </p:nvPicPr>
        <p:blipFill>
          <a:blip r:embed="rId6"/>
          <a:stretch>
            <a:fillRect/>
          </a:stretch>
        </p:blipFill>
        <p:spPr>
          <a:xfrm>
            <a:off x="7953375" y="3950441"/>
            <a:ext cx="1351627" cy="1257950"/>
          </a:xfrm>
          <a:prstGeom prst="rect">
            <a:avLst/>
          </a:prstGeom>
        </p:spPr>
      </p:pic>
      <p:sp>
        <p:nvSpPr>
          <p:cNvPr id="24" name="テキスト ボックス 23">
            <a:extLst>
              <a:ext uri="{FF2B5EF4-FFF2-40B4-BE49-F238E27FC236}">
                <a16:creationId xmlns:a16="http://schemas.microsoft.com/office/drawing/2014/main" id="{CF9DCE02-A081-4F2A-91FD-997D49960E20}"/>
              </a:ext>
            </a:extLst>
          </p:cNvPr>
          <p:cNvSpPr txBox="1"/>
          <p:nvPr/>
        </p:nvSpPr>
        <p:spPr>
          <a:xfrm>
            <a:off x="619717" y="5253107"/>
            <a:ext cx="2062075" cy="341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イワベンケイ</a:t>
            </a:r>
            <a:endParaRPr kumimoji="1" lang="en-US" altLang="ja-JP" sz="1200">
              <a:solidFill>
                <a:srgbClr val="1C2245"/>
              </a:solidFill>
              <a:ea typeface="小塚ゴシック Pro R" panose="020B0400000000000000"/>
            </a:endParaRPr>
          </a:p>
        </p:txBody>
      </p:sp>
      <p:pic>
        <p:nvPicPr>
          <p:cNvPr id="26" name="図 25">
            <a:extLst>
              <a:ext uri="{FF2B5EF4-FFF2-40B4-BE49-F238E27FC236}">
                <a16:creationId xmlns:a16="http://schemas.microsoft.com/office/drawing/2014/main" id="{5BA20028-0297-4329-940F-3C6E5F7431FE}"/>
              </a:ext>
            </a:extLst>
          </p:cNvPr>
          <p:cNvPicPr>
            <a:picLocks noChangeAspect="1"/>
          </p:cNvPicPr>
          <p:nvPr/>
        </p:nvPicPr>
        <p:blipFill>
          <a:blip r:embed="rId7"/>
          <a:stretch>
            <a:fillRect/>
          </a:stretch>
        </p:blipFill>
        <p:spPr>
          <a:xfrm>
            <a:off x="9975099" y="3822741"/>
            <a:ext cx="1070342" cy="1308842"/>
          </a:xfrm>
          <a:prstGeom prst="rect">
            <a:avLst/>
          </a:prstGeom>
        </p:spPr>
      </p:pic>
      <p:sp>
        <p:nvSpPr>
          <p:cNvPr id="28" name="テキスト ボックス 27">
            <a:extLst>
              <a:ext uri="{FF2B5EF4-FFF2-40B4-BE49-F238E27FC236}">
                <a16:creationId xmlns:a16="http://schemas.microsoft.com/office/drawing/2014/main" id="{576A07E1-DFE1-4FC7-82CC-518DEA2BCF26}"/>
              </a:ext>
            </a:extLst>
          </p:cNvPr>
          <p:cNvSpPr txBox="1"/>
          <p:nvPr/>
        </p:nvSpPr>
        <p:spPr>
          <a:xfrm>
            <a:off x="8997387" y="5270543"/>
            <a:ext cx="3025765" cy="3433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ラポンチクムカルタモイデス</a:t>
            </a:r>
          </a:p>
        </p:txBody>
      </p:sp>
      <p:sp>
        <p:nvSpPr>
          <p:cNvPr id="30" name="テキスト ボックス 29">
            <a:extLst>
              <a:ext uri="{FF2B5EF4-FFF2-40B4-BE49-F238E27FC236}">
                <a16:creationId xmlns:a16="http://schemas.microsoft.com/office/drawing/2014/main" id="{3C4A8852-E3AC-40E4-A778-1EA43385DD28}"/>
              </a:ext>
            </a:extLst>
          </p:cNvPr>
          <p:cNvSpPr txBox="1"/>
          <p:nvPr/>
        </p:nvSpPr>
        <p:spPr>
          <a:xfrm>
            <a:off x="7298671" y="5272723"/>
            <a:ext cx="2543175" cy="3411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hangingPunct="1">
              <a:lnSpc>
                <a:spcPct val="150000"/>
              </a:lnSpc>
            </a:pPr>
            <a:r>
              <a:rPr kumimoji="1" lang="ja-JP" altLang="en-US" sz="1200">
                <a:solidFill>
                  <a:srgbClr val="1C2245"/>
                </a:solidFill>
                <a:ea typeface="小塚ゴシック Pro R" panose="020B0400000000000000"/>
              </a:rPr>
              <a:t>エゾウコギ</a:t>
            </a:r>
            <a:endParaRPr kumimoji="1" lang="en-US" altLang="ja-JP" sz="1200">
              <a:solidFill>
                <a:srgbClr val="1C2245"/>
              </a:solidFill>
              <a:ea typeface="小塚ゴシック Pro R" panose="020B0400000000000000"/>
            </a:endParaRPr>
          </a:p>
        </p:txBody>
      </p:sp>
    </p:spTree>
    <p:extLst>
      <p:ext uri="{BB962C8B-B14F-4D97-AF65-F5344CB8AC3E}">
        <p14:creationId xmlns:p14="http://schemas.microsoft.com/office/powerpoint/2010/main" val="92983323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a:extLst>
              <a:ext uri="{FF2B5EF4-FFF2-40B4-BE49-F238E27FC236}">
                <a16:creationId xmlns:a16="http://schemas.microsoft.com/office/drawing/2014/main" id="{DAFB031D-C47D-427B-B7A3-80A426B2C113}"/>
              </a:ext>
            </a:extLst>
          </p:cNvPr>
          <p:cNvSpPr txBox="1">
            <a:spLocks/>
          </p:cNvSpPr>
          <p:nvPr/>
        </p:nvSpPr>
        <p:spPr>
          <a:xfrm>
            <a:off x="3952874" y="1167456"/>
            <a:ext cx="5489971" cy="592455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marL="457200" indent="-457200" algn="l" hangingPunct="1">
              <a:lnSpc>
                <a:spcPct val="200000"/>
              </a:lnSpc>
              <a:buFont typeface="Arial" panose="020B0604020202020204" pitchFamily="34" charset="0"/>
              <a:buChar char="•"/>
            </a:pPr>
            <a:endParaRPr kumimoji="1" lang="en-US" altLang="ja-JP" sz="3600">
              <a:solidFill>
                <a:srgbClr val="002060"/>
              </a:solidFill>
              <a:ea typeface="小塚ゴシック Pro R" panose="020B0400000000000000"/>
            </a:endParaRPr>
          </a:p>
        </p:txBody>
      </p:sp>
      <p:sp>
        <p:nvSpPr>
          <p:cNvPr id="2" name="タイトル 1">
            <a:extLst>
              <a:ext uri="{FF2B5EF4-FFF2-40B4-BE49-F238E27FC236}">
                <a16:creationId xmlns:a16="http://schemas.microsoft.com/office/drawing/2014/main" id="{B65D33A6-3A8E-4828-9120-F7544556E2FA}"/>
              </a:ext>
            </a:extLst>
          </p:cNvPr>
          <p:cNvSpPr txBox="1">
            <a:spLocks/>
          </p:cNvSpPr>
          <p:nvPr/>
        </p:nvSpPr>
        <p:spPr>
          <a:xfrm>
            <a:off x="6379525" y="2832117"/>
            <a:ext cx="5465887" cy="1193766"/>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hangingPunct="1">
              <a:lnSpc>
                <a:spcPct val="150000"/>
              </a:lnSpc>
            </a:pPr>
            <a:r>
              <a:rPr kumimoji="1" lang="ja-JP" altLang="en-US" sz="4400" b="1">
                <a:solidFill>
                  <a:srgbClr val="002060"/>
                </a:solidFill>
                <a:ea typeface="小塚ゴシック Pro R" panose="020B0400000000000000"/>
              </a:rPr>
              <a:t>シリーズ特長</a:t>
            </a:r>
            <a:endParaRPr kumimoji="1" lang="en-US" altLang="ja-JP" sz="4400" b="1">
              <a:solidFill>
                <a:srgbClr val="002060"/>
              </a:solidFill>
              <a:ea typeface="小塚ゴシック Pro R" panose="020B0400000000000000"/>
            </a:endParaRPr>
          </a:p>
          <a:p>
            <a:pPr hangingPunct="1">
              <a:lnSpc>
                <a:spcPct val="150000"/>
              </a:lnSpc>
            </a:pPr>
            <a:endParaRPr kumimoji="1" lang="en-US" altLang="ja-JP" sz="2800">
              <a:solidFill>
                <a:srgbClr val="002060"/>
              </a:solidFill>
              <a:ea typeface="小塚ゴシック Pro R" panose="020B0400000000000000"/>
            </a:endParaRPr>
          </a:p>
        </p:txBody>
      </p:sp>
      <p:sp>
        <p:nvSpPr>
          <p:cNvPr id="10" name="Rectangle 25">
            <a:extLst>
              <a:ext uri="{FF2B5EF4-FFF2-40B4-BE49-F238E27FC236}">
                <a16:creationId xmlns:a16="http://schemas.microsoft.com/office/drawing/2014/main" id="{4D145E0A-03E3-42F2-A773-272C81C03A6F}"/>
              </a:ext>
            </a:extLst>
          </p:cNvPr>
          <p:cNvSpPr/>
          <p:nvPr/>
        </p:nvSpPr>
        <p:spPr>
          <a:xfrm>
            <a:off x="1" y="0"/>
            <a:ext cx="6160780" cy="6858000"/>
          </a:xfrm>
          <a:prstGeom prst="rect">
            <a:avLst/>
          </a:prstGeom>
          <a:solidFill>
            <a:srgbClr val="A1D6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Nutricnetials BSC logo.pdf" descr="Nutricnetials BSC logo.pdf">
            <a:extLst>
              <a:ext uri="{FF2B5EF4-FFF2-40B4-BE49-F238E27FC236}">
                <a16:creationId xmlns:a16="http://schemas.microsoft.com/office/drawing/2014/main" id="{680C55AA-48C8-4165-BB50-BE77594FEC71}"/>
              </a:ext>
            </a:extLst>
          </p:cNvPr>
          <p:cNvPicPr>
            <a:picLocks noChangeAspect="1"/>
          </p:cNvPicPr>
          <p:nvPr/>
        </p:nvPicPr>
        <p:blipFill>
          <a:blip r:embed="rId3"/>
          <a:stretch>
            <a:fillRect/>
          </a:stretch>
        </p:blipFill>
        <p:spPr>
          <a:xfrm>
            <a:off x="1278618" y="1476312"/>
            <a:ext cx="3509142" cy="2711609"/>
          </a:xfrm>
          <a:prstGeom prst="rect">
            <a:avLst/>
          </a:prstGeom>
          <a:ln w="12700">
            <a:miter lim="400000"/>
          </a:ln>
        </p:spPr>
      </p:pic>
      <p:grpSp>
        <p:nvGrpSpPr>
          <p:cNvPr id="34" name="グループ化 33">
            <a:extLst>
              <a:ext uri="{FF2B5EF4-FFF2-40B4-BE49-F238E27FC236}">
                <a16:creationId xmlns:a16="http://schemas.microsoft.com/office/drawing/2014/main" id="{E1F10EC3-4131-48D7-89CC-FDD99404E7D0}"/>
              </a:ext>
            </a:extLst>
          </p:cNvPr>
          <p:cNvGrpSpPr/>
          <p:nvPr/>
        </p:nvGrpSpPr>
        <p:grpSpPr>
          <a:xfrm>
            <a:off x="1960879" y="4496777"/>
            <a:ext cx="2282246" cy="1591730"/>
            <a:chOff x="1253864" y="4340508"/>
            <a:chExt cx="4278456" cy="2983968"/>
          </a:xfrm>
        </p:grpSpPr>
        <p:pic>
          <p:nvPicPr>
            <p:cNvPr id="35" name="Image" descr="Image">
              <a:extLst>
                <a:ext uri="{FF2B5EF4-FFF2-40B4-BE49-F238E27FC236}">
                  <a16:creationId xmlns:a16="http://schemas.microsoft.com/office/drawing/2014/main" id="{16F0700F-C0FD-4552-B2DE-7D9AE24D21D0}"/>
                </a:ext>
              </a:extLst>
            </p:cNvPr>
            <p:cNvPicPr>
              <a:picLocks noChangeAspect="1"/>
            </p:cNvPicPr>
            <p:nvPr/>
          </p:nvPicPr>
          <p:blipFill>
            <a:blip r:embed="rId4"/>
            <a:stretch>
              <a:fillRect/>
            </a:stretch>
          </p:blipFill>
          <p:spPr>
            <a:xfrm>
              <a:off x="2092008" y="4340508"/>
              <a:ext cx="3440312" cy="2983968"/>
            </a:xfrm>
            <a:prstGeom prst="rect">
              <a:avLst/>
            </a:prstGeom>
            <a:ln w="12700">
              <a:miter lim="400000"/>
            </a:ln>
          </p:spPr>
        </p:pic>
        <p:pic>
          <p:nvPicPr>
            <p:cNvPr id="36" name="図 35" descr="グラフィック, 抽象, 挿絵 が含まれている画像&#10;&#10;自動的に生成された説明">
              <a:extLst>
                <a:ext uri="{FF2B5EF4-FFF2-40B4-BE49-F238E27FC236}">
                  <a16:creationId xmlns:a16="http://schemas.microsoft.com/office/drawing/2014/main" id="{C390C5CE-EDCD-48A5-A0D8-FDE013D533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spTree>
    <p:extLst>
      <p:ext uri="{BB962C8B-B14F-4D97-AF65-F5344CB8AC3E}">
        <p14:creationId xmlns:p14="http://schemas.microsoft.com/office/powerpoint/2010/main" val="2339131873"/>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688E971-80FB-45B3-9E01-5BC2B8592F66}"/>
              </a:ext>
            </a:extLst>
          </p:cNvPr>
          <p:cNvPicPr>
            <a:picLocks noChangeAspect="1"/>
          </p:cNvPicPr>
          <p:nvPr/>
        </p:nvPicPr>
        <p:blipFill rotWithShape="1">
          <a:blip r:embed="rId3"/>
          <a:srcRect t="55886"/>
          <a:stretch/>
        </p:blipFill>
        <p:spPr>
          <a:xfrm>
            <a:off x="0" y="0"/>
            <a:ext cx="12191999" cy="3593123"/>
          </a:xfrm>
          <a:prstGeom prst="rect">
            <a:avLst/>
          </a:prstGeom>
        </p:spPr>
      </p:pic>
      <p:pic>
        <p:nvPicPr>
          <p:cNvPr id="2" name="図 1">
            <a:extLst>
              <a:ext uri="{FF2B5EF4-FFF2-40B4-BE49-F238E27FC236}">
                <a16:creationId xmlns:a16="http://schemas.microsoft.com/office/drawing/2014/main" id="{BB6166B2-AC95-4C65-8FE0-B27658479C83}"/>
              </a:ext>
            </a:extLst>
          </p:cNvPr>
          <p:cNvPicPr>
            <a:picLocks noChangeAspect="1"/>
          </p:cNvPicPr>
          <p:nvPr/>
        </p:nvPicPr>
        <p:blipFill rotWithShape="1">
          <a:blip r:embed="rId4"/>
          <a:srcRect b="618"/>
          <a:stretch/>
        </p:blipFill>
        <p:spPr>
          <a:xfrm>
            <a:off x="-1" y="2826718"/>
            <a:ext cx="7895946" cy="4043860"/>
          </a:xfrm>
          <a:prstGeom prst="rect">
            <a:avLst/>
          </a:prstGeom>
        </p:spPr>
      </p:pic>
      <p:pic>
        <p:nvPicPr>
          <p:cNvPr id="4" name="図 3">
            <a:extLst>
              <a:ext uri="{FF2B5EF4-FFF2-40B4-BE49-F238E27FC236}">
                <a16:creationId xmlns:a16="http://schemas.microsoft.com/office/drawing/2014/main" id="{AFA446CA-2309-4990-A0B2-731D9B0DDE5B}"/>
              </a:ext>
            </a:extLst>
          </p:cNvPr>
          <p:cNvPicPr>
            <a:picLocks noChangeAspect="1"/>
          </p:cNvPicPr>
          <p:nvPr/>
        </p:nvPicPr>
        <p:blipFill>
          <a:blip r:embed="rId5"/>
          <a:stretch>
            <a:fillRect/>
          </a:stretch>
        </p:blipFill>
        <p:spPr>
          <a:xfrm>
            <a:off x="6060421" y="2826718"/>
            <a:ext cx="6131579" cy="4043860"/>
          </a:xfrm>
          <a:prstGeom prst="rect">
            <a:avLst/>
          </a:prstGeom>
        </p:spPr>
      </p:pic>
      <p:sp>
        <p:nvSpPr>
          <p:cNvPr id="3" name="テキスト ボックス 2">
            <a:extLst>
              <a:ext uri="{FF2B5EF4-FFF2-40B4-BE49-F238E27FC236}">
                <a16:creationId xmlns:a16="http://schemas.microsoft.com/office/drawing/2014/main" id="{609F68EB-43A4-402F-83EB-C456920B6B8D}"/>
              </a:ext>
            </a:extLst>
          </p:cNvPr>
          <p:cNvSpPr txBox="1"/>
          <p:nvPr/>
        </p:nvSpPr>
        <p:spPr>
          <a:xfrm>
            <a:off x="0" y="1715460"/>
            <a:ext cx="12192000" cy="2723823"/>
          </a:xfrm>
          <a:prstGeom prst="rect">
            <a:avLst/>
          </a:prstGeom>
          <a:solidFill>
            <a:srgbClr val="FFFFFF">
              <a:alpha val="80000"/>
            </a:srgb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厳しい環境に柔軟に適応し、強い生命力をもつ植物</a:t>
            </a:r>
            <a:r>
              <a:rPr kumimoji="1" lang="ja-JP" altLang="en-US" sz="2000" b="0" i="0" u="none" strike="noStrike" kern="1200" cap="none" spc="0" normalizeH="0" baseline="6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＊１</a:t>
            </a:r>
            <a:r>
              <a:rPr kumimoji="1" lang="ja-JP" altLang="en-US"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のスキン ケアで</a:t>
            </a:r>
            <a:endParaRPr kumimoji="1" lang="en-US" altLang="ja-JP"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環境ストレス</a:t>
            </a:r>
            <a:r>
              <a:rPr kumimoji="1" lang="ja-JP" altLang="en-US" sz="20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en-US" altLang="ja-JP" sz="20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2</a:t>
            </a:r>
            <a:r>
              <a:rPr kumimoji="1" lang="ja-JP" altLang="en-US" sz="32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に負けない肌</a:t>
            </a:r>
            <a:r>
              <a:rPr kumimoji="1" lang="ja-JP" altLang="en-US" sz="20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a:t>
            </a:r>
            <a:r>
              <a:rPr kumimoji="1" lang="en-US" altLang="ja-JP" sz="2000" b="0"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3</a:t>
            </a:r>
            <a:r>
              <a:rPr kumimoji="1" lang="ja-JP" altLang="en-US" sz="32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へ</a:t>
            </a:r>
            <a:endParaRPr kumimoji="1" lang="en-US" altLang="ja-JP" sz="3200" b="1"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28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lvl="3" indent="0" algn="l" defTabSz="914400" hangingPunct="1">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＊１品種のこと。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lvl="3" indent="0" algn="l" defTabSz="914400" hangingPunct="1">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＊２大気汚染、ブルーライト・赤外線・紫外線、乾燥によって生じる肌への負担のこと。</a:t>
            </a:r>
          </a:p>
          <a:p>
            <a:pPr lvl="3" indent="0" algn="l" defTabSz="914400" hangingPunct="1">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＊３環境ストレスで生じた肌への負担を跳ね返す肌の力をサポートし、肌本来のもつ働きが、バランスの取れた状態になること。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p:txBody>
      </p:sp>
    </p:spTree>
    <p:extLst>
      <p:ext uri="{BB962C8B-B14F-4D97-AF65-F5344CB8AC3E}">
        <p14:creationId xmlns:p14="http://schemas.microsoft.com/office/powerpoint/2010/main" val="884013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09CCDA23-D705-4C73-B3DD-CF64CD8BDAD6}"/>
              </a:ext>
            </a:extLst>
          </p:cNvPr>
          <p:cNvSpPr txBox="1"/>
          <p:nvPr/>
        </p:nvSpPr>
        <p:spPr>
          <a:xfrm>
            <a:off x="2065796" y="1843557"/>
            <a:ext cx="9125423" cy="3170099"/>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2000" b="0" kern="1200">
                <a:solidFill>
                  <a:srgbClr val="1C2245"/>
                </a:solidFill>
                <a:latin typeface="小塚ゴシック Pr6N R" panose="020B0400000000000000" pitchFamily="34" charset="-128"/>
                <a:ea typeface="小塚ゴシック Pr6N R" panose="020B0400000000000000" pitchFamily="34" charset="-128"/>
                <a:cs typeface="+mn-cs"/>
              </a:rPr>
              <a:t>厳しい環境に柔軟に適応し、強い生命力をもつ植物</a:t>
            </a:r>
            <a:r>
              <a:rPr kumimoji="1" lang="ja-JP" altLang="en-US" sz="1050" b="1"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＊１</a:t>
            </a:r>
            <a:r>
              <a:rPr kumimoji="1" lang="ja-JP" altLang="en-US" sz="2000" b="0" kern="1200">
                <a:solidFill>
                  <a:srgbClr val="1C2245"/>
                </a:solidFill>
                <a:latin typeface="小塚ゴシック Pr6N R" panose="020B0400000000000000" pitchFamily="34" charset="-128"/>
                <a:ea typeface="小塚ゴシック Pr6N R" panose="020B0400000000000000" pitchFamily="34" charset="-128"/>
                <a:cs typeface="+mn-cs"/>
              </a:rPr>
              <a:t>から抽出されたエキスを配合した</a:t>
            </a: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スキン ケア シリーズ。</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R="0" lvl="0"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３つのブレンドが、環境ストレス</a:t>
            </a:r>
            <a:r>
              <a:rPr kumimoji="1" lang="ja-JP" altLang="en-US" sz="1050" b="1" i="0" u="none" strike="noStrike" kern="1200" cap="none" spc="0" normalizeH="0" baseline="7000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＊２ </a:t>
            </a: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を跳ね返す肌の力をサポート</a:t>
            </a:r>
            <a:r>
              <a:rPr kumimoji="1" lang="ja-JP" altLang="en-US" sz="2000" b="0" kern="1200">
                <a:solidFill>
                  <a:srgbClr val="1C2245"/>
                </a:solidFill>
                <a:latin typeface="小塚ゴシック Pr6N R" panose="020B0400000000000000" pitchFamily="34" charset="-128"/>
                <a:ea typeface="小塚ゴシック Pr6N R" panose="020B0400000000000000" pitchFamily="34" charset="-128"/>
                <a:cs typeface="+mn-cs"/>
              </a:rPr>
              <a:t>。</a:t>
            </a:r>
            <a:endParaRPr kumimoji="1" lang="en-US" altLang="ja-JP" sz="2000" b="0" kern="1200">
              <a:solidFill>
                <a:srgbClr val="1C2245"/>
              </a:solidFill>
              <a:latin typeface="小塚ゴシック Pr6N R" panose="020B0400000000000000" pitchFamily="34" charset="-128"/>
              <a:ea typeface="小塚ゴシック Pr6N R" panose="020B0400000000000000"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2000" b="0" kern="1200">
              <a:solidFill>
                <a:srgbClr val="1C2245"/>
              </a:solidFill>
              <a:latin typeface="小塚ゴシック Pr6N R" panose="020B0400000000000000" pitchFamily="34" charset="-128"/>
              <a:ea typeface="小塚ゴシック Pr6N R" panose="020B0400000000000000"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2000" b="0" kern="1200">
              <a:solidFill>
                <a:srgbClr val="1C2245"/>
              </a:solidFill>
              <a:latin typeface="小塚ゴシック Pr6N R" panose="020B0400000000000000" pitchFamily="34" charset="-128"/>
              <a:ea typeface="小塚ゴシック Pr6N R" panose="020B0400000000000000"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2000" b="0" kern="1200">
              <a:solidFill>
                <a:srgbClr val="1C2245"/>
              </a:solidFill>
              <a:latin typeface="小塚ゴシック Pr6N R" panose="020B0400000000000000" pitchFamily="34" charset="-128"/>
              <a:ea typeface="小塚ゴシック Pr6N R" panose="020B0400000000000000" pitchFamily="34" charset="-128"/>
              <a:cs typeface="+mn-cs"/>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L="457200" marR="0" lvl="1" indent="0" algn="l" defTabSz="914400" rtl="0" eaLnBrk="1" fontAlgn="auto" latinLnBrk="0" hangingPunct="1">
              <a:lnSpc>
                <a:spcPct val="100000"/>
              </a:lnSpc>
              <a:spcBef>
                <a:spcPts val="0"/>
              </a:spcBef>
              <a:spcAft>
                <a:spcPts val="0"/>
              </a:spcAft>
              <a:buClrTx/>
              <a:buSzTx/>
              <a:tabLst/>
              <a:defRPr/>
            </a:pP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R="0" lvl="0" algn="l" defTabSz="914400" rtl="0" eaLnBrk="1" fontAlgn="auto" latinLnBrk="0" hangingPunct="1">
              <a:lnSpc>
                <a:spcPct val="100000"/>
              </a:lnSpc>
              <a:spcBef>
                <a:spcPts val="0"/>
              </a:spcBef>
              <a:spcAft>
                <a:spcPts val="0"/>
              </a:spcAft>
              <a:buClrTx/>
              <a:buSzTx/>
              <a:tabLst/>
              <a:defRPr/>
            </a:pPr>
            <a:r>
              <a:rPr kumimoji="1" lang="ja-JP" altLang="en-US"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再生プラスチックを積極的に使用したパッケージ採用で、地球環境にも配慮。</a:t>
            </a:r>
            <a:endParaRPr kumimoji="1" lang="en-US" altLang="ja-JP" sz="20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marR="0" lvl="0" algn="l" defTabSz="914400" rtl="0" eaLnBrk="1" fontAlgn="auto" latinLnBrk="0" hangingPunct="1">
              <a:lnSpc>
                <a:spcPct val="100000"/>
              </a:lnSpc>
              <a:spcBef>
                <a:spcPts val="0"/>
              </a:spcBef>
              <a:spcAft>
                <a:spcPts val="0"/>
              </a:spcAft>
              <a:buClrTx/>
              <a:buSzTx/>
              <a:tabLst/>
              <a:defRPr/>
            </a:pPr>
            <a:endParaRPr kumimoji="1" lang="en-US" altLang="ja-JP" sz="2000" b="0" kern="1200">
              <a:solidFill>
                <a:srgbClr val="1C2245"/>
              </a:solidFill>
              <a:latin typeface="小塚ゴシック Pr6N R" panose="020B0400000000000000" pitchFamily="34" charset="-128"/>
              <a:ea typeface="小塚ゴシック Pr6N R" panose="020B0400000000000000" pitchFamily="34" charset="-128"/>
              <a:cs typeface="+mn-cs"/>
            </a:endParaRPr>
          </a:p>
        </p:txBody>
      </p:sp>
      <p:sp>
        <p:nvSpPr>
          <p:cNvPr id="13" name="タイトル 1">
            <a:extLst>
              <a:ext uri="{FF2B5EF4-FFF2-40B4-BE49-F238E27FC236}">
                <a16:creationId xmlns:a16="http://schemas.microsoft.com/office/drawing/2014/main" id="{F675FA23-84CF-4307-ACF0-4F7216E33C11}"/>
              </a:ext>
            </a:extLst>
          </p:cNvPr>
          <p:cNvSpPr txBox="1">
            <a:spLocks/>
          </p:cNvSpPr>
          <p:nvPr/>
        </p:nvSpPr>
        <p:spPr>
          <a:xfrm>
            <a:off x="577344" y="334748"/>
            <a:ext cx="4900482" cy="947560"/>
          </a:xfrm>
          <a:prstGeom prst="rect">
            <a:avLst/>
          </a:prstGeom>
        </p:spPr>
        <p:txBody>
          <a:bodyPr>
            <a:noAutofit/>
          </a:bodyPr>
          <a:lst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a:lstStyle>
          <a:p>
            <a:pPr algn="l" hangingPunct="1">
              <a:lnSpc>
                <a:spcPct val="150000"/>
              </a:lnSpc>
            </a:pPr>
            <a:r>
              <a:rPr kumimoji="1" lang="ja-JP" altLang="en-US" sz="4000" b="1">
                <a:solidFill>
                  <a:srgbClr val="79C5B3"/>
                </a:solidFill>
                <a:ea typeface="小塚ゴシック Pro R" panose="020B0400000000000000"/>
              </a:rPr>
              <a:t>２つの特長</a:t>
            </a:r>
            <a:endParaRPr kumimoji="1" lang="en-US" altLang="ja-JP" sz="4000" b="1">
              <a:solidFill>
                <a:srgbClr val="79C5B3"/>
              </a:solidFill>
              <a:ea typeface="小塚ゴシック Pro R" panose="020B0400000000000000"/>
            </a:endParaRPr>
          </a:p>
        </p:txBody>
      </p:sp>
      <p:grpSp>
        <p:nvGrpSpPr>
          <p:cNvPr id="16" name="グループ化 15">
            <a:extLst>
              <a:ext uri="{FF2B5EF4-FFF2-40B4-BE49-F238E27FC236}">
                <a16:creationId xmlns:a16="http://schemas.microsoft.com/office/drawing/2014/main" id="{CF9097DE-B13A-4EAF-B933-DE9CFE1BA05F}"/>
              </a:ext>
            </a:extLst>
          </p:cNvPr>
          <p:cNvGrpSpPr/>
          <p:nvPr/>
        </p:nvGrpSpPr>
        <p:grpSpPr>
          <a:xfrm>
            <a:off x="792146" y="1900801"/>
            <a:ext cx="1065015" cy="742784"/>
            <a:chOff x="1253864" y="4340508"/>
            <a:chExt cx="4278456" cy="2983968"/>
          </a:xfrm>
        </p:grpSpPr>
        <p:pic>
          <p:nvPicPr>
            <p:cNvPr id="17" name="Image" descr="Image">
              <a:extLst>
                <a:ext uri="{FF2B5EF4-FFF2-40B4-BE49-F238E27FC236}">
                  <a16:creationId xmlns:a16="http://schemas.microsoft.com/office/drawing/2014/main" id="{F4B3713E-A0EC-4C84-AAA4-273B9F9078E3}"/>
                </a:ext>
              </a:extLst>
            </p:cNvPr>
            <p:cNvPicPr>
              <a:picLocks noChangeAspect="1"/>
            </p:cNvPicPr>
            <p:nvPr/>
          </p:nvPicPr>
          <p:blipFill>
            <a:blip r:embed="rId3"/>
            <a:stretch>
              <a:fillRect/>
            </a:stretch>
          </p:blipFill>
          <p:spPr>
            <a:xfrm>
              <a:off x="2092008" y="4340508"/>
              <a:ext cx="3440312" cy="2983968"/>
            </a:xfrm>
            <a:prstGeom prst="rect">
              <a:avLst/>
            </a:prstGeom>
            <a:ln w="12700">
              <a:miter lim="400000"/>
            </a:ln>
          </p:spPr>
        </p:pic>
        <p:pic>
          <p:nvPicPr>
            <p:cNvPr id="18" name="図 17" descr="グラフィック, 抽象, 挿絵 が含まれている画像&#10;&#10;自動的に生成された説明">
              <a:extLst>
                <a:ext uri="{FF2B5EF4-FFF2-40B4-BE49-F238E27FC236}">
                  <a16:creationId xmlns:a16="http://schemas.microsoft.com/office/drawing/2014/main" id="{0D315DEB-0D13-4F98-AF62-0F8052D62A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grpSp>
        <p:nvGrpSpPr>
          <p:cNvPr id="19" name="グループ化 18">
            <a:extLst>
              <a:ext uri="{FF2B5EF4-FFF2-40B4-BE49-F238E27FC236}">
                <a16:creationId xmlns:a16="http://schemas.microsoft.com/office/drawing/2014/main" id="{A8F6F636-31A5-4377-8DE8-300E25C48911}"/>
              </a:ext>
            </a:extLst>
          </p:cNvPr>
          <p:cNvGrpSpPr/>
          <p:nvPr/>
        </p:nvGrpSpPr>
        <p:grpSpPr>
          <a:xfrm>
            <a:off x="792146" y="4147541"/>
            <a:ext cx="1065015" cy="742784"/>
            <a:chOff x="1253864" y="4340508"/>
            <a:chExt cx="4278456" cy="2983968"/>
          </a:xfrm>
        </p:grpSpPr>
        <p:pic>
          <p:nvPicPr>
            <p:cNvPr id="20" name="Image" descr="Image">
              <a:extLst>
                <a:ext uri="{FF2B5EF4-FFF2-40B4-BE49-F238E27FC236}">
                  <a16:creationId xmlns:a16="http://schemas.microsoft.com/office/drawing/2014/main" id="{65939B7B-F762-4046-8629-28AD61C08AD2}"/>
                </a:ext>
              </a:extLst>
            </p:cNvPr>
            <p:cNvPicPr>
              <a:picLocks noChangeAspect="1"/>
            </p:cNvPicPr>
            <p:nvPr/>
          </p:nvPicPr>
          <p:blipFill>
            <a:blip r:embed="rId3"/>
            <a:stretch>
              <a:fillRect/>
            </a:stretch>
          </p:blipFill>
          <p:spPr>
            <a:xfrm>
              <a:off x="2092008" y="4340508"/>
              <a:ext cx="3440312" cy="2983968"/>
            </a:xfrm>
            <a:prstGeom prst="rect">
              <a:avLst/>
            </a:prstGeom>
            <a:ln w="12700">
              <a:miter lim="400000"/>
            </a:ln>
          </p:spPr>
        </p:pic>
        <p:pic>
          <p:nvPicPr>
            <p:cNvPr id="21" name="図 20" descr="グラフィック, 抽象, 挿絵 が含まれている画像&#10;&#10;自動的に生成された説明">
              <a:extLst>
                <a:ext uri="{FF2B5EF4-FFF2-40B4-BE49-F238E27FC236}">
                  <a16:creationId xmlns:a16="http://schemas.microsoft.com/office/drawing/2014/main" id="{71E24993-BF69-45FF-B68C-603A788A5F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3864" y="5184647"/>
              <a:ext cx="1440960" cy="1539366"/>
            </a:xfrm>
            <a:prstGeom prst="rect">
              <a:avLst/>
            </a:prstGeom>
          </p:spPr>
        </p:pic>
      </p:grpSp>
      <p:sp>
        <p:nvSpPr>
          <p:cNvPr id="2" name="テキスト ボックス 1">
            <a:extLst>
              <a:ext uri="{FF2B5EF4-FFF2-40B4-BE49-F238E27FC236}">
                <a16:creationId xmlns:a16="http://schemas.microsoft.com/office/drawing/2014/main" id="{7AD470D3-2E22-42FA-8439-48C06B37150C}"/>
              </a:ext>
            </a:extLst>
          </p:cNvPr>
          <p:cNvSpPr txBox="1"/>
          <p:nvPr/>
        </p:nvSpPr>
        <p:spPr>
          <a:xfrm>
            <a:off x="6342994" y="5939576"/>
            <a:ext cx="4848225"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lvl="3" indent="0" algn="l" defTabSz="914400" hangingPunct="1">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＊１品種のこと。</a:t>
            </a:r>
            <a:endParaRPr kumimoji="1" lang="en-US" altLang="ja-JP"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endParaRPr>
          </a:p>
          <a:p>
            <a:pPr lvl="3" indent="0" algn="l" defTabSz="914400" hangingPunct="1">
              <a:defRPr/>
            </a:pPr>
            <a:r>
              <a:rPr kumimoji="1" lang="ja-JP" altLang="en-US" sz="900" b="0" i="0" u="none" strike="noStrike" kern="1200" cap="none" spc="0" normalizeH="0" baseline="0" noProof="0">
                <a:ln>
                  <a:noFill/>
                </a:ln>
                <a:solidFill>
                  <a:srgbClr val="1C2245"/>
                </a:solidFill>
                <a:effectLst/>
                <a:uLnTx/>
                <a:uFillTx/>
                <a:latin typeface="小塚ゴシック Pr6N R" panose="020B0400000000000000" pitchFamily="34" charset="-128"/>
                <a:ea typeface="小塚ゴシック Pr6N R" panose="020B0400000000000000" pitchFamily="34" charset="-128"/>
                <a:cs typeface="+mn-cs"/>
                <a:sym typeface="Helvetica Neue"/>
              </a:rPr>
              <a:t>＊２大気汚染、ブルーライト・赤外線・紫外線、乾燥によって生じる肌への負担のこと。</a:t>
            </a:r>
          </a:p>
        </p:txBody>
      </p:sp>
    </p:spTree>
    <p:extLst>
      <p:ext uri="{BB962C8B-B14F-4D97-AF65-F5344CB8AC3E}">
        <p14:creationId xmlns:p14="http://schemas.microsoft.com/office/powerpoint/2010/main" val="1605798751"/>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スモーク ガラス">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1D5E9B2C08F345409EE4D3463AC0A5EF" ma:contentTypeVersion="19" ma:contentTypeDescription="新しいドキュメントを作成します。" ma:contentTypeScope="" ma:versionID="03ccd29d7f63b06d5dc61e62caf68aad">
  <xsd:schema xmlns:xsd="http://www.w3.org/2001/XMLSchema" xmlns:xs="http://www.w3.org/2001/XMLSchema" xmlns:p="http://schemas.microsoft.com/office/2006/metadata/properties" xmlns:ns1="http://schemas.microsoft.com/sharepoint/v3" xmlns:ns2="15e4c3d0-d31e-4afa-910b-8e6505f5da3e" xmlns:ns3="4413b6af-c24a-4846-b129-151ba3fea5cc" xmlns:ns4="d117520f-80a2-40e6-a6a8-3ee6fb5de8d8" targetNamespace="http://schemas.microsoft.com/office/2006/metadata/properties" ma:root="true" ma:fieldsID="5a77d4902674170839d726f1f0c63c1e" ns1:_="" ns2:_="" ns3:_="" ns4:_="">
    <xsd:import namespace="http://schemas.microsoft.com/sharepoint/v3"/>
    <xsd:import namespace="15e4c3d0-d31e-4afa-910b-8e6505f5da3e"/>
    <xsd:import namespace="4413b6af-c24a-4846-b129-151ba3fea5cc"/>
    <xsd:import namespace="d117520f-80a2-40e6-a6a8-3ee6fb5de8d8"/>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_x0032_020"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統合コンプライアンス ポリシーのプロパティ" ma:hidden="true" ma:internalName="_ip_UnifiedCompliancePolicyProperties">
      <xsd:simpleType>
        <xsd:restriction base="dms:Note"/>
      </xsd:simpleType>
    </xsd:element>
    <xsd:element name="_ip_UnifiedCompliancePolicyUIAction" ma:index="21" nillable="true" ma:displayName="統合コンプライアンス ポリシーの UI アクション"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5e4c3d0-d31e-4afa-910b-8e6505f5da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_x0032_020" ma:index="17" nillable="true" ma:displayName="2020" ma:format="Dropdown" ma:internalName="_x0032_020">
      <xsd:simpleType>
        <xsd:restriction base="dms:Text">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2" nillable="true" ma:displayName="Length (seconds)"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画像タグ" ma:readOnly="false" ma:fieldId="{5cf76f15-5ced-4ddc-b409-7134ff3c332f}" ma:taxonomyMulti="true" ma:sspId="e044233d-9ec5-4d42-8f30-126b46c9070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413b6af-c24a-4846-b129-151ba3fea5cc" elementFormDefault="qualified">
    <xsd:import namespace="http://schemas.microsoft.com/office/2006/documentManagement/types"/>
    <xsd:import namespace="http://schemas.microsoft.com/office/infopath/2007/PartnerControls"/>
    <xsd:element name="SharedWithUsers" ma:index="15"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共有相手の詳細情報"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17520f-80a2-40e6-a6a8-3ee6fb5de8d8"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b0b004ee-7d59-49d7-8d36-bad0fbf6fee9}" ma:internalName="TaxCatchAll" ma:showField="CatchAllData" ma:web="4413b6af-c24a-4846-b129-151ba3fea5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032_020 xmlns="15e4c3d0-d31e-4afa-910b-8e6505f5da3e" xsi:nil="true"/>
    <_ip_UnifiedCompliancePolicyUIAction xmlns="http://schemas.microsoft.com/sharepoint/v3" xsi:nil="true"/>
    <_ip_UnifiedCompliancePolicyProperties xmlns="http://schemas.microsoft.com/sharepoint/v3" xsi:nil="true"/>
    <TaxCatchAll xmlns="d117520f-80a2-40e6-a6a8-3ee6fb5de8d8" xsi:nil="true"/>
    <lcf76f155ced4ddcb4097134ff3c332f xmlns="15e4c3d0-d31e-4afa-910b-8e6505f5da3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6729470-245C-4FB5-A365-7DD30D89A560}">
  <ds:schemaRefs>
    <ds:schemaRef ds:uri="http://schemas.microsoft.com/sharepoint/v3/contenttype/forms"/>
  </ds:schemaRefs>
</ds:datastoreItem>
</file>

<file path=customXml/itemProps2.xml><?xml version="1.0" encoding="utf-8"?>
<ds:datastoreItem xmlns:ds="http://schemas.openxmlformats.org/officeDocument/2006/customXml" ds:itemID="{CC891D47-C878-4676-9E5A-17F4CC077A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15e4c3d0-d31e-4afa-910b-8e6505f5da3e"/>
    <ds:schemaRef ds:uri="4413b6af-c24a-4846-b129-151ba3fea5cc"/>
    <ds:schemaRef ds:uri="d117520f-80a2-40e6-a6a8-3ee6fb5de8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5EF4E49-FD0F-4611-857C-406FC378D5A9}">
  <ds:schemaRefs>
    <ds:schemaRef ds:uri="http://schemas.microsoft.com/office/2006/documentManagement/types"/>
    <ds:schemaRef ds:uri="http://schemas.microsoft.com/office/infopath/2007/PartnerControls"/>
    <ds:schemaRef ds:uri="http://purl.org/dc/elements/1.1/"/>
    <ds:schemaRef ds:uri="http://purl.org/dc/terms/"/>
    <ds:schemaRef ds:uri="http://schemas.openxmlformats.org/package/2006/metadata/core-properties"/>
    <ds:schemaRef ds:uri="http://schemas.microsoft.com/office/2006/metadata/properties"/>
    <ds:schemaRef ds:uri="http://www.w3.org/XML/1998/namespace"/>
    <ds:schemaRef ds:uri="http://purl.org/dc/dcmitype/"/>
    <ds:schemaRef ds:uri="d117520f-80a2-40e6-a6a8-3ee6fb5de8d8"/>
    <ds:schemaRef ds:uri="4413b6af-c24a-4846-b129-151ba3fea5cc"/>
    <ds:schemaRef ds:uri="15e4c3d0-d31e-4afa-910b-8e6505f5da3e"/>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Nutricentials Samples for Team Elite Leaders</Template>
  <TotalTime>0</TotalTime>
  <Words>7080</Words>
  <Application>Microsoft Office PowerPoint</Application>
  <PresentationFormat>ワイド画面</PresentationFormat>
  <Paragraphs>789</Paragraphs>
  <Slides>47</Slides>
  <Notes>47</Notes>
  <HiddenSlides>0</HiddenSlides>
  <MMClips>0</MMClips>
  <ScaleCrop>false</ScaleCrop>
  <HeadingPairs>
    <vt:vector size="6" baseType="variant">
      <vt:variant>
        <vt:lpstr>使用されているフォント</vt:lpstr>
      </vt:variant>
      <vt:variant>
        <vt:i4>16</vt:i4>
      </vt:variant>
      <vt:variant>
        <vt:lpstr>テーマ</vt:lpstr>
      </vt:variant>
      <vt:variant>
        <vt:i4>2</vt:i4>
      </vt:variant>
      <vt:variant>
        <vt:lpstr>スライド タイトル</vt:lpstr>
      </vt:variant>
      <vt:variant>
        <vt:i4>47</vt:i4>
      </vt:variant>
    </vt:vector>
  </HeadingPairs>
  <TitlesOfParts>
    <vt:vector size="65" baseType="lpstr">
      <vt:lpstr>Helvetica Neue</vt:lpstr>
      <vt:lpstr>Helvetica Neue Light</vt:lpstr>
      <vt:lpstr>Helvetica Neue Medium</vt:lpstr>
      <vt:lpstr>ＭＳ Ｐゴシック</vt:lpstr>
      <vt:lpstr>Verlag</vt:lpstr>
      <vt:lpstr>小塚ゴシック Pr6N L</vt:lpstr>
      <vt:lpstr>小塚ゴシック Pr6N R</vt:lpstr>
      <vt:lpstr>小塚ゴシック Pro R</vt:lpstr>
      <vt:lpstr>游ゴシック</vt:lpstr>
      <vt:lpstr>游ゴシック Light</vt:lpstr>
      <vt:lpstr>Yu Gothic Medium</vt:lpstr>
      <vt:lpstr>Arial</vt:lpstr>
      <vt:lpstr>Calibri</vt:lpstr>
      <vt:lpstr>Verlag Bold</vt:lpstr>
      <vt:lpstr>Verlag Book</vt:lpstr>
      <vt:lpstr>Verlag Light</vt:lpstr>
      <vt:lpstr>White</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ニュートリセンシャルズ®   ハイドラクリーン （クリーミー クレンジング ローション）</vt:lpstr>
      <vt:lpstr>PowerPoint プレゼンテーション</vt:lpstr>
      <vt:lpstr>PowerPoint プレゼンテーション</vt:lpstr>
      <vt:lpstr>ニュートリセンシャルズ®  イン バランス （ pH トーナー）</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
  <cp:revision>7</cp:revision>
  <cp:lastPrinted>2020-11-18T01:36:13Z</cp:lastPrinted>
  <dcterms:modified xsi:type="dcterms:W3CDTF">2022-03-10T06:34:33Z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0x0101001D5E9B2C08F345409EE4D3463AC0A5EF</vt:lpwstr>
  </property>
  <property fmtid="{D5CDD505-2E9C-101B-9397-08002B2CF9AE}" pid="3" name="_AdHocReviewCycleID">
    <vt:i4>1307252984</vt:i4>
  </property>
  <property fmtid="{D5CDD505-2E9C-101B-9397-08002B2CF9AE}" pid="4" name="_NewReviewCycle">
    <vt:lpwstr/>
  </property>
  <property fmtid="{D5CDD505-2E9C-101B-9397-08002B2CF9AE}" pid="5" name="_PreviousAdHocReviewCycleID">
    <vt:i4>973802537</vt:i4>
  </property>
  <property fmtid="{D5CDD505-2E9C-101B-9397-08002B2CF9AE}" pid="6" name="MediaServiceImageTags">
    <vt:lpwstr/>
  </property>
</Properties>
</file>