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1"/>
  </p:notesMasterIdLst>
  <p:sldIdLst>
    <p:sldId id="387" r:id="rId5"/>
    <p:sldId id="257" r:id="rId6"/>
    <p:sldId id="311" r:id="rId7"/>
    <p:sldId id="260" r:id="rId8"/>
    <p:sldId id="259" r:id="rId9"/>
    <p:sldId id="261" r:id="rId10"/>
    <p:sldId id="309" r:id="rId11"/>
    <p:sldId id="380" r:id="rId12"/>
    <p:sldId id="262" r:id="rId13"/>
    <p:sldId id="383" r:id="rId14"/>
    <p:sldId id="264" r:id="rId15"/>
    <p:sldId id="388" r:id="rId16"/>
    <p:sldId id="267" r:id="rId17"/>
    <p:sldId id="265" r:id="rId18"/>
    <p:sldId id="266" r:id="rId19"/>
    <p:sldId id="374" r:id="rId20"/>
    <p:sldId id="389" r:id="rId21"/>
    <p:sldId id="310" r:id="rId22"/>
    <p:sldId id="390" r:id="rId23"/>
    <p:sldId id="385" r:id="rId24"/>
    <p:sldId id="315" r:id="rId25"/>
    <p:sldId id="386" r:id="rId26"/>
    <p:sldId id="314" r:id="rId27"/>
    <p:sldId id="313" r:id="rId28"/>
    <p:sldId id="381" r:id="rId29"/>
    <p:sldId id="369" r:id="rId30"/>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mEQi6c8F2ntxgQV2ZsbBA==" hashData="9LhJ0mVkaduHIqbevkC7SN2tb2qhN0NIYTbXbj/WhP7aqolKV7iItsD+B4KkyPVlolU2/Ajgpm3SHn2Pf7WsX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88A3"/>
    <a:srgbClr val="6A6B6E"/>
    <a:srgbClr val="F04DF0"/>
    <a:srgbClr val="000000"/>
    <a:srgbClr val="55575B"/>
    <a:srgbClr val="7FB6C3"/>
    <a:srgbClr val="E0ECED"/>
    <a:srgbClr val="62A6B6"/>
    <a:srgbClr val="95C1CC"/>
    <a:srgbClr val="636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84" autoAdjust="0"/>
  </p:normalViewPr>
  <p:slideViewPr>
    <p:cSldViewPr snapToGrid="0">
      <p:cViewPr varScale="1">
        <p:scale>
          <a:sx n="58" d="100"/>
          <a:sy n="58" d="100"/>
        </p:scale>
        <p:origin x="7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9066" tIns="49534" rIns="99066" bIns="4953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9066" tIns="49534" rIns="99066" bIns="49534" rtlCol="0"/>
          <a:lstStyle>
            <a:lvl1pPr algn="r">
              <a:defRPr sz="1300"/>
            </a:lvl1pPr>
          </a:lstStyle>
          <a:p>
            <a:fld id="{BB2E24BF-AD15-49F6-96F8-28560FE8F6B4}" type="datetimeFigureOut">
              <a:rPr kumimoji="1" lang="ja-JP" altLang="en-US" smtClean="0"/>
              <a:t>2022/4/8</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6" tIns="49534" rIns="99066" bIns="4953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6" tIns="49534" rIns="99066" bIns="495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9066" tIns="49534" rIns="99066" bIns="4953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9066" tIns="49534" rIns="99066" bIns="49534" rtlCol="0" anchor="b"/>
          <a:lstStyle>
            <a:lvl1pPr algn="r">
              <a:defRPr sz="1300"/>
            </a:lvl1pPr>
          </a:lstStyle>
          <a:p>
            <a:fld id="{02CF0E6E-2AD1-4533-A107-C1DCB87BD81F}" type="slidenum">
              <a:rPr kumimoji="1" lang="ja-JP" altLang="en-US" smtClean="0"/>
              <a:t>‹#›</a:t>
            </a:fld>
            <a:endParaRPr kumimoji="1" lang="ja-JP" altLang="en-US"/>
          </a:p>
        </p:txBody>
      </p:sp>
    </p:spTree>
    <p:extLst>
      <p:ext uri="{BB962C8B-B14F-4D97-AF65-F5344CB8AC3E}">
        <p14:creationId xmlns:p14="http://schemas.microsoft.com/office/powerpoint/2010/main" val="8801893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670">
              <a:defRPr/>
            </a:pPr>
            <a:r>
              <a:rPr lang="en-US" altLang="ja-JP" sz="1100" err="1">
                <a:latin typeface="+mn-ea"/>
              </a:rPr>
              <a:t>ageLOC</a:t>
            </a:r>
            <a:r>
              <a:rPr lang="ja-JP" altLang="en-US" sz="1100">
                <a:latin typeface="+mn-ea"/>
              </a:rPr>
              <a:t> ガルバニック スパ* フェイシャル ジェルについての製品説明をさせていただきます。</a:t>
            </a:r>
            <a:endParaRPr lang="en-US" altLang="ja-JP" sz="1100">
              <a:latin typeface="+mn-ea"/>
            </a:endParaRPr>
          </a:p>
          <a:p>
            <a:pPr defTabSz="990670">
              <a:defRPr/>
            </a:pPr>
            <a:endParaRPr lang="en-US" altLang="ja-JP">
              <a:latin typeface="+mn-ea"/>
            </a:endParaRPr>
          </a:p>
          <a:p>
            <a:pPr defTabSz="990670">
              <a:defRPr/>
            </a:pPr>
            <a:endParaRPr lang="en-US" altLang="ja-JP">
              <a:latin typeface="+mn-ea"/>
            </a:endParaRPr>
          </a:p>
          <a:p>
            <a:pPr defTabSz="990670">
              <a:defRPr/>
            </a:pPr>
            <a:endParaRPr lang="en-US" altLang="ja-JP">
              <a:latin typeface="+mn-ea"/>
            </a:endParaRPr>
          </a:p>
          <a:p>
            <a:pPr defTabSz="990670">
              <a:defRPr/>
            </a:pPr>
            <a:r>
              <a:rPr lang="ja-JP" altLang="en-US" sz="1000">
                <a:latin typeface="+mn-ea"/>
              </a:rPr>
              <a:t>＊「</a:t>
            </a:r>
            <a:r>
              <a:rPr lang="en-US" altLang="ja-JP" sz="1000">
                <a:latin typeface="+mn-ea"/>
              </a:rPr>
              <a:t>SPA</a:t>
            </a:r>
            <a:r>
              <a:rPr lang="ja-JP" altLang="en-US" sz="1000">
                <a:latin typeface="+mn-ea"/>
              </a:rPr>
              <a:t>」 「スパ」には、温熱効果・療養・温泉等の意味はありません。　 </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a:t>
            </a:fld>
            <a:endParaRPr kumimoji="1" lang="ja-JP" altLang="en-US"/>
          </a:p>
        </p:txBody>
      </p:sp>
    </p:spTree>
    <p:extLst>
      <p:ext uri="{BB962C8B-B14F-4D97-AF65-F5344CB8AC3E}">
        <p14:creationId xmlns:p14="http://schemas.microsoft.com/office/powerpoint/2010/main" val="1303819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「家庭用美容機器システム ブランド」世界ランク</a:t>
            </a:r>
            <a:r>
              <a:rPr kumimoji="1" lang="en-US" altLang="ja-JP" dirty="0">
                <a:solidFill>
                  <a:schemeClr val="tx1"/>
                </a:solidFill>
              </a:rPr>
              <a:t>1</a:t>
            </a:r>
            <a:r>
              <a:rPr kumimoji="1" lang="ja-JP" altLang="en-US" dirty="0">
                <a:solidFill>
                  <a:schemeClr val="tx1"/>
                </a:solidFill>
              </a:rPr>
              <a:t>位*</a:t>
            </a:r>
            <a:r>
              <a:rPr kumimoji="1" lang="en-US" altLang="ja-JP" baseline="30000" dirty="0">
                <a:solidFill>
                  <a:schemeClr val="tx1"/>
                </a:solidFill>
              </a:rPr>
              <a:t>1</a:t>
            </a:r>
            <a:r>
              <a:rPr kumimoji="1" lang="ja-JP" altLang="en-US" dirty="0">
                <a:solidFill>
                  <a:schemeClr val="tx1"/>
                </a:solidFill>
              </a:rPr>
              <a:t>の原点とも言えるガルバニック スパ*。</a:t>
            </a:r>
          </a:p>
          <a:p>
            <a:r>
              <a:rPr kumimoji="1" lang="ja-JP" altLang="en-US" dirty="0">
                <a:solidFill>
                  <a:schemeClr val="tx1"/>
                </a:solidFill>
              </a:rPr>
              <a:t>長く愛され続ける製品だからこそ、肌だけでなく環境とも向き合い、</a:t>
            </a:r>
            <a:endParaRPr kumimoji="1" lang="en-US" altLang="ja-JP" dirty="0">
              <a:solidFill>
                <a:schemeClr val="tx1"/>
              </a:solidFill>
            </a:endParaRPr>
          </a:p>
          <a:p>
            <a:r>
              <a:rPr kumimoji="1" lang="ja-JP" altLang="en-US" dirty="0">
                <a:solidFill>
                  <a:schemeClr val="tx1"/>
                </a:solidFill>
              </a:rPr>
              <a:t>未来を見つめてリニューアル。</a:t>
            </a:r>
          </a:p>
          <a:p>
            <a:r>
              <a:rPr kumimoji="1" lang="ja-JP" altLang="en-US" dirty="0">
                <a:solidFill>
                  <a:schemeClr val="tx1"/>
                </a:solidFill>
              </a:rPr>
              <a:t>生まれ変わったフェイシャル ジェルで、あふれるうるおいと上がる自信*</a:t>
            </a:r>
            <a:r>
              <a:rPr kumimoji="1" lang="en-US" altLang="ja-JP" baseline="30000" dirty="0">
                <a:solidFill>
                  <a:schemeClr val="tx1"/>
                </a:solidFill>
              </a:rPr>
              <a:t>2</a:t>
            </a:r>
            <a:r>
              <a:rPr kumimoji="1" lang="ja-JP" altLang="en-US" dirty="0">
                <a:solidFill>
                  <a:schemeClr val="tx1"/>
                </a:solidFill>
              </a:rPr>
              <a:t>を。</a:t>
            </a:r>
            <a:endParaRPr kumimoji="1" lang="en-US" altLang="ja-JP" dirty="0">
              <a:solidFill>
                <a:schemeClr val="tx1"/>
              </a:solidFill>
            </a:endParaRPr>
          </a:p>
          <a:p>
            <a:endParaRPr kumimoji="1" lang="en-US" altLang="ja-JP" dirty="0"/>
          </a:p>
          <a:p>
            <a:endParaRPr kumimoji="1" lang="en-US" altLang="ja-JP" dirty="0"/>
          </a:p>
          <a:p>
            <a:endParaRPr kumimoji="1" lang="en-US" altLang="ja-JP" dirty="0"/>
          </a:p>
          <a:p>
            <a:r>
              <a:rPr lang="ja-JP" altLang="en-US" sz="1000" dirty="0"/>
              <a:t>＊「</a:t>
            </a:r>
            <a:r>
              <a:rPr lang="en-US" altLang="ja-JP" sz="1000" dirty="0"/>
              <a:t>SPA</a:t>
            </a:r>
            <a:r>
              <a:rPr lang="ja-JP" altLang="en-US" sz="1000" dirty="0"/>
              <a:t>」 「スパ」には、温熱効果・療養・温泉等の意味はありません。　 </a:t>
            </a:r>
          </a:p>
          <a:p>
            <a:r>
              <a:rPr lang="ja-JP" altLang="en-US" sz="1000" dirty="0"/>
              <a:t>＊</a:t>
            </a:r>
            <a:r>
              <a:rPr lang="en-US" altLang="ja-JP" sz="1000" dirty="0"/>
              <a:t>1</a:t>
            </a:r>
            <a:r>
              <a:rPr lang="ja-JP" altLang="en-US" sz="1000" dirty="0"/>
              <a:t>ニュースキンは、世界</a:t>
            </a:r>
            <a:r>
              <a:rPr lang="en-US" altLang="ja-JP" sz="1000" dirty="0"/>
              <a:t>No.1</a:t>
            </a:r>
            <a:r>
              <a:rPr lang="ja-JP" altLang="en-US" sz="1000" dirty="0"/>
              <a:t>「家庭用美容機器システム ブランド」です。</a:t>
            </a:r>
          </a:p>
          <a:p>
            <a:r>
              <a:rPr lang="ja-JP" altLang="en-US" sz="1000" dirty="0"/>
              <a:t>出典： ユーロモニターインターナショナル</a:t>
            </a:r>
          </a:p>
          <a:p>
            <a:r>
              <a:rPr lang="en-US" altLang="ja-JP" sz="1000" dirty="0"/>
              <a:t>2017</a:t>
            </a:r>
            <a:r>
              <a:rPr lang="ja-JP" altLang="en-US" sz="1000" dirty="0"/>
              <a:t>年～</a:t>
            </a:r>
            <a:r>
              <a:rPr lang="en-US" altLang="ja-JP" sz="1000" dirty="0"/>
              <a:t>2020</a:t>
            </a:r>
            <a:r>
              <a:rPr lang="ja-JP" altLang="en-US" sz="1000" dirty="0"/>
              <a:t>年における小売金額ベース、すべての流通チャネル。家庭用美容機器システムとは、同一ブランドの専用スキンケア製品とセットで販売されている、またはセットで使用することが推奨されている家庭用スキンケア美容機器を指す。ユーロモニターが</a:t>
            </a:r>
            <a:r>
              <a:rPr lang="en-US" altLang="ja-JP" sz="1000" dirty="0"/>
              <a:t>2021</a:t>
            </a:r>
            <a:r>
              <a:rPr lang="ja-JP" altLang="en-US" sz="1000" dirty="0"/>
              <a:t>年</a:t>
            </a:r>
            <a:r>
              <a:rPr lang="en-US" altLang="ja-JP" sz="1000" dirty="0"/>
              <a:t>1</a:t>
            </a:r>
            <a:r>
              <a:rPr lang="ja-JP" altLang="en-US" sz="1000" dirty="0"/>
              <a:t>月～</a:t>
            </a:r>
            <a:r>
              <a:rPr lang="en-US" altLang="ja-JP" sz="1000" dirty="0"/>
              <a:t>3</a:t>
            </a:r>
            <a:r>
              <a:rPr lang="ja-JP" altLang="en-US" sz="1000" dirty="0"/>
              <a:t>月に実施した独自調査および同社の調査手法に基づく。ユーロモニターの</a:t>
            </a:r>
            <a:r>
              <a:rPr lang="en-US" altLang="ja-JP" sz="1000" dirty="0"/>
              <a:t>Passport</a:t>
            </a:r>
            <a:r>
              <a:rPr lang="ja-JP" altLang="en-US" sz="1000" dirty="0"/>
              <a:t>データベースに定義される電動洗顔ブラシを含む。ヘアケア家電、脱毛器、ボディシェーバー、オーラルケア家電は含まれない。</a:t>
            </a:r>
          </a:p>
          <a:p>
            <a:r>
              <a:rPr lang="ja-JP" altLang="en-US" sz="1000" dirty="0"/>
              <a:t>＊</a:t>
            </a:r>
            <a:r>
              <a:rPr lang="en-US" altLang="ja-JP" sz="1000" dirty="0"/>
              <a:t>2  </a:t>
            </a:r>
            <a:r>
              <a:rPr lang="ja-JP" altLang="en-US" sz="1000" dirty="0"/>
              <a:t>気持ちのこと。</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10</a:t>
            </a:fld>
            <a:endParaRPr kumimoji="1" lang="ja-JP" altLang="en-US"/>
          </a:p>
        </p:txBody>
      </p:sp>
    </p:spTree>
    <p:extLst>
      <p:ext uri="{BB962C8B-B14F-4D97-AF65-F5344CB8AC3E}">
        <p14:creationId xmlns:p14="http://schemas.microsoft.com/office/powerpoint/2010/main" val="273626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rPr>
              <a:t>フェイシャル ジェルの特長について、大きく</a:t>
            </a:r>
            <a:r>
              <a:rPr kumimoji="1" lang="en-US" altLang="ja-JP">
                <a:solidFill>
                  <a:schemeClr val="tx1"/>
                </a:solidFill>
              </a:rPr>
              <a:t>2</a:t>
            </a:r>
            <a:r>
              <a:rPr kumimoji="1" lang="ja-JP" altLang="en-US">
                <a:solidFill>
                  <a:schemeClr val="tx1"/>
                </a:solidFill>
              </a:rPr>
              <a:t>つのポイントをご説明します。</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11</a:t>
            </a:fld>
            <a:endParaRPr kumimoji="1" lang="ja-JP" altLang="en-US"/>
          </a:p>
        </p:txBody>
      </p:sp>
    </p:spTree>
    <p:extLst>
      <p:ext uri="{BB962C8B-B14F-4D97-AF65-F5344CB8AC3E}">
        <p14:creationId xmlns:p14="http://schemas.microsoft.com/office/powerpoint/2010/main" val="286256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製品特長</a:t>
            </a:r>
            <a:r>
              <a:rPr kumimoji="1" lang="en-US" altLang="ja-JP" dirty="0">
                <a:solidFill>
                  <a:schemeClr val="tx1"/>
                </a:solidFill>
              </a:rPr>
              <a:t>1</a:t>
            </a:r>
            <a:r>
              <a:rPr kumimoji="1" lang="ja-JP" altLang="en-US" dirty="0">
                <a:solidFill>
                  <a:schemeClr val="tx1"/>
                </a:solidFill>
              </a:rPr>
              <a:t>つ目のポイントは、「時代にフォーカスした成分」です。</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今回、ニュースキンがサステナビリティの取り組みとして力を入れる、</a:t>
            </a:r>
            <a:endParaRPr kumimoji="1" lang="en-US" altLang="ja-JP" dirty="0">
              <a:solidFill>
                <a:schemeClr val="tx1"/>
              </a:solidFill>
            </a:endParaRPr>
          </a:p>
          <a:p>
            <a:r>
              <a:rPr kumimoji="1" lang="ja-JP" altLang="en-US" dirty="0">
                <a:solidFill>
                  <a:schemeClr val="tx1"/>
                </a:solidFill>
              </a:rPr>
              <a:t>環境制御型農業（</a:t>
            </a:r>
            <a:r>
              <a:rPr kumimoji="1" lang="en-US" altLang="ja-JP" dirty="0">
                <a:solidFill>
                  <a:schemeClr val="tx1"/>
                </a:solidFill>
              </a:rPr>
              <a:t>CEA</a:t>
            </a:r>
            <a:r>
              <a:rPr kumimoji="1" lang="ja-JP" altLang="en-US" dirty="0">
                <a:solidFill>
                  <a:schemeClr val="tx1"/>
                </a:solidFill>
              </a:rPr>
              <a:t>）で栽培・管理された原料として、</a:t>
            </a:r>
            <a:endParaRPr kumimoji="1" lang="en-US" altLang="ja-JP" dirty="0">
              <a:solidFill>
                <a:schemeClr val="tx1"/>
              </a:solidFill>
            </a:endParaRPr>
          </a:p>
          <a:p>
            <a:r>
              <a:rPr kumimoji="1" lang="ja-JP" altLang="en-US" dirty="0">
                <a:solidFill>
                  <a:schemeClr val="tx1"/>
                </a:solidFill>
              </a:rPr>
              <a:t>ジャニアルベンスエキス（皮膚コンディショニング成分）を</a:t>
            </a:r>
            <a:endParaRPr kumimoji="1" lang="en-US" altLang="ja-JP" dirty="0">
              <a:solidFill>
                <a:schemeClr val="tx1"/>
              </a:solidFill>
            </a:endParaRPr>
          </a:p>
          <a:p>
            <a:r>
              <a:rPr kumimoji="1" lang="ja-JP" altLang="en-US" dirty="0">
                <a:solidFill>
                  <a:schemeClr val="tx1"/>
                </a:solidFill>
              </a:rPr>
              <a:t>主要成分のひとつとしてトリートメント ジェルに新たに配合しました。</a:t>
            </a:r>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12</a:t>
            </a:fld>
            <a:endParaRPr kumimoji="1" lang="ja-JP" altLang="en-US"/>
          </a:p>
        </p:txBody>
      </p:sp>
    </p:spTree>
    <p:extLst>
      <p:ext uri="{BB962C8B-B14F-4D97-AF65-F5344CB8AC3E}">
        <p14:creationId xmlns:p14="http://schemas.microsoft.com/office/powerpoint/2010/main" val="225288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rPr>
              <a:t>ジャニアルベンスについて、もう少し詳しくご説明します。</a:t>
            </a:r>
            <a:endParaRPr kumimoji="1" lang="en-US" altLang="ja-JP">
              <a:solidFill>
                <a:schemeClr val="tx1"/>
              </a:solidFill>
            </a:endParaRPr>
          </a:p>
          <a:p>
            <a:endParaRPr kumimoji="1" lang="en-US" altLang="ja-JP">
              <a:solidFill>
                <a:schemeClr val="tx1"/>
              </a:solidFill>
            </a:endParaRPr>
          </a:p>
          <a:p>
            <a:r>
              <a:rPr kumimoji="1" lang="ja-JP" altLang="en-US">
                <a:solidFill>
                  <a:schemeClr val="tx1"/>
                </a:solidFill>
              </a:rPr>
              <a:t>ジャニアルベンスは藻の一種ですが、光エネルギーを利用して培養する、</a:t>
            </a:r>
            <a:endParaRPr kumimoji="1" lang="en-US" altLang="ja-JP">
              <a:solidFill>
                <a:schemeClr val="tx1"/>
              </a:solidFill>
            </a:endParaRPr>
          </a:p>
          <a:p>
            <a:r>
              <a:rPr kumimoji="1" lang="ja-JP" altLang="en-US">
                <a:solidFill>
                  <a:schemeClr val="tx1"/>
                </a:solidFill>
              </a:rPr>
              <a:t>光バイオリアクターという装置で栽培されています。</a:t>
            </a:r>
            <a:endParaRPr kumimoji="1" lang="en-US" altLang="ja-JP">
              <a:solidFill>
                <a:schemeClr val="tx1"/>
              </a:solidFill>
            </a:endParaRPr>
          </a:p>
          <a:p>
            <a:r>
              <a:rPr kumimoji="1" lang="ja-JP" altLang="en-US">
                <a:solidFill>
                  <a:schemeClr val="tx1"/>
                </a:solidFill>
              </a:rPr>
              <a:t>光バイオリアクターで育ったジャニアルベンスは、自然に生息するジャニアルベンスと違って丸い形をしています。</a:t>
            </a:r>
            <a:endParaRPr kumimoji="1" lang="en-US" altLang="ja-JP">
              <a:solidFill>
                <a:schemeClr val="tx1"/>
              </a:solidFill>
            </a:endParaRPr>
          </a:p>
          <a:p>
            <a:r>
              <a:rPr kumimoji="1" lang="ja-JP" altLang="en-US">
                <a:solidFill>
                  <a:schemeClr val="tx1"/>
                </a:solidFill>
              </a:rPr>
              <a:t>このように丸い形の方が酸素や養分をよく吸収し、速く成長します。</a:t>
            </a:r>
            <a:endParaRPr kumimoji="1" lang="en-US" altLang="ja-JP">
              <a:solidFill>
                <a:schemeClr val="tx1"/>
              </a:solidFill>
            </a:endParaRPr>
          </a:p>
          <a:p>
            <a:r>
              <a:rPr kumimoji="1" lang="ja-JP" altLang="en-US">
                <a:solidFill>
                  <a:schemeClr val="tx1"/>
                </a:solidFill>
              </a:rPr>
              <a:t>また、自然に生息するジャニアルベンスよりも純度が高く、微生物などが付着している心配がないという利点があります。</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13</a:t>
            </a:fld>
            <a:endParaRPr kumimoji="1" lang="ja-JP" altLang="en-US"/>
          </a:p>
        </p:txBody>
      </p:sp>
    </p:spTree>
    <p:extLst>
      <p:ext uri="{BB962C8B-B14F-4D97-AF65-F5344CB8AC3E}">
        <p14:creationId xmlns:p14="http://schemas.microsoft.com/office/powerpoint/2010/main" val="2230622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また、現代に生きる肌のことを考えた、</a:t>
            </a:r>
            <a:r>
              <a:rPr kumimoji="1" lang="en-US" altLang="ja-JP" dirty="0">
                <a:solidFill>
                  <a:schemeClr val="tx1"/>
                </a:solidFill>
              </a:rPr>
              <a:t>2</a:t>
            </a:r>
            <a:r>
              <a:rPr kumimoji="1" lang="ja-JP" altLang="en-US" dirty="0">
                <a:solidFill>
                  <a:schemeClr val="tx1"/>
                </a:solidFill>
              </a:rPr>
              <a:t>つの新成分、</a:t>
            </a:r>
          </a:p>
          <a:p>
            <a:r>
              <a:rPr kumimoji="1" lang="ja-JP" altLang="en-US" dirty="0">
                <a:solidFill>
                  <a:schemeClr val="tx1"/>
                </a:solidFill>
              </a:rPr>
              <a:t>ティグリーン</a:t>
            </a:r>
            <a:r>
              <a:rPr kumimoji="1" lang="en-US" altLang="ja-JP" dirty="0">
                <a:solidFill>
                  <a:schemeClr val="tx1"/>
                </a:solidFill>
              </a:rPr>
              <a:t>97</a:t>
            </a:r>
            <a:r>
              <a:rPr kumimoji="1" lang="ja-JP" altLang="en-US" dirty="0">
                <a:solidFill>
                  <a:schemeClr val="tx1"/>
                </a:solidFill>
              </a:rPr>
              <a:t>エキス（チャ葉エキス／整肌成分）と</a:t>
            </a:r>
            <a:endParaRPr kumimoji="1" lang="en-US" altLang="ja-JP" dirty="0">
              <a:solidFill>
                <a:schemeClr val="tx1"/>
              </a:solidFill>
            </a:endParaRPr>
          </a:p>
          <a:p>
            <a:r>
              <a:rPr kumimoji="1" lang="ja-JP" altLang="en-US" dirty="0">
                <a:solidFill>
                  <a:schemeClr val="tx1"/>
                </a:solidFill>
              </a:rPr>
              <a:t>アデノシン（皮膚コンディショニング成分）もトリートメント ジェルに配合しました。</a:t>
            </a:r>
            <a:endParaRPr kumimoji="1" lang="en-US" altLang="ja-JP" dirty="0">
              <a:solidFill>
                <a:schemeClr val="tx1"/>
              </a:solidFill>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14</a:t>
            </a:fld>
            <a:endParaRPr kumimoji="1" lang="ja-JP" altLang="en-US"/>
          </a:p>
        </p:txBody>
      </p:sp>
    </p:spTree>
    <p:extLst>
      <p:ext uri="{BB962C8B-B14F-4D97-AF65-F5344CB8AC3E}">
        <p14:creationId xmlns:p14="http://schemas.microsoft.com/office/powerpoint/2010/main" val="68166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ea typeface="游ゴシック"/>
              </a:rPr>
              <a:t>製品特長の２つめ</a:t>
            </a:r>
            <a:r>
              <a:rPr lang="ja-JP" altLang="en-US">
                <a:ea typeface="游ゴシック"/>
              </a:rPr>
              <a:t>の</a:t>
            </a:r>
            <a:r>
              <a:rPr kumimoji="1" lang="ja-JP" altLang="en-US">
                <a:solidFill>
                  <a:schemeClr val="tx1"/>
                </a:solidFill>
                <a:ea typeface="游ゴシック"/>
              </a:rPr>
              <a:t>ポイントは「時代にフォーカスしたパッケージ」です。</a:t>
            </a:r>
            <a:endParaRPr kumimoji="1" lang="en-US" altLang="ja-JP">
              <a:solidFill>
                <a:schemeClr val="tx1"/>
              </a:solidFill>
              <a:ea typeface="游ゴシック"/>
            </a:endParaRPr>
          </a:p>
          <a:p>
            <a:endParaRPr kumimoji="1" lang="en-US" altLang="ja-JP">
              <a:solidFill>
                <a:schemeClr val="tx1"/>
              </a:solidFill>
            </a:endParaRPr>
          </a:p>
          <a:p>
            <a:r>
              <a:rPr kumimoji="1" lang="ja-JP" altLang="en-US">
                <a:solidFill>
                  <a:schemeClr val="tx1"/>
                </a:solidFill>
              </a:rPr>
              <a:t>はさみを使わずに簡単に手でひねって開けられる、「ツイストトップ」を</a:t>
            </a:r>
            <a:endParaRPr kumimoji="1" lang="en-US" altLang="ja-JP">
              <a:solidFill>
                <a:schemeClr val="tx1"/>
              </a:solidFill>
            </a:endParaRPr>
          </a:p>
          <a:p>
            <a:r>
              <a:rPr kumimoji="1" lang="ja-JP" altLang="en-US">
                <a:solidFill>
                  <a:schemeClr val="tx1"/>
                </a:solidFill>
              </a:rPr>
              <a:t>ソフトチューブに採用しました。</a:t>
            </a:r>
            <a:endParaRPr kumimoji="1" lang="en-US" altLang="ja-JP">
              <a:solidFill>
                <a:schemeClr val="tx1"/>
              </a:solidFill>
            </a:endParaRPr>
          </a:p>
          <a:p>
            <a:r>
              <a:rPr kumimoji="1" lang="ja-JP" altLang="en-US">
                <a:solidFill>
                  <a:schemeClr val="tx1"/>
                </a:solidFill>
              </a:rPr>
              <a:t>忙しい現代に生きる人々の時間を無駄にせず、週</a:t>
            </a:r>
            <a:r>
              <a:rPr kumimoji="1" lang="en-US" altLang="ja-JP">
                <a:solidFill>
                  <a:schemeClr val="tx1"/>
                </a:solidFill>
              </a:rPr>
              <a:t>2</a:t>
            </a:r>
            <a:r>
              <a:rPr kumimoji="1" lang="ja-JP" altLang="en-US">
                <a:solidFill>
                  <a:schemeClr val="tx1"/>
                </a:solidFill>
              </a:rPr>
              <a:t>回の特別なお手入れ時間を</a:t>
            </a:r>
            <a:endParaRPr kumimoji="1" lang="en-US" altLang="ja-JP">
              <a:solidFill>
                <a:schemeClr val="tx1"/>
              </a:solidFill>
            </a:endParaRPr>
          </a:p>
          <a:p>
            <a:r>
              <a:rPr kumimoji="1" lang="ja-JP" altLang="en-US">
                <a:solidFill>
                  <a:schemeClr val="tx1"/>
                </a:solidFill>
              </a:rPr>
              <a:t>より快適にお楽しみいただけます</a:t>
            </a:r>
            <a:r>
              <a:rPr kumimoji="1" lang="ja-JP" altLang="en-US"/>
              <a:t>。</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15</a:t>
            </a:fld>
            <a:endParaRPr kumimoji="1" lang="ja-JP" altLang="en-US"/>
          </a:p>
        </p:txBody>
      </p:sp>
    </p:spTree>
    <p:extLst>
      <p:ext uri="{BB962C8B-B14F-4D97-AF65-F5344CB8AC3E}">
        <p14:creationId xmlns:p14="http://schemas.microsoft.com/office/powerpoint/2010/main" val="2823808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また、パッケージについても環境へ配慮し、従来製品の外箱にあった</a:t>
            </a:r>
            <a:endParaRPr kumimoji="1" lang="en-US" altLang="ja-JP" dirty="0">
              <a:solidFill>
                <a:schemeClr val="tx1"/>
              </a:solidFill>
            </a:endParaRPr>
          </a:p>
          <a:p>
            <a:r>
              <a:rPr kumimoji="1" lang="ja-JP" altLang="en-US" dirty="0">
                <a:solidFill>
                  <a:schemeClr val="tx1"/>
                </a:solidFill>
              </a:rPr>
              <a:t>プラスチックトレイを排除しました。</a:t>
            </a:r>
            <a:endParaRPr kumimoji="1" lang="en-US" altLang="ja-JP" dirty="0">
              <a:solidFill>
                <a:schemeClr val="tx1"/>
              </a:solidFill>
            </a:endParaRPr>
          </a:p>
          <a:p>
            <a:r>
              <a:rPr kumimoji="1" lang="ja-JP" altLang="en-US" dirty="0">
                <a:solidFill>
                  <a:schemeClr val="tx1"/>
                </a:solidFill>
              </a:rPr>
              <a:t>これにより、世界で年間約</a:t>
            </a:r>
            <a:r>
              <a:rPr kumimoji="1" lang="en-US" altLang="ja-JP" dirty="0">
                <a:solidFill>
                  <a:schemeClr val="tx1"/>
                </a:solidFill>
              </a:rPr>
              <a:t>35</a:t>
            </a:r>
            <a:r>
              <a:rPr kumimoji="1" lang="ja-JP" altLang="en-US" dirty="0">
                <a:solidFill>
                  <a:schemeClr val="tx1"/>
                </a:solidFill>
              </a:rPr>
              <a:t>トン*</a:t>
            </a:r>
            <a:r>
              <a:rPr kumimoji="1" lang="en-US" altLang="ja-JP" baseline="30000" dirty="0">
                <a:solidFill>
                  <a:schemeClr val="tx1"/>
                </a:solidFill>
              </a:rPr>
              <a:t>1</a:t>
            </a:r>
            <a:r>
              <a:rPr kumimoji="1" lang="ja-JP" altLang="en-US" dirty="0">
                <a:solidFill>
                  <a:schemeClr val="tx1"/>
                </a:solidFill>
              </a:rPr>
              <a:t>相当のプラスチック削減*</a:t>
            </a:r>
            <a:r>
              <a:rPr kumimoji="1" lang="en-US" altLang="ja-JP" baseline="30000" dirty="0">
                <a:solidFill>
                  <a:schemeClr val="tx1"/>
                </a:solidFill>
              </a:rPr>
              <a:t>2</a:t>
            </a:r>
            <a:r>
              <a:rPr kumimoji="1" lang="ja-JP" altLang="en-US" dirty="0">
                <a:solidFill>
                  <a:schemeClr val="tx1"/>
                </a:solidFill>
              </a:rPr>
              <a:t>を実現。</a:t>
            </a:r>
            <a:endParaRPr kumimoji="1" lang="en-US" altLang="ja-JP" dirty="0">
              <a:solidFill>
                <a:schemeClr val="tx1"/>
              </a:solidFill>
            </a:endParaRPr>
          </a:p>
          <a:p>
            <a:r>
              <a:rPr kumimoji="1" lang="ja-JP" altLang="en-US" dirty="0">
                <a:solidFill>
                  <a:schemeClr val="tx1"/>
                </a:solidFill>
              </a:rPr>
              <a:t>地球環境へのやさしさにもこだわったパッケージとなっています。</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pPr defTabSz="990670">
              <a:defRPr/>
            </a:pPr>
            <a:r>
              <a:rPr lang="ja-JP" altLang="en-US" sz="1000" dirty="0">
                <a:latin typeface="+mn-ea"/>
              </a:rPr>
              <a:t>＊</a:t>
            </a:r>
            <a:r>
              <a:rPr lang="en-US" altLang="ja-JP" sz="1000" dirty="0">
                <a:latin typeface="+mn-ea"/>
              </a:rPr>
              <a:t>1</a:t>
            </a:r>
            <a:r>
              <a:rPr lang="ja-JP" altLang="en-US" sz="1000" dirty="0">
                <a:latin typeface="+mn-ea"/>
              </a:rPr>
              <a:t> </a:t>
            </a:r>
            <a:r>
              <a:rPr lang="en-US" altLang="ja-JP" sz="1000" dirty="0">
                <a:latin typeface="+mn-ea"/>
              </a:rPr>
              <a:t>US</a:t>
            </a:r>
            <a:r>
              <a:rPr lang="ja-JP" altLang="en-US" sz="1000" dirty="0">
                <a:latin typeface="+mn-ea"/>
              </a:rPr>
              <a:t>単位。日本では</a:t>
            </a:r>
            <a:r>
              <a:rPr lang="en-US" altLang="ja-JP" sz="1000" dirty="0">
                <a:latin typeface="+mn-ea"/>
              </a:rPr>
              <a:t>31</a:t>
            </a:r>
            <a:r>
              <a:rPr lang="ja-JP" altLang="en-US" sz="1000" dirty="0">
                <a:latin typeface="+mn-ea"/>
              </a:rPr>
              <a:t>トン（ニュースキン調べ）。　　</a:t>
            </a:r>
            <a:endParaRPr lang="en-US" altLang="ja-JP" sz="1000" dirty="0">
              <a:latin typeface="+mn-ea"/>
            </a:endParaRPr>
          </a:p>
          <a:p>
            <a:pPr defTabSz="990670">
              <a:defRPr/>
            </a:pPr>
            <a:r>
              <a:rPr lang="ja-JP" altLang="en-US" sz="1000" dirty="0">
                <a:latin typeface="+mn-ea"/>
              </a:rPr>
              <a:t>＊</a:t>
            </a:r>
            <a:r>
              <a:rPr lang="en-US" altLang="ja-JP" sz="1000" dirty="0">
                <a:latin typeface="+mn-ea"/>
              </a:rPr>
              <a:t>2</a:t>
            </a:r>
            <a:r>
              <a:rPr lang="ja-JP" altLang="en-US" sz="1000" dirty="0">
                <a:latin typeface="+mn-ea"/>
              </a:rPr>
              <a:t>  </a:t>
            </a:r>
            <a:r>
              <a:rPr lang="en-US" altLang="ja-JP" sz="1000" dirty="0" err="1">
                <a:latin typeface="+mn-ea"/>
              </a:rPr>
              <a:t>ageLOC</a:t>
            </a:r>
            <a:r>
              <a:rPr lang="ja-JP" altLang="en-US" sz="1000" dirty="0">
                <a:latin typeface="+mn-ea"/>
              </a:rPr>
              <a:t>／</a:t>
            </a:r>
            <a:r>
              <a:rPr lang="en-US" altLang="ja-JP" sz="1000" dirty="0" err="1">
                <a:latin typeface="+mn-ea"/>
              </a:rPr>
              <a:t>genLOC</a:t>
            </a:r>
            <a:r>
              <a:rPr lang="en-US" altLang="ja-JP" sz="1000" dirty="0">
                <a:latin typeface="+mn-ea"/>
              </a:rPr>
              <a:t> </a:t>
            </a:r>
            <a:r>
              <a:rPr lang="ja-JP" altLang="en-US" sz="1000" dirty="0">
                <a:latin typeface="+mn-ea"/>
              </a:rPr>
              <a:t>ガルバニック スパ フェイシャル ジェルの</a:t>
            </a:r>
            <a:r>
              <a:rPr lang="en-US" altLang="ja-JP" sz="1000" dirty="0">
                <a:latin typeface="+mn-ea"/>
              </a:rPr>
              <a:t>2019</a:t>
            </a:r>
            <a:r>
              <a:rPr lang="ja-JP" altLang="en-US" sz="1000" dirty="0">
                <a:latin typeface="+mn-ea"/>
              </a:rPr>
              <a:t>年年間世界販売実績の個数に基づく推定計算（ニュースキン調べ） </a:t>
            </a:r>
            <a:endParaRPr lang="en-US" altLang="ja-JP" sz="1000" dirty="0">
              <a:latin typeface="+mn-ea"/>
            </a:endParaRP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16</a:t>
            </a:fld>
            <a:endParaRPr kumimoji="1" lang="ja-JP" altLang="en-US"/>
          </a:p>
        </p:txBody>
      </p:sp>
    </p:spTree>
    <p:extLst>
      <p:ext uri="{BB962C8B-B14F-4D97-AF65-F5344CB8AC3E}">
        <p14:creationId xmlns:p14="http://schemas.microsoft.com/office/powerpoint/2010/main" val="1290736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ea typeface="游ゴシック"/>
              </a:rPr>
              <a:t>それでは、</a:t>
            </a:r>
            <a:r>
              <a:rPr lang="en-US" altLang="ja-JP" sz="1000" dirty="0" err="1">
                <a:ea typeface="游ゴシック"/>
              </a:rPr>
              <a:t>ageLOC</a:t>
            </a:r>
            <a:r>
              <a:rPr lang="ja-JP" altLang="en-US" sz="1000" dirty="0">
                <a:ea typeface="游ゴシック"/>
              </a:rPr>
              <a:t> ガルバニック スパ* フェイシャル ジェルの</a:t>
            </a:r>
            <a:r>
              <a:rPr lang="ja-JP" altLang="en-US" sz="1000" dirty="0"/>
              <a:t>製品特長のおさらいです。</a:t>
            </a:r>
            <a:endParaRPr lang="en-US" altLang="ja-JP" sz="1000" dirty="0"/>
          </a:p>
          <a:p>
            <a:endParaRPr lang="en-US" altLang="ja-JP" sz="1000" dirty="0"/>
          </a:p>
          <a:p>
            <a:r>
              <a:rPr lang="en-US" altLang="ja-JP" sz="1000" dirty="0" err="1">
                <a:ea typeface="游ゴシック"/>
              </a:rPr>
              <a:t>ageLOC</a:t>
            </a:r>
            <a:r>
              <a:rPr lang="ja-JP" altLang="en-US" sz="1000" dirty="0">
                <a:ea typeface="游ゴシック"/>
              </a:rPr>
              <a:t> ガルバニック スパ* フェイシャル ジェルのキャッチコピーは</a:t>
            </a:r>
            <a:endParaRPr lang="en-US" altLang="ja-JP" sz="1000" dirty="0">
              <a:ea typeface="游ゴシック"/>
            </a:endParaRPr>
          </a:p>
          <a:p>
            <a:r>
              <a:rPr lang="ja-JP" altLang="en-US" sz="1000" dirty="0"/>
              <a:t>「あふれるうるおい、上がる自信*</a:t>
            </a:r>
            <a:r>
              <a:rPr lang="en-US" altLang="ja-JP" sz="1000" baseline="30000" dirty="0"/>
              <a:t>1</a:t>
            </a:r>
            <a:r>
              <a:rPr lang="ja-JP" altLang="en-US" sz="1000" dirty="0"/>
              <a:t>」</a:t>
            </a:r>
            <a:endParaRPr lang="en-US" altLang="ja-JP" sz="1000" dirty="0"/>
          </a:p>
          <a:p>
            <a:pPr defTabSz="990670">
              <a:defRPr/>
            </a:pPr>
            <a:endParaRPr lang="en-US" altLang="ja-JP" sz="1000" dirty="0"/>
          </a:p>
          <a:p>
            <a:pPr defTabSz="990670">
              <a:defRPr/>
            </a:pPr>
            <a:r>
              <a:rPr lang="ja-JP" altLang="en-US" sz="1000" dirty="0"/>
              <a:t>特長①時代にフォーカスした成分</a:t>
            </a:r>
            <a:endParaRPr lang="en-US" altLang="ja-JP" sz="1000" dirty="0"/>
          </a:p>
          <a:p>
            <a:pPr defTabSz="990670">
              <a:defRPr/>
            </a:pPr>
            <a:r>
              <a:rPr lang="ja-JP" altLang="en-US" sz="1000" dirty="0"/>
              <a:t>トリートメント ジェルにジャニアルベンスエキス（皮膚コンディショニング成分）を新たに配合。ニュースキンがサステナビリティの取り組みとして力を入れる、環境制御型農業（</a:t>
            </a:r>
            <a:r>
              <a:rPr lang="en-US" altLang="ja-JP" sz="1000" dirty="0"/>
              <a:t>CEA</a:t>
            </a:r>
            <a:r>
              <a:rPr lang="ja-JP" altLang="en-US" sz="1000" dirty="0"/>
              <a:t>）で栽培・管理された原料です。</a:t>
            </a:r>
            <a:endParaRPr lang="en-US" altLang="ja-JP" sz="1000" dirty="0"/>
          </a:p>
          <a:p>
            <a:pPr defTabSz="990670">
              <a:defRPr/>
            </a:pPr>
            <a:endParaRPr lang="ja-JP" altLang="en-US" sz="1000" dirty="0"/>
          </a:p>
          <a:p>
            <a:pPr defTabSz="990670">
              <a:defRPr/>
            </a:pPr>
            <a:r>
              <a:rPr lang="ja-JP" altLang="en-US" sz="1000" dirty="0"/>
              <a:t>さらに、ティグリーン</a:t>
            </a:r>
            <a:r>
              <a:rPr lang="en-US" altLang="ja-JP" sz="1000" dirty="0"/>
              <a:t>97</a:t>
            </a:r>
            <a:r>
              <a:rPr lang="ja-JP" altLang="en-US" sz="1000" dirty="0"/>
              <a:t>エキス（チャ葉エキス／整肌成分）とアデノシン（皮膚コンディショニング成分）の２つも新たにトリートメント ジェルに配合しました。</a:t>
            </a:r>
            <a:endParaRPr lang="en-US" altLang="ja-JP" sz="1000" dirty="0"/>
          </a:p>
          <a:p>
            <a:pPr defTabSz="990670">
              <a:defRPr/>
            </a:pPr>
            <a:endParaRPr lang="ja-JP" altLang="en-US" sz="1000" dirty="0"/>
          </a:p>
          <a:p>
            <a:pPr defTabSz="990670">
              <a:defRPr/>
            </a:pPr>
            <a:r>
              <a:rPr lang="ja-JP" altLang="en-US" sz="1000" dirty="0">
                <a:ea typeface="游ゴシック"/>
              </a:rPr>
              <a:t>もちろん、ニュースキン独自の</a:t>
            </a:r>
            <a:r>
              <a:rPr lang="en-US" altLang="ja-JP" sz="1000" dirty="0" err="1">
                <a:ea typeface="游ゴシック"/>
              </a:rPr>
              <a:t>ageLOC</a:t>
            </a:r>
            <a:r>
              <a:rPr lang="en-US" altLang="ja-JP" sz="1000" dirty="0">
                <a:ea typeface="游ゴシック"/>
              </a:rPr>
              <a:t> </a:t>
            </a:r>
            <a:r>
              <a:rPr lang="ja-JP" altLang="en-US" sz="1000" dirty="0">
                <a:ea typeface="游ゴシック"/>
              </a:rPr>
              <a:t>ブレンド（保湿成分）もトリートメント ジェルに配合。</a:t>
            </a:r>
          </a:p>
          <a:p>
            <a:pPr defTabSz="990670">
              <a:defRPr/>
            </a:pPr>
            <a:r>
              <a:rPr lang="ja-JP" altLang="en-US" sz="1000" dirty="0">
                <a:ea typeface="游ゴシック"/>
              </a:rPr>
              <a:t>また、毛穴の汚れをキャッチするプリ トリート ジェルの良さはそのまま踏襲しています。</a:t>
            </a:r>
            <a:endParaRPr lang="en-US" altLang="ja-JP" sz="1000" dirty="0"/>
          </a:p>
          <a:p>
            <a:endParaRPr lang="en-US" altLang="ja-JP" sz="1000" dirty="0"/>
          </a:p>
          <a:p>
            <a:r>
              <a:rPr lang="ja-JP" altLang="en-US" sz="1000" dirty="0"/>
              <a:t>特長②時代にフォーカスしたパッケージ</a:t>
            </a:r>
            <a:endParaRPr lang="en-US" altLang="ja-JP" sz="1000" dirty="0"/>
          </a:p>
          <a:p>
            <a:r>
              <a:rPr lang="ja-JP" altLang="en-US" sz="1000" dirty="0"/>
              <a:t>ソフトチューブは、はさみを使わずに簡単に手でひねって開けられる「ツイストトップ」を採用。週</a:t>
            </a:r>
            <a:r>
              <a:rPr lang="en-US" altLang="ja-JP" sz="1000" dirty="0"/>
              <a:t>2</a:t>
            </a:r>
            <a:r>
              <a:rPr lang="ja-JP" altLang="en-US" sz="1000" dirty="0"/>
              <a:t>回の特別なお手入れ時間をもっと快適に。</a:t>
            </a:r>
            <a:endParaRPr lang="en-US" altLang="ja-JP" sz="1000" dirty="0"/>
          </a:p>
          <a:p>
            <a:endParaRPr lang="en-US" altLang="ja-JP" sz="1000" dirty="0"/>
          </a:p>
          <a:p>
            <a:r>
              <a:rPr lang="ja-JP" altLang="en-US" sz="1000" dirty="0"/>
              <a:t>また、外箱からプラスチックトレイを排除することで、年間約</a:t>
            </a:r>
            <a:r>
              <a:rPr lang="en-US" altLang="ja-JP" sz="1000" dirty="0"/>
              <a:t>35</a:t>
            </a:r>
            <a:r>
              <a:rPr lang="ja-JP" altLang="en-US" sz="1000" dirty="0"/>
              <a:t>トン*</a:t>
            </a:r>
            <a:r>
              <a:rPr lang="en-US" altLang="ja-JP" sz="1000" baseline="30000" dirty="0"/>
              <a:t>2</a:t>
            </a:r>
            <a:r>
              <a:rPr lang="ja-JP" altLang="en-US" sz="1000" dirty="0"/>
              <a:t>相当のプラスチック削減*</a:t>
            </a:r>
            <a:r>
              <a:rPr lang="en-US" altLang="ja-JP" sz="1000" baseline="30000" dirty="0"/>
              <a:t>3</a:t>
            </a:r>
            <a:r>
              <a:rPr lang="ja-JP" altLang="en-US" sz="1000" dirty="0"/>
              <a:t>を実現。</a:t>
            </a:r>
            <a:endParaRPr lang="en-US" altLang="ja-JP" sz="1000" dirty="0"/>
          </a:p>
          <a:p>
            <a:r>
              <a:rPr lang="ja-JP" altLang="en-US" sz="1000" dirty="0"/>
              <a:t>地球環境へのやさしさにもこだわりました。</a:t>
            </a:r>
            <a:endParaRPr lang="en-US" altLang="ja-JP" sz="1000" dirty="0">
              <a:latin typeface="+mn-ea"/>
            </a:endParaRPr>
          </a:p>
          <a:p>
            <a:pPr defTabSz="990670">
              <a:defRPr/>
            </a:pPr>
            <a:endParaRPr lang="en-US" altLang="ja-JP" sz="1000" dirty="0">
              <a:latin typeface="+mn-ea"/>
            </a:endParaRPr>
          </a:p>
          <a:p>
            <a:r>
              <a:rPr lang="ja-JP" altLang="en-US" sz="900" dirty="0">
                <a:latin typeface="+mn-ea"/>
              </a:rPr>
              <a:t>＊「</a:t>
            </a:r>
            <a:r>
              <a:rPr lang="en-US" altLang="ja-JP" sz="900" dirty="0">
                <a:latin typeface="+mn-ea"/>
              </a:rPr>
              <a:t>SPA</a:t>
            </a:r>
            <a:r>
              <a:rPr lang="ja-JP" altLang="en-US" sz="900" dirty="0">
                <a:latin typeface="+mn-ea"/>
              </a:rPr>
              <a:t>」 「スパ」には、温熱効果・療養・温泉等の意味はありません。</a:t>
            </a:r>
            <a:endParaRPr lang="en-US" altLang="ja-JP" sz="900" dirty="0">
              <a:latin typeface="+mn-ea"/>
            </a:endParaRPr>
          </a:p>
          <a:p>
            <a:r>
              <a:rPr lang="ja-JP" altLang="en-US" sz="900" dirty="0">
                <a:latin typeface="+mn-ea"/>
              </a:rPr>
              <a:t>＊</a:t>
            </a:r>
            <a:r>
              <a:rPr lang="en-US" altLang="ja-JP" sz="900" dirty="0">
                <a:latin typeface="+mn-ea"/>
              </a:rPr>
              <a:t>1</a:t>
            </a:r>
            <a:r>
              <a:rPr lang="ja-JP" altLang="en-US" sz="900" dirty="0">
                <a:latin typeface="+mn-ea"/>
              </a:rPr>
              <a:t> 気持ちのこと。</a:t>
            </a:r>
            <a:endParaRPr lang="en-US" altLang="ja-JP" sz="900" dirty="0">
              <a:latin typeface="+mn-ea"/>
            </a:endParaRPr>
          </a:p>
          <a:p>
            <a:r>
              <a:rPr lang="ja-JP" altLang="en-US" sz="900" dirty="0">
                <a:latin typeface="+mn-ea"/>
              </a:rPr>
              <a:t>＊</a:t>
            </a:r>
            <a:r>
              <a:rPr lang="en-US" altLang="ja-JP" sz="900" dirty="0">
                <a:latin typeface="+mn-ea"/>
              </a:rPr>
              <a:t>2</a:t>
            </a:r>
            <a:r>
              <a:rPr lang="ja-JP" altLang="en-US" sz="900" dirty="0">
                <a:latin typeface="+mn-ea"/>
              </a:rPr>
              <a:t> 米国単位。日本では</a:t>
            </a:r>
            <a:r>
              <a:rPr lang="en-US" altLang="ja-JP" sz="900" dirty="0">
                <a:latin typeface="+mn-ea"/>
              </a:rPr>
              <a:t>31</a:t>
            </a:r>
            <a:r>
              <a:rPr lang="ja-JP" altLang="en-US" sz="900" dirty="0">
                <a:latin typeface="+mn-ea"/>
              </a:rPr>
              <a:t>トン（ニュースキン調べ）。</a:t>
            </a:r>
            <a:endParaRPr lang="en-US" altLang="ja-JP" sz="900" dirty="0">
              <a:latin typeface="+mn-ea"/>
            </a:endParaRPr>
          </a:p>
          <a:p>
            <a:r>
              <a:rPr lang="ja-JP" altLang="en-US" sz="900" dirty="0">
                <a:latin typeface="游ゴシック"/>
                <a:ea typeface="游ゴシック"/>
              </a:rPr>
              <a:t>＊</a:t>
            </a:r>
            <a:r>
              <a:rPr lang="en-US" altLang="ja-JP" sz="900" dirty="0">
                <a:latin typeface="游ゴシック"/>
                <a:ea typeface="游ゴシック"/>
              </a:rPr>
              <a:t>3</a:t>
            </a:r>
            <a:r>
              <a:rPr lang="ja-JP" altLang="en-US" sz="900" dirty="0">
                <a:latin typeface="游ゴシック"/>
                <a:ea typeface="游ゴシック"/>
              </a:rPr>
              <a:t>  </a:t>
            </a:r>
            <a:r>
              <a:rPr lang="en-US" altLang="ja-JP" sz="900" dirty="0" err="1">
                <a:latin typeface="游ゴシック"/>
                <a:ea typeface="游ゴシック"/>
              </a:rPr>
              <a:t>ageLOC</a:t>
            </a:r>
            <a:r>
              <a:rPr lang="ja-JP" altLang="en-US" sz="900" dirty="0">
                <a:latin typeface="游ゴシック"/>
                <a:ea typeface="游ゴシック"/>
              </a:rPr>
              <a:t>／</a:t>
            </a:r>
            <a:r>
              <a:rPr lang="en-US" altLang="ja-JP" sz="900" dirty="0" err="1">
                <a:latin typeface="游ゴシック"/>
                <a:ea typeface="游ゴシック"/>
              </a:rPr>
              <a:t>genLOC</a:t>
            </a:r>
            <a:r>
              <a:rPr lang="en-US" altLang="ja-JP" sz="900" dirty="0">
                <a:latin typeface="游ゴシック"/>
                <a:ea typeface="游ゴシック"/>
              </a:rPr>
              <a:t> </a:t>
            </a:r>
            <a:r>
              <a:rPr lang="ja-JP" altLang="en-US" sz="900" dirty="0">
                <a:latin typeface="游ゴシック"/>
                <a:ea typeface="游ゴシック"/>
              </a:rPr>
              <a:t>ガルバニック スパ フェイシャル ジェルの</a:t>
            </a:r>
            <a:r>
              <a:rPr lang="en-US" altLang="ja-JP" sz="900" dirty="0">
                <a:latin typeface="游ゴシック"/>
                <a:ea typeface="游ゴシック"/>
              </a:rPr>
              <a:t>2019</a:t>
            </a:r>
            <a:r>
              <a:rPr lang="ja-JP" altLang="en-US" sz="900" dirty="0">
                <a:latin typeface="游ゴシック"/>
                <a:ea typeface="游ゴシック"/>
              </a:rPr>
              <a:t>年年間世界販売実績の個数に基づく推定計算（ニュースキン調べ） 。</a:t>
            </a:r>
            <a:endParaRPr lang="en-US" altLang="ja-JP" sz="900" dirty="0">
              <a:latin typeface="+mn-ea"/>
            </a:endParaRPr>
          </a:p>
        </p:txBody>
      </p:sp>
      <p:sp>
        <p:nvSpPr>
          <p:cNvPr id="4" name="スライド番号プレースホルダー 3"/>
          <p:cNvSpPr>
            <a:spLocks noGrp="1"/>
          </p:cNvSpPr>
          <p:nvPr>
            <p:ph type="sldNum" sz="quarter" idx="5"/>
          </p:nvPr>
        </p:nvSpPr>
        <p:spPr/>
        <p:txBody>
          <a:bodyPr/>
          <a:lstStyle/>
          <a:p>
            <a:fld id="{07522CD6-70DB-4D5F-969C-3DA59B87516C}" type="slidenum">
              <a:rPr kumimoji="1" lang="ja-JP" altLang="en-US" smtClean="0"/>
              <a:t>17</a:t>
            </a:fld>
            <a:endParaRPr kumimoji="1" lang="ja-JP" altLang="en-US"/>
          </a:p>
        </p:txBody>
      </p:sp>
    </p:spTree>
    <p:extLst>
      <p:ext uri="{BB962C8B-B14F-4D97-AF65-F5344CB8AC3E}">
        <p14:creationId xmlns:p14="http://schemas.microsoft.com/office/powerpoint/2010/main" val="156117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lt"/>
              </a:rPr>
              <a:t>ここからは、「よくある質問」をご紹介します。</a:t>
            </a:r>
            <a:endParaRPr kumimoji="1" lang="en-US" altLang="ja-JP" dirty="0">
              <a:solidFill>
                <a:schemeClr val="tx1"/>
              </a:solidFill>
              <a:latin typeface="+mn-lt"/>
            </a:endParaRPr>
          </a:p>
          <a:p>
            <a:r>
              <a:rPr kumimoji="1" lang="ja-JP" altLang="en-US" dirty="0">
                <a:solidFill>
                  <a:schemeClr val="tx1"/>
                </a:solidFill>
                <a:latin typeface="+mn-lt"/>
              </a:rPr>
              <a:t>よくある質問を通じて、フェイシャル ジェルへの理解をさらに深めていただきたいと思います。</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18</a:t>
            </a:fld>
            <a:endParaRPr kumimoji="1" lang="ja-JP" altLang="en-US"/>
          </a:p>
        </p:txBody>
      </p:sp>
    </p:spTree>
    <p:extLst>
      <p:ext uri="{BB962C8B-B14F-4D97-AF65-F5344CB8AC3E}">
        <p14:creationId xmlns:p14="http://schemas.microsoft.com/office/powerpoint/2010/main" val="308824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lt"/>
              </a:rPr>
              <a:t>質問：新しいフェイシャル ジェルのリニューアルポイントは何ですか？</a:t>
            </a:r>
          </a:p>
          <a:p>
            <a:endParaRPr kumimoji="1" lang="en-US" altLang="ja-JP" dirty="0">
              <a:solidFill>
                <a:schemeClr val="tx1"/>
              </a:solidFill>
              <a:latin typeface="+mn-lt"/>
            </a:endParaRPr>
          </a:p>
          <a:p>
            <a:r>
              <a:rPr kumimoji="1" lang="ja-JP" altLang="en-US" dirty="0">
                <a:solidFill>
                  <a:schemeClr val="tx1"/>
                </a:solidFill>
                <a:latin typeface="+mn-lt"/>
              </a:rPr>
              <a:t>時代を見据えた進化が今回のリニューアルのポイントです。</a:t>
            </a:r>
          </a:p>
          <a:p>
            <a:r>
              <a:rPr kumimoji="1" lang="ja-JP" altLang="en-US" dirty="0">
                <a:solidFill>
                  <a:schemeClr val="tx1"/>
                </a:solidFill>
                <a:latin typeface="+mn-lt"/>
              </a:rPr>
              <a:t>現代に生きる人々の肌や、忙しい現代人のライフスタイルにおける</a:t>
            </a:r>
            <a:endParaRPr kumimoji="1" lang="en-US" altLang="ja-JP" dirty="0">
              <a:solidFill>
                <a:schemeClr val="tx1"/>
              </a:solidFill>
              <a:latin typeface="+mn-lt"/>
            </a:endParaRPr>
          </a:p>
          <a:p>
            <a:r>
              <a:rPr kumimoji="1" lang="ja-JP" altLang="en-US" dirty="0">
                <a:solidFill>
                  <a:schemeClr val="tx1"/>
                </a:solidFill>
                <a:latin typeface="+mn-lt"/>
              </a:rPr>
              <a:t>ニーズを考え、さらに、</a:t>
            </a:r>
            <a:r>
              <a:rPr kumimoji="1" lang="ja-JP" altLang="en-US" dirty="0">
                <a:solidFill>
                  <a:srgbClr val="000000"/>
                </a:solidFill>
                <a:latin typeface="+mn-lt"/>
              </a:rPr>
              <a:t>サステナビリティ視点から地球の未来までも考えました。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0000"/>
                </a:solidFill>
                <a:latin typeface="+mn-lt"/>
              </a:rPr>
              <a:t>その結果、</a:t>
            </a:r>
            <a:r>
              <a:rPr lang="ja-JP" altLang="en-US" dirty="0">
                <a:solidFill>
                  <a:srgbClr val="000000"/>
                </a:solidFill>
                <a:latin typeface="+mn-ea"/>
              </a:rPr>
              <a:t>環境制御型農業（</a:t>
            </a:r>
            <a:r>
              <a:rPr lang="en-US" altLang="zh-TW" dirty="0">
                <a:solidFill>
                  <a:srgbClr val="000000"/>
                </a:solidFill>
                <a:latin typeface="+mn-ea"/>
              </a:rPr>
              <a:t>CEA</a:t>
            </a:r>
            <a:r>
              <a:rPr lang="ja-JP" altLang="en-US" dirty="0">
                <a:solidFill>
                  <a:srgbClr val="000000"/>
                </a:solidFill>
                <a:latin typeface="+mn-ea"/>
              </a:rPr>
              <a:t>）で栽培・管理された原料</a:t>
            </a:r>
            <a:r>
              <a:rPr kumimoji="1" lang="ja-JP" altLang="en-US" dirty="0">
                <a:solidFill>
                  <a:srgbClr val="000000"/>
                </a:solidFill>
                <a:latin typeface="+mn-lt"/>
              </a:rPr>
              <a:t>を含めた新成分配合や、新しいパッケージへと進化しています。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19</a:t>
            </a:fld>
            <a:endParaRPr kumimoji="1" lang="ja-JP" altLang="en-US"/>
          </a:p>
        </p:txBody>
      </p:sp>
    </p:spTree>
    <p:extLst>
      <p:ext uri="{BB962C8B-B14F-4D97-AF65-F5344CB8AC3E}">
        <p14:creationId xmlns:p14="http://schemas.microsoft.com/office/powerpoint/2010/main" val="390764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err="1">
                <a:solidFill>
                  <a:schemeClr val="tx1"/>
                </a:solidFill>
                <a:latin typeface="+mn-lt"/>
              </a:rPr>
              <a:t>ageLOC</a:t>
            </a:r>
            <a:r>
              <a:rPr kumimoji="1" lang="ja-JP" altLang="en-US">
                <a:solidFill>
                  <a:schemeClr val="tx1"/>
                </a:solidFill>
                <a:latin typeface="+mn-lt"/>
              </a:rPr>
              <a:t> ガルバニック スパ* フェイシャル ジェルがどのような製品なのか、</a:t>
            </a:r>
          </a:p>
          <a:p>
            <a:r>
              <a:rPr kumimoji="1" lang="ja-JP" altLang="en-US">
                <a:solidFill>
                  <a:schemeClr val="tx1"/>
                </a:solidFill>
                <a:latin typeface="+mn-lt"/>
              </a:rPr>
              <a:t>この流れに沿ってご紹介していきます。</a:t>
            </a:r>
            <a:endParaRPr kumimoji="1" lang="en-US" altLang="ja-JP">
              <a:solidFill>
                <a:schemeClr val="tx1"/>
              </a:solidFill>
              <a:latin typeface="+mn-lt"/>
            </a:endParaRPr>
          </a:p>
          <a:p>
            <a:endParaRPr kumimoji="1" lang="en-US" altLang="ja-JP"/>
          </a:p>
          <a:p>
            <a:endParaRPr kumimoji="1" lang="en-US" altLang="ja-JP"/>
          </a:p>
          <a:p>
            <a:endParaRPr kumimoji="1" lang="en-US" altLang="ja-JP"/>
          </a:p>
          <a:p>
            <a:pPr defTabSz="990670">
              <a:defRPr/>
            </a:pPr>
            <a:r>
              <a:rPr lang="ja-JP" altLang="en-US" sz="1000">
                <a:latin typeface="+mn-ea"/>
              </a:rPr>
              <a:t>＊「</a:t>
            </a:r>
            <a:r>
              <a:rPr lang="en-US" altLang="ja-JP" sz="1000">
                <a:latin typeface="+mn-ea"/>
              </a:rPr>
              <a:t>SPA</a:t>
            </a:r>
            <a:r>
              <a:rPr lang="ja-JP" altLang="en-US" sz="1000">
                <a:latin typeface="+mn-ea"/>
              </a:rPr>
              <a:t>」 「スパ」には、温熱効果・療養・温泉等の意味はありません。　 </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a:t>
            </a:fld>
            <a:endParaRPr kumimoji="1" lang="ja-JP" altLang="en-US"/>
          </a:p>
        </p:txBody>
      </p:sp>
    </p:spTree>
    <p:extLst>
      <p:ext uri="{BB962C8B-B14F-4D97-AF65-F5344CB8AC3E}">
        <p14:creationId xmlns:p14="http://schemas.microsoft.com/office/powerpoint/2010/main" val="212053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rPr>
              <a:t>質問：</a:t>
            </a:r>
            <a:r>
              <a:rPr kumimoji="1" lang="en-US" altLang="ja-JP">
                <a:solidFill>
                  <a:schemeClr val="tx1"/>
                </a:solidFill>
                <a:latin typeface="+mn-lt"/>
              </a:rPr>
              <a:t>CEA</a:t>
            </a:r>
            <a:r>
              <a:rPr kumimoji="1" lang="ja-JP" altLang="en-US">
                <a:solidFill>
                  <a:schemeClr val="tx1"/>
                </a:solidFill>
                <a:latin typeface="+mn-lt"/>
              </a:rPr>
              <a:t>（環境制御型農業）とは何ですか？</a:t>
            </a:r>
          </a:p>
          <a:p>
            <a:endParaRPr kumimoji="1" lang="en-US" altLang="ja-JP">
              <a:solidFill>
                <a:schemeClr val="tx1"/>
              </a:solidFill>
              <a:latin typeface="+mn-lt"/>
            </a:endParaRPr>
          </a:p>
          <a:p>
            <a:r>
              <a:rPr kumimoji="1" lang="ja-JP" altLang="en-US">
                <a:solidFill>
                  <a:schemeClr val="tx1"/>
                </a:solidFill>
                <a:latin typeface="+mn-lt"/>
              </a:rPr>
              <a:t>種から栽培溶液まで最適な条件を整えるテクノロジーを用いて、</a:t>
            </a:r>
            <a:endParaRPr kumimoji="1" lang="en-US" altLang="ja-JP">
              <a:solidFill>
                <a:schemeClr val="tx1"/>
              </a:solidFill>
              <a:latin typeface="+mn-lt"/>
            </a:endParaRPr>
          </a:p>
          <a:p>
            <a:r>
              <a:rPr kumimoji="1" lang="ja-JP" altLang="en-US">
                <a:solidFill>
                  <a:schemeClr val="tx1"/>
                </a:solidFill>
                <a:latin typeface="+mn-lt"/>
              </a:rPr>
              <a:t>閉ざされた施設の中で作物を栽培するテクノロジーを基盤にした農法のことです。</a:t>
            </a:r>
            <a:endParaRPr kumimoji="1" lang="en-US" altLang="ja-JP">
              <a:solidFill>
                <a:schemeClr val="tx1"/>
              </a:solidFill>
              <a:latin typeface="+mn-lt"/>
            </a:endParaRPr>
          </a:p>
          <a:p>
            <a:r>
              <a:rPr kumimoji="1" lang="ja-JP" altLang="en-US">
                <a:solidFill>
                  <a:schemeClr val="tx1"/>
                </a:solidFill>
                <a:latin typeface="+mn-lt"/>
              </a:rPr>
              <a:t>こうしたことにより、原材料の純度と透明性を継続的に確保することが可能となります。</a:t>
            </a:r>
          </a:p>
          <a:p>
            <a:endParaRPr kumimoji="1" lang="ja-JP" altLang="en-US"/>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20</a:t>
            </a:fld>
            <a:endParaRPr kumimoji="1" lang="ja-JP" altLang="en-US"/>
          </a:p>
        </p:txBody>
      </p:sp>
    </p:spTree>
    <p:extLst>
      <p:ext uri="{BB962C8B-B14F-4D97-AF65-F5344CB8AC3E}">
        <p14:creationId xmlns:p14="http://schemas.microsoft.com/office/powerpoint/2010/main" val="3036127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rPr>
              <a:t>質問：ジャニアルベンスはどこが環境に配慮しているポイントですか？</a:t>
            </a:r>
          </a:p>
          <a:p>
            <a:endParaRPr kumimoji="1" lang="en-US" altLang="ja-JP">
              <a:solidFill>
                <a:schemeClr val="tx1"/>
              </a:solidFill>
              <a:latin typeface="+mn-lt"/>
            </a:endParaRPr>
          </a:p>
          <a:p>
            <a:r>
              <a:rPr kumimoji="1" lang="ja-JP" altLang="en-US">
                <a:solidFill>
                  <a:schemeClr val="tx1"/>
                </a:solidFill>
                <a:latin typeface="+mn-lt"/>
              </a:rPr>
              <a:t>ジャニアルベンスは自然界では海の岩場に生息する希少なサンゴモ科の藻の一種ですが、</a:t>
            </a:r>
            <a:endParaRPr kumimoji="1" lang="en-US" altLang="ja-JP">
              <a:solidFill>
                <a:schemeClr val="tx1"/>
              </a:solidFill>
              <a:latin typeface="+mn-lt"/>
            </a:endParaRPr>
          </a:p>
          <a:p>
            <a:r>
              <a:rPr kumimoji="1" lang="ja-JP" altLang="en-US">
                <a:solidFill>
                  <a:schemeClr val="tx1"/>
                </a:solidFill>
                <a:latin typeface="+mn-lt"/>
              </a:rPr>
              <a:t>フェイシャル ジェルには、海からの採取ではなく、光バイオリアクターで栽培したジャニアルベンスが使われています。</a:t>
            </a:r>
            <a:endParaRPr kumimoji="1" lang="en-US" altLang="ja-JP">
              <a:solidFill>
                <a:schemeClr val="tx1"/>
              </a:solidFill>
              <a:latin typeface="+mn-lt"/>
            </a:endParaRPr>
          </a:p>
          <a:p>
            <a:r>
              <a:rPr kumimoji="1" lang="ja-JP" altLang="en-US">
                <a:solidFill>
                  <a:schemeClr val="tx1"/>
                </a:solidFill>
                <a:latin typeface="+mn-lt"/>
              </a:rPr>
              <a:t>これにより、無駄なく必要な量を収穫でき、自然に生息するジャニアルベンスの生育環境を守ることにもつながります。</a:t>
            </a:r>
          </a:p>
          <a:p>
            <a:endParaRPr kumimoji="1" lang="ja-JP" altLang="en-US"/>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21</a:t>
            </a:fld>
            <a:endParaRPr kumimoji="1" lang="ja-JP" altLang="en-US"/>
          </a:p>
        </p:txBody>
      </p:sp>
    </p:spTree>
    <p:extLst>
      <p:ext uri="{BB962C8B-B14F-4D97-AF65-F5344CB8AC3E}">
        <p14:creationId xmlns:p14="http://schemas.microsoft.com/office/powerpoint/2010/main" val="777885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rPr>
              <a:t>質問：プラスチック約</a:t>
            </a:r>
            <a:r>
              <a:rPr kumimoji="1" lang="en-US" altLang="ja-JP">
                <a:solidFill>
                  <a:schemeClr val="tx1"/>
                </a:solidFill>
                <a:latin typeface="+mn-lt"/>
              </a:rPr>
              <a:t>35</a:t>
            </a:r>
            <a:r>
              <a:rPr kumimoji="1" lang="ja-JP" altLang="en-US">
                <a:solidFill>
                  <a:schemeClr val="tx1"/>
                </a:solidFill>
                <a:latin typeface="+mn-lt"/>
              </a:rPr>
              <a:t>トン削減とは何の量ですか？</a:t>
            </a:r>
          </a:p>
          <a:p>
            <a:endParaRPr kumimoji="1" lang="en-US" altLang="ja-JP">
              <a:solidFill>
                <a:schemeClr val="tx1"/>
              </a:solidFill>
              <a:latin typeface="+mn-lt"/>
            </a:endParaRPr>
          </a:p>
          <a:p>
            <a:r>
              <a:rPr kumimoji="1" lang="en-US" altLang="ja-JP">
                <a:solidFill>
                  <a:schemeClr val="tx1"/>
                </a:solidFill>
                <a:latin typeface="+mn-lt"/>
              </a:rPr>
              <a:t>2019</a:t>
            </a:r>
            <a:r>
              <a:rPr kumimoji="1" lang="ja-JP" altLang="en-US">
                <a:solidFill>
                  <a:schemeClr val="tx1"/>
                </a:solidFill>
                <a:latin typeface="+mn-lt"/>
              </a:rPr>
              <a:t>年の</a:t>
            </a:r>
            <a:r>
              <a:rPr kumimoji="1" lang="en-US" altLang="ja-JP">
                <a:solidFill>
                  <a:schemeClr val="tx1"/>
                </a:solidFill>
                <a:latin typeface="+mn-lt"/>
              </a:rPr>
              <a:t>1</a:t>
            </a:r>
            <a:r>
              <a:rPr kumimoji="1" lang="ja-JP" altLang="en-US">
                <a:solidFill>
                  <a:schemeClr val="tx1"/>
                </a:solidFill>
                <a:latin typeface="+mn-lt"/>
              </a:rPr>
              <a:t>年間に世界で販売された</a:t>
            </a:r>
            <a:r>
              <a:rPr kumimoji="1" lang="en-US" altLang="ja-JP" err="1">
                <a:solidFill>
                  <a:schemeClr val="tx1"/>
                </a:solidFill>
                <a:latin typeface="+mn-lt"/>
              </a:rPr>
              <a:t>ageLOC</a:t>
            </a:r>
            <a:r>
              <a:rPr kumimoji="1" lang="ja-JP" altLang="en-US">
                <a:solidFill>
                  <a:schemeClr val="tx1"/>
                </a:solidFill>
                <a:latin typeface="+mn-lt"/>
              </a:rPr>
              <a:t>／</a:t>
            </a:r>
            <a:r>
              <a:rPr kumimoji="1" lang="en-US" altLang="ja-JP" err="1">
                <a:solidFill>
                  <a:schemeClr val="tx1"/>
                </a:solidFill>
                <a:latin typeface="+mn-lt"/>
              </a:rPr>
              <a:t>genLOC</a:t>
            </a:r>
            <a:r>
              <a:rPr kumimoji="1" lang="en-US" altLang="ja-JP">
                <a:solidFill>
                  <a:schemeClr val="tx1"/>
                </a:solidFill>
                <a:latin typeface="+mn-lt"/>
              </a:rPr>
              <a:t> </a:t>
            </a:r>
            <a:r>
              <a:rPr kumimoji="1" lang="ja-JP" altLang="en-US">
                <a:solidFill>
                  <a:schemeClr val="tx1"/>
                </a:solidFill>
                <a:latin typeface="+mn-lt"/>
              </a:rPr>
              <a:t>ガルバニック スパ フェイシャル ジェルの個数に基づいた、プラスチックトレイの総重量*です。</a:t>
            </a:r>
            <a:endParaRPr kumimoji="1" lang="en-US" altLang="ja-JP">
              <a:solidFill>
                <a:schemeClr val="tx1"/>
              </a:solidFill>
              <a:latin typeface="+mn-lt"/>
            </a:endParaRPr>
          </a:p>
          <a:p>
            <a:r>
              <a:rPr kumimoji="1" lang="ja-JP" altLang="en-US">
                <a:solidFill>
                  <a:schemeClr val="tx1"/>
                </a:solidFill>
                <a:latin typeface="+mn-lt"/>
              </a:rPr>
              <a:t>一つひとつは軽いプラスチックですが、フェイシャル ジェルだけでこれだけ大きなプラスチック使用量の削減に貢献できるのです。</a:t>
            </a:r>
          </a:p>
          <a:p>
            <a:endParaRPr kumimoji="1" lang="en-US" altLang="ja-JP">
              <a:solidFill>
                <a:schemeClr val="tx1"/>
              </a:solidFill>
              <a:latin typeface="+mn-lt"/>
            </a:endParaRPr>
          </a:p>
          <a:p>
            <a:pPr defTabSz="990670">
              <a:defRPr/>
            </a:pPr>
            <a:r>
              <a:rPr lang="ja-JP" altLang="en-US" sz="1000">
                <a:ea typeface="小塚ゴシック Pro L"/>
              </a:rPr>
              <a:t>＊ ニュースキン調べによる推定計算値。</a:t>
            </a:r>
            <a:r>
              <a:rPr lang="en-US" altLang="ja-JP" sz="1000">
                <a:ea typeface="小塚ゴシック Pro L"/>
              </a:rPr>
              <a:t>35</a:t>
            </a:r>
            <a:r>
              <a:rPr lang="ja-JP" altLang="en-US" sz="1000">
                <a:ea typeface="小塚ゴシック Pro L"/>
              </a:rPr>
              <a:t>トンは</a:t>
            </a:r>
            <a:r>
              <a:rPr lang="en-US" altLang="ja-JP" sz="1000">
                <a:ea typeface="小塚ゴシック Pro L"/>
              </a:rPr>
              <a:t>US</a:t>
            </a:r>
            <a:r>
              <a:rPr lang="ja-JP" altLang="en-US" sz="1000">
                <a:ea typeface="小塚ゴシック Pro L"/>
              </a:rPr>
              <a:t>単位で、日本では</a:t>
            </a:r>
            <a:r>
              <a:rPr lang="en-US" altLang="ja-JP" sz="1000">
                <a:ea typeface="小塚ゴシック Pro L"/>
              </a:rPr>
              <a:t>31</a:t>
            </a:r>
            <a:r>
              <a:rPr lang="ja-JP" altLang="en-US" sz="1000">
                <a:ea typeface="小塚ゴシック Pro L"/>
              </a:rPr>
              <a:t>トンに相当。</a:t>
            </a:r>
          </a:p>
          <a:p>
            <a:endParaRPr kumimoji="1" lang="ja-JP" altLang="en-US"/>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22</a:t>
            </a:fld>
            <a:endParaRPr kumimoji="1" lang="ja-JP" altLang="en-US"/>
          </a:p>
        </p:txBody>
      </p:sp>
    </p:spTree>
    <p:extLst>
      <p:ext uri="{BB962C8B-B14F-4D97-AF65-F5344CB8AC3E}">
        <p14:creationId xmlns:p14="http://schemas.microsoft.com/office/powerpoint/2010/main" val="1310438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lt"/>
              </a:rPr>
              <a:t>質問：新成分が配合された</a:t>
            </a:r>
            <a:r>
              <a:rPr lang="ja-JP" altLang="en-US" sz="1100" dirty="0">
                <a:ea typeface="小塚ゴシック Pro L" panose="020B0200000000000000" pitchFamily="34" charset="-128"/>
              </a:rPr>
              <a:t>トリートメント ジェル魅力は何ですか？</a:t>
            </a:r>
            <a:endParaRPr lang="en-US" altLang="ja-JP" sz="1100" dirty="0">
              <a:ea typeface="小塚ゴシック Pro L" panose="020B0200000000000000" pitchFamily="34" charset="-128"/>
            </a:endParaRPr>
          </a:p>
          <a:p>
            <a:endParaRPr lang="en-US" altLang="ja-JP" sz="1100" dirty="0">
              <a:ea typeface="小塚ゴシック Pro L" panose="020B0200000000000000" pitchFamily="34" charset="-128"/>
            </a:endParaRPr>
          </a:p>
          <a:p>
            <a:r>
              <a:rPr kumimoji="1" lang="ja-JP" altLang="en-US" dirty="0">
                <a:solidFill>
                  <a:schemeClr val="tx1"/>
                </a:solidFill>
                <a:latin typeface="+mn-lt"/>
              </a:rPr>
              <a:t>ガルバニック電流によって肌に浸透*するトリートメント ジェルにふさわしく、ジャニアルベンスエキス（皮膚コンディショニング成分）、ティグリーン</a:t>
            </a:r>
            <a:r>
              <a:rPr kumimoji="1" lang="en-US" altLang="ja-JP" dirty="0">
                <a:solidFill>
                  <a:schemeClr val="tx1"/>
                </a:solidFill>
                <a:latin typeface="+mn-lt"/>
              </a:rPr>
              <a:t>97</a:t>
            </a:r>
            <a:r>
              <a:rPr kumimoji="1" lang="ja-JP" altLang="en-US" dirty="0">
                <a:solidFill>
                  <a:schemeClr val="tx1"/>
                </a:solidFill>
                <a:latin typeface="+mn-lt"/>
              </a:rPr>
              <a:t>エキス（チャ葉エキス／整肌成分）、アデノシン（皮膚コンディショニング成分）の</a:t>
            </a:r>
            <a:r>
              <a:rPr kumimoji="1" lang="en-US" altLang="ja-JP" dirty="0">
                <a:solidFill>
                  <a:schemeClr val="tx1"/>
                </a:solidFill>
                <a:latin typeface="+mn-lt"/>
              </a:rPr>
              <a:t>3</a:t>
            </a:r>
            <a:r>
              <a:rPr kumimoji="1" lang="ja-JP" altLang="en-US" dirty="0">
                <a:solidFill>
                  <a:schemeClr val="tx1"/>
                </a:solidFill>
                <a:latin typeface="+mn-lt"/>
              </a:rPr>
              <a:t>つを新たに配合しました。</a:t>
            </a:r>
          </a:p>
          <a:p>
            <a:r>
              <a:rPr kumimoji="1" lang="ja-JP" altLang="en-US" dirty="0">
                <a:solidFill>
                  <a:schemeClr val="tx1"/>
                </a:solidFill>
                <a:latin typeface="+mn-lt"/>
              </a:rPr>
              <a:t>みずみずしくなめらかで、ハリ感のある肌へと導きます。</a:t>
            </a:r>
            <a:endParaRPr kumimoji="1" lang="en-US" altLang="ja-JP" dirty="0">
              <a:solidFill>
                <a:schemeClr val="tx1"/>
              </a:solidFill>
              <a:latin typeface="+mn-lt"/>
            </a:endParaRPr>
          </a:p>
          <a:p>
            <a:endParaRPr kumimoji="1" lang="en-US" altLang="ja-JP"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latin typeface="+mn-ea"/>
              </a:rPr>
              <a:t>＊角層まで</a:t>
            </a:r>
            <a:endParaRPr lang="en-US" altLang="ja-JP" sz="900" dirty="0">
              <a:latin typeface="+mn-ea"/>
            </a:endParaRPr>
          </a:p>
          <a:p>
            <a:endParaRPr kumimoji="1" lang="ja-JP" altLang="en-US" dirty="0">
              <a:solidFill>
                <a:schemeClr val="tx1"/>
              </a:solidFill>
              <a:latin typeface="+mn-lt"/>
            </a:endParaRP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23</a:t>
            </a:fld>
            <a:endParaRPr kumimoji="1" lang="ja-JP" altLang="en-US"/>
          </a:p>
        </p:txBody>
      </p:sp>
    </p:spTree>
    <p:extLst>
      <p:ext uri="{BB962C8B-B14F-4D97-AF65-F5344CB8AC3E}">
        <p14:creationId xmlns:p14="http://schemas.microsoft.com/office/powerpoint/2010/main" val="3090825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rPr>
              <a:t>質問：お手入れの方法や順序はこれまでどおりでしょうか。</a:t>
            </a:r>
            <a:endParaRPr kumimoji="1" lang="en-US" altLang="ja-JP">
              <a:solidFill>
                <a:schemeClr val="tx1"/>
              </a:solidFill>
              <a:latin typeface="+mn-lt"/>
            </a:endParaRPr>
          </a:p>
          <a:p>
            <a:endParaRPr kumimoji="1" lang="en-US" altLang="ja-JP">
              <a:solidFill>
                <a:schemeClr val="tx1"/>
              </a:solidFill>
              <a:latin typeface="+mn-lt"/>
            </a:endParaRPr>
          </a:p>
          <a:p>
            <a:r>
              <a:rPr kumimoji="1" lang="ja-JP" altLang="en-US">
                <a:solidFill>
                  <a:schemeClr val="tx1"/>
                </a:solidFill>
                <a:latin typeface="+mn-lt"/>
                <a:ea typeface="游ゴシック"/>
              </a:rPr>
              <a:t>はい、従来同様、</a:t>
            </a:r>
            <a:r>
              <a:rPr kumimoji="1" lang="en-US" altLang="ja-JP" err="1">
                <a:solidFill>
                  <a:schemeClr val="tx1"/>
                </a:solidFill>
                <a:latin typeface="+mn-lt"/>
                <a:ea typeface="游ゴシック"/>
              </a:rPr>
              <a:t>ageLOC</a:t>
            </a:r>
            <a:r>
              <a:rPr kumimoji="1" lang="ja-JP" altLang="en-US">
                <a:solidFill>
                  <a:schemeClr val="tx1"/>
                </a:solidFill>
                <a:latin typeface="+mn-lt"/>
                <a:ea typeface="游ゴシック"/>
              </a:rPr>
              <a:t> ガルバニック スパ フェイシャル ジェルは、</a:t>
            </a:r>
            <a:endParaRPr kumimoji="1" lang="en-US" altLang="ja-JP">
              <a:solidFill>
                <a:schemeClr val="tx1"/>
              </a:solidFill>
              <a:latin typeface="+mn-lt"/>
              <a:ea typeface="游ゴシック"/>
            </a:endParaRPr>
          </a:p>
          <a:p>
            <a:r>
              <a:rPr kumimoji="1" lang="ja-JP" altLang="en-US">
                <a:solidFill>
                  <a:schemeClr val="tx1"/>
                </a:solidFill>
                <a:latin typeface="+mn-lt"/>
              </a:rPr>
              <a:t>週に</a:t>
            </a:r>
            <a:r>
              <a:rPr kumimoji="1" lang="en-US" altLang="ja-JP">
                <a:solidFill>
                  <a:schemeClr val="tx1"/>
                </a:solidFill>
                <a:latin typeface="+mn-lt"/>
              </a:rPr>
              <a:t>2</a:t>
            </a:r>
            <a:r>
              <a:rPr kumimoji="1" lang="ja-JP" altLang="en-US">
                <a:solidFill>
                  <a:schemeClr val="tx1"/>
                </a:solidFill>
                <a:latin typeface="+mn-lt"/>
              </a:rPr>
              <a:t>回の顔全体用の集中トリートメントです。</a:t>
            </a:r>
            <a:endParaRPr kumimoji="1" lang="en-US" altLang="ja-JP">
              <a:solidFill>
                <a:schemeClr val="tx1"/>
              </a:solidFill>
              <a:latin typeface="+mn-lt"/>
            </a:endParaRPr>
          </a:p>
          <a:p>
            <a:r>
              <a:rPr kumimoji="1" lang="ja-JP" altLang="en-US">
                <a:solidFill>
                  <a:schemeClr val="tx1"/>
                </a:solidFill>
                <a:latin typeface="+mn-lt"/>
              </a:rPr>
              <a:t>洗顔後にご使用いただき、お手入れ後に、化粧水やその他の美容液、乳液等をご使用ください。</a:t>
            </a:r>
            <a:endParaRPr kumimoji="1" lang="en-US" altLang="ja-JP">
              <a:solidFill>
                <a:schemeClr val="tx1"/>
              </a:solidFill>
              <a:latin typeface="+mn-lt"/>
            </a:endParaRPr>
          </a:p>
          <a:p>
            <a:endParaRPr kumimoji="1" lang="en-US" altLang="ja-JP">
              <a:solidFill>
                <a:schemeClr val="tx1"/>
              </a:solidFill>
              <a:latin typeface="+mn-lt"/>
            </a:endParaRPr>
          </a:p>
          <a:p>
            <a:r>
              <a:rPr kumimoji="1" lang="ja-JP" altLang="en-US">
                <a:solidFill>
                  <a:schemeClr val="tx1"/>
                </a:solidFill>
                <a:latin typeface="+mn-lt"/>
              </a:rPr>
              <a:t>なお、電流を使用した美顔器類と併用する場合は、</a:t>
            </a:r>
            <a:endParaRPr kumimoji="1" lang="en-US" altLang="ja-JP">
              <a:solidFill>
                <a:schemeClr val="tx1"/>
              </a:solidFill>
              <a:latin typeface="+mn-lt"/>
            </a:endParaRPr>
          </a:p>
          <a:p>
            <a:r>
              <a:rPr kumimoji="1" lang="en-US" altLang="ja-JP" err="1">
                <a:solidFill>
                  <a:schemeClr val="tx1"/>
                </a:solidFill>
                <a:latin typeface="+mn-lt"/>
                <a:ea typeface="游ゴシック"/>
              </a:rPr>
              <a:t>ageLOC</a:t>
            </a:r>
            <a:r>
              <a:rPr kumimoji="1" lang="en-US" altLang="ja-JP">
                <a:solidFill>
                  <a:schemeClr val="tx1"/>
                </a:solidFill>
                <a:latin typeface="+mn-lt"/>
                <a:ea typeface="游ゴシック"/>
              </a:rPr>
              <a:t> </a:t>
            </a:r>
            <a:r>
              <a:rPr kumimoji="1" lang="ja-JP" altLang="en-US">
                <a:solidFill>
                  <a:schemeClr val="tx1"/>
                </a:solidFill>
                <a:latin typeface="+mn-lt"/>
                <a:ea typeface="游ゴシック"/>
              </a:rPr>
              <a:t>ガルバニック スパ パワーチャージ マスクと同じ日の使用は</a:t>
            </a:r>
            <a:endParaRPr kumimoji="1" lang="en-US" altLang="ja-JP">
              <a:solidFill>
                <a:schemeClr val="tx1"/>
              </a:solidFill>
              <a:latin typeface="+mn-lt"/>
              <a:ea typeface="游ゴシック"/>
            </a:endParaRPr>
          </a:p>
          <a:p>
            <a:r>
              <a:rPr kumimoji="1" lang="ja-JP" altLang="en-US">
                <a:solidFill>
                  <a:schemeClr val="tx1"/>
                </a:solidFill>
                <a:latin typeface="+mn-lt"/>
              </a:rPr>
              <a:t>お控えください。</a:t>
            </a:r>
            <a:endParaRPr kumimoji="1" lang="en-US" altLang="ja-JP">
              <a:solidFill>
                <a:schemeClr val="tx1"/>
              </a:solidFill>
              <a:latin typeface="+mn-lt"/>
            </a:endParaRPr>
          </a:p>
          <a:p>
            <a:r>
              <a:rPr kumimoji="1" lang="en-US" altLang="ja-JP" err="1">
                <a:solidFill>
                  <a:schemeClr val="tx1"/>
                </a:solidFill>
                <a:latin typeface="+mn-lt"/>
                <a:ea typeface="游ゴシック"/>
              </a:rPr>
              <a:t>ageLOC</a:t>
            </a:r>
            <a:r>
              <a:rPr kumimoji="1" lang="ja-JP" altLang="en-US">
                <a:solidFill>
                  <a:schemeClr val="tx1"/>
                </a:solidFill>
                <a:latin typeface="+mn-lt"/>
                <a:ea typeface="游ゴシック"/>
              </a:rPr>
              <a:t> ガルバニック スパ スポット コンダクターとは、</a:t>
            </a:r>
            <a:endParaRPr kumimoji="1" lang="en-US" altLang="ja-JP">
              <a:solidFill>
                <a:schemeClr val="tx1"/>
              </a:solidFill>
              <a:latin typeface="+mn-lt"/>
              <a:ea typeface="游ゴシック"/>
            </a:endParaRPr>
          </a:p>
          <a:p>
            <a:r>
              <a:rPr kumimoji="1" lang="ja-JP" altLang="en-US">
                <a:solidFill>
                  <a:schemeClr val="tx1"/>
                </a:solidFill>
                <a:latin typeface="+mn-lt"/>
              </a:rPr>
              <a:t>同じ日に連続しての使用はお控えください。</a:t>
            </a:r>
            <a:endParaRPr kumimoji="1" lang="en-US" altLang="ja-JP">
              <a:solidFill>
                <a:schemeClr val="tx1"/>
              </a:solidFill>
              <a:latin typeface="+mn-lt"/>
            </a:endParaRPr>
          </a:p>
          <a:p>
            <a:pPr defTabSz="990670">
              <a:defRPr/>
            </a:pPr>
            <a:r>
              <a:rPr kumimoji="1" lang="ja-JP" altLang="en-US">
                <a:solidFill>
                  <a:schemeClr val="tx1"/>
                </a:solidFill>
                <a:latin typeface="+mn-lt"/>
                <a:ea typeface="游ゴシック"/>
              </a:rPr>
              <a:t>同様に、</a:t>
            </a:r>
            <a:r>
              <a:rPr kumimoji="1" lang="en-US" altLang="ja-JP" err="1">
                <a:solidFill>
                  <a:schemeClr val="tx1"/>
                </a:solidFill>
                <a:latin typeface="+mn-lt"/>
                <a:ea typeface="游ゴシック"/>
              </a:rPr>
              <a:t>ageLOC</a:t>
            </a:r>
            <a:r>
              <a:rPr kumimoji="1" lang="ja-JP" altLang="en-US">
                <a:solidFill>
                  <a:schemeClr val="tx1"/>
                </a:solidFill>
                <a:latin typeface="+mn-lt"/>
                <a:ea typeface="游ゴシック"/>
              </a:rPr>
              <a:t> ブーストと</a:t>
            </a:r>
            <a:r>
              <a:rPr lang="ja-JP" altLang="en-US">
                <a:ea typeface="游ゴシック"/>
              </a:rPr>
              <a:t>も</a:t>
            </a:r>
            <a:r>
              <a:rPr kumimoji="1" lang="ja-JP" altLang="en-US">
                <a:solidFill>
                  <a:schemeClr val="tx1"/>
                </a:solidFill>
                <a:latin typeface="+mn-lt"/>
                <a:ea typeface="游ゴシック"/>
              </a:rPr>
              <a:t>、同じ日に連続しての使用はお控えください。</a:t>
            </a:r>
            <a:endParaRPr kumimoji="1" lang="en-US" altLang="ja-JP">
              <a:solidFill>
                <a:schemeClr val="tx1"/>
              </a:solidFill>
              <a:latin typeface="+mn-lt"/>
              <a:ea typeface="游ゴシック"/>
            </a:endParaRPr>
          </a:p>
          <a:p>
            <a:endParaRPr kumimoji="1" lang="en-US" altLang="ja-JP"/>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24</a:t>
            </a:fld>
            <a:endParaRPr kumimoji="1" lang="ja-JP" altLang="en-US"/>
          </a:p>
        </p:txBody>
      </p:sp>
    </p:spTree>
    <p:extLst>
      <p:ext uri="{BB962C8B-B14F-4D97-AF65-F5344CB8AC3E}">
        <p14:creationId xmlns:p14="http://schemas.microsoft.com/office/powerpoint/2010/main" val="2353169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ea typeface="游ゴシック"/>
              </a:rPr>
              <a:t>以上で、</a:t>
            </a:r>
            <a:r>
              <a:rPr kumimoji="1" lang="en-US" altLang="ja-JP" err="1">
                <a:solidFill>
                  <a:schemeClr val="tx1"/>
                </a:solidFill>
                <a:latin typeface="+mn-lt"/>
                <a:ea typeface="游ゴシック"/>
              </a:rPr>
              <a:t>ageLOC</a:t>
            </a:r>
            <a:r>
              <a:rPr kumimoji="1" lang="ja-JP" altLang="en-US">
                <a:solidFill>
                  <a:schemeClr val="tx1"/>
                </a:solidFill>
                <a:latin typeface="+mn-lt"/>
                <a:ea typeface="游ゴシック"/>
              </a:rPr>
              <a:t> ガルバニック スパ* フェイシャル ジェルの製品説明を</a:t>
            </a:r>
            <a:endParaRPr kumimoji="1" lang="en-US" altLang="ja-JP">
              <a:solidFill>
                <a:schemeClr val="tx1"/>
              </a:solidFill>
              <a:latin typeface="+mn-lt"/>
              <a:ea typeface="游ゴシック"/>
            </a:endParaRPr>
          </a:p>
          <a:p>
            <a:r>
              <a:rPr kumimoji="1" lang="ja-JP" altLang="en-US">
                <a:solidFill>
                  <a:schemeClr val="tx1"/>
                </a:solidFill>
                <a:latin typeface="+mn-lt"/>
              </a:rPr>
              <a:t>終わります。</a:t>
            </a:r>
            <a:endParaRPr kumimoji="1" lang="en-US" altLang="ja-JP">
              <a:solidFill>
                <a:schemeClr val="tx1"/>
              </a:solidFill>
              <a:latin typeface="+mn-lt"/>
            </a:endParaRPr>
          </a:p>
          <a:p>
            <a:r>
              <a:rPr kumimoji="1" lang="ja-JP" altLang="en-US">
                <a:solidFill>
                  <a:schemeClr val="tx1"/>
                </a:solidFill>
                <a:latin typeface="+mn-lt"/>
              </a:rPr>
              <a:t>新しいフェイシャル ジェルで、ぜひ「あふれるうるおいと上がる自信*</a:t>
            </a:r>
            <a:r>
              <a:rPr kumimoji="1" lang="en-US" altLang="ja-JP" baseline="30000">
                <a:solidFill>
                  <a:schemeClr val="tx1"/>
                </a:solidFill>
                <a:latin typeface="+mn-lt"/>
              </a:rPr>
              <a:t>1</a:t>
            </a:r>
            <a:r>
              <a:rPr kumimoji="1" lang="ja-JP" altLang="en-US">
                <a:solidFill>
                  <a:schemeClr val="tx1"/>
                </a:solidFill>
                <a:latin typeface="+mn-lt"/>
              </a:rPr>
              <a:t>」を</a:t>
            </a:r>
            <a:endParaRPr kumimoji="1" lang="en-US" altLang="ja-JP">
              <a:solidFill>
                <a:schemeClr val="tx1"/>
              </a:solidFill>
              <a:latin typeface="+mn-lt"/>
            </a:endParaRPr>
          </a:p>
          <a:p>
            <a:r>
              <a:rPr kumimoji="1" lang="ja-JP" altLang="en-US">
                <a:solidFill>
                  <a:schemeClr val="tx1"/>
                </a:solidFill>
                <a:latin typeface="+mn-lt"/>
              </a:rPr>
              <a:t>体験ください。</a:t>
            </a:r>
            <a:endParaRPr kumimoji="1" lang="en-US" altLang="ja-JP">
              <a:solidFill>
                <a:schemeClr val="tx1"/>
              </a:solidFill>
              <a:latin typeface="+mn-lt"/>
            </a:endParaRPr>
          </a:p>
          <a:p>
            <a:endParaRPr kumimoji="1" lang="en-US" altLang="ja-JP">
              <a:solidFill>
                <a:schemeClr val="tx1"/>
              </a:solidFill>
              <a:latin typeface="+mn-lt"/>
            </a:endParaRPr>
          </a:p>
          <a:p>
            <a:r>
              <a:rPr kumimoji="1" lang="ja-JP" altLang="en-US">
                <a:solidFill>
                  <a:schemeClr val="tx1"/>
                </a:solidFill>
                <a:latin typeface="+mn-lt"/>
                <a:ea typeface="游ゴシック"/>
              </a:rPr>
              <a:t>最後までご</a:t>
            </a:r>
            <a:r>
              <a:rPr lang="ja-JP" altLang="en-US">
                <a:ea typeface="游ゴシック"/>
              </a:rPr>
              <a:t>視聴</a:t>
            </a:r>
            <a:r>
              <a:rPr kumimoji="1" lang="ja-JP" altLang="en-US">
                <a:solidFill>
                  <a:schemeClr val="tx1"/>
                </a:solidFill>
                <a:latin typeface="+mn-lt"/>
                <a:ea typeface="游ゴシック"/>
              </a:rPr>
              <a:t>いただき、ありがとうございました。</a:t>
            </a:r>
            <a:endParaRPr kumimoji="1" lang="en-US" altLang="ja-JP">
              <a:solidFill>
                <a:schemeClr val="tx1"/>
              </a:solidFill>
              <a:latin typeface="+mn-lt"/>
              <a:ea typeface="游ゴシック"/>
            </a:endParaRPr>
          </a:p>
          <a:p>
            <a:endParaRPr kumimoji="1" lang="en-US" altLang="ja-JP">
              <a:solidFill>
                <a:schemeClr val="tx1"/>
              </a:solidFill>
              <a:latin typeface="+mn-lt"/>
            </a:endParaRPr>
          </a:p>
          <a:p>
            <a:endParaRPr kumimoji="1" lang="en-US" altLang="ja-JP">
              <a:solidFill>
                <a:schemeClr val="tx1"/>
              </a:solidFill>
              <a:latin typeface="+mn-lt"/>
            </a:endParaRPr>
          </a:p>
          <a:p>
            <a:endParaRPr kumimoji="1" lang="en-US" altLang="ja-JP">
              <a:solidFill>
                <a:schemeClr val="tx1"/>
              </a:solidFill>
              <a:latin typeface="+mn-lt"/>
            </a:endParaRPr>
          </a:p>
          <a:p>
            <a:pPr defTabSz="914324">
              <a:defRPr/>
            </a:pPr>
            <a:r>
              <a:rPr lang="ja-JP" altLang="en-US" sz="1000">
                <a:latin typeface="+mn-ea"/>
              </a:rPr>
              <a:t>＊「</a:t>
            </a:r>
            <a:r>
              <a:rPr lang="en-US" altLang="ja-JP" sz="1000">
                <a:latin typeface="+mn-ea"/>
              </a:rPr>
              <a:t>SPA</a:t>
            </a:r>
            <a:r>
              <a:rPr lang="ja-JP" altLang="en-US" sz="1000">
                <a:latin typeface="+mn-ea"/>
              </a:rPr>
              <a:t>」 「スパ」には、温熱効果・療養・温泉等の意味はありません。　 </a:t>
            </a:r>
          </a:p>
          <a:p>
            <a:pPr defTabSz="990670">
              <a:defRPr/>
            </a:pPr>
            <a:r>
              <a:rPr lang="ja-JP" altLang="en-US" sz="1000"/>
              <a:t>＊</a:t>
            </a:r>
            <a:r>
              <a:rPr lang="en-US" altLang="ja-JP" sz="1000"/>
              <a:t>1</a:t>
            </a:r>
            <a:r>
              <a:rPr lang="ja-JP" altLang="en-US" sz="1000"/>
              <a:t> 気持ちのこと。</a:t>
            </a:r>
            <a:endParaRPr lang="en-US" altLang="ja-JP" sz="1000"/>
          </a:p>
          <a:p>
            <a:pPr defTabSz="990670">
              <a:defRPr/>
            </a:pPr>
            <a:endParaRPr lang="en-US" altLang="ja-JP"/>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25</a:t>
            </a:fld>
            <a:endParaRPr kumimoji="1" lang="ja-JP" altLang="en-US"/>
          </a:p>
        </p:txBody>
      </p:sp>
    </p:spTree>
    <p:extLst>
      <p:ext uri="{BB962C8B-B14F-4D97-AF65-F5344CB8AC3E}">
        <p14:creationId xmlns:p14="http://schemas.microsoft.com/office/powerpoint/2010/main" val="1458173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1162923">
              <a:defRPr/>
            </a:pPr>
            <a:fld id="{FB771890-35E5-4C85-885B-931A695C4763}" type="slidenum">
              <a:rPr lang="ja-JP" altLang="en-US">
                <a:solidFill>
                  <a:prstClr val="black"/>
                </a:solidFill>
                <a:latin typeface="游ゴシック" panose="020F0502020204030204"/>
                <a:ea typeface="游ゴシック" panose="020B0400000000000000" pitchFamily="50" charset="-128"/>
              </a:rPr>
              <a:pPr defTabSz="1162923">
                <a:defRPr/>
              </a:pPr>
              <a:t>26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264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a:latin typeface="+mn-ea"/>
              </a:rPr>
              <a:t>まずは、</a:t>
            </a:r>
            <a:r>
              <a:rPr lang="en-US" altLang="ja-JP" sz="1100" err="1">
                <a:latin typeface="+mn-ea"/>
              </a:rPr>
              <a:t>ageLOC</a:t>
            </a:r>
            <a:r>
              <a:rPr lang="ja-JP" altLang="en-US" sz="1100">
                <a:latin typeface="+mn-ea"/>
              </a:rPr>
              <a:t> ガルバニック スパ*について、簡単にご紹介いたします。</a:t>
            </a:r>
            <a:endParaRPr lang="en-US" altLang="ja-JP" sz="1100">
              <a:latin typeface="+mn-ea"/>
            </a:endParaRPr>
          </a:p>
          <a:p>
            <a:endParaRPr lang="en-US" altLang="ja-JP">
              <a:latin typeface="+mn-ea"/>
            </a:endParaRPr>
          </a:p>
          <a:p>
            <a:endParaRPr lang="en-US" altLang="ja-JP">
              <a:latin typeface="+mn-ea"/>
            </a:endParaRPr>
          </a:p>
          <a:p>
            <a:endParaRPr lang="en-US" altLang="ja-JP">
              <a:latin typeface="+mn-ea"/>
            </a:endParaRPr>
          </a:p>
          <a:p>
            <a:r>
              <a:rPr lang="ja-JP" altLang="en-US" sz="1000">
                <a:latin typeface="+mn-ea"/>
              </a:rPr>
              <a:t>＊「</a:t>
            </a:r>
            <a:r>
              <a:rPr lang="en-US" altLang="ja-JP" sz="1000">
                <a:latin typeface="+mn-ea"/>
              </a:rPr>
              <a:t>SPA</a:t>
            </a:r>
            <a:r>
              <a:rPr lang="ja-JP" altLang="en-US" sz="1000">
                <a:latin typeface="+mn-ea"/>
              </a:rPr>
              <a:t>」 「スパ」には、温熱効果・療養・温泉等の意味はありません。　 </a:t>
            </a:r>
          </a:p>
          <a:p>
            <a:endParaRPr kumimoji="1" lang="ja-JP" altLang="en-US"/>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3</a:t>
            </a:fld>
            <a:endParaRPr kumimoji="1" lang="ja-JP" altLang="en-US"/>
          </a:p>
        </p:txBody>
      </p:sp>
    </p:spTree>
    <p:extLst>
      <p:ext uri="{BB962C8B-B14F-4D97-AF65-F5344CB8AC3E}">
        <p14:creationId xmlns:p14="http://schemas.microsoft.com/office/powerpoint/2010/main" val="258840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lt"/>
              </a:rPr>
              <a:t>ニュースキンには、様々な美容機器があり、</a:t>
            </a:r>
            <a:endParaRPr kumimoji="1" lang="en-US" altLang="ja-JP" dirty="0">
              <a:solidFill>
                <a:schemeClr val="tx1"/>
              </a:solidFill>
              <a:latin typeface="+mn-lt"/>
            </a:endParaRPr>
          </a:p>
          <a:p>
            <a:r>
              <a:rPr kumimoji="1" lang="ja-JP" altLang="en-US" dirty="0">
                <a:solidFill>
                  <a:schemeClr val="tx1"/>
                </a:solidFill>
                <a:latin typeface="+mn-lt"/>
              </a:rPr>
              <a:t>優れたスキンケア製品と、専用の美容機器という独自のシステムケアで、</a:t>
            </a:r>
            <a:endParaRPr kumimoji="1" lang="en-US" altLang="ja-JP" dirty="0">
              <a:solidFill>
                <a:schemeClr val="tx1"/>
              </a:solidFill>
              <a:latin typeface="+mn-lt"/>
            </a:endParaRPr>
          </a:p>
          <a:p>
            <a:r>
              <a:rPr kumimoji="1" lang="ja-JP" altLang="en-US" dirty="0">
                <a:solidFill>
                  <a:schemeClr val="tx1"/>
                </a:solidFill>
                <a:latin typeface="+mn-lt"/>
              </a:rPr>
              <a:t>この分野をリードしてきました。</a:t>
            </a:r>
            <a:endParaRPr kumimoji="1" lang="en-US" altLang="ja-JP" dirty="0">
              <a:solidFill>
                <a:schemeClr val="tx1"/>
              </a:solidFill>
              <a:latin typeface="+mn-lt"/>
            </a:endParaRPr>
          </a:p>
          <a:p>
            <a:endParaRPr kumimoji="1" lang="en-US" altLang="ja-JP" dirty="0">
              <a:solidFill>
                <a:schemeClr val="tx1"/>
              </a:solidFill>
              <a:latin typeface="+mn-lt"/>
            </a:endParaRPr>
          </a:p>
          <a:p>
            <a:r>
              <a:rPr kumimoji="1" lang="ja-JP" altLang="en-US" dirty="0">
                <a:solidFill>
                  <a:schemeClr val="tx1"/>
                </a:solidFill>
                <a:latin typeface="+mn-lt"/>
              </a:rPr>
              <a:t>そして、国際市場調査企業として世界的に著名なユーロモニター・インターナショナル社の調査による「家庭用美容機器システムブランド」世界ランク第</a:t>
            </a:r>
            <a:r>
              <a:rPr kumimoji="1" lang="en-US" altLang="ja-JP" dirty="0">
                <a:solidFill>
                  <a:schemeClr val="tx1"/>
                </a:solidFill>
                <a:latin typeface="+mn-lt"/>
              </a:rPr>
              <a:t>1</a:t>
            </a:r>
            <a:r>
              <a:rPr kumimoji="1" lang="ja-JP" altLang="en-US" dirty="0">
                <a:solidFill>
                  <a:schemeClr val="tx1"/>
                </a:solidFill>
                <a:latin typeface="+mn-lt"/>
              </a:rPr>
              <a:t>位*</a:t>
            </a:r>
            <a:r>
              <a:rPr kumimoji="1" lang="en-US" altLang="ja-JP" baseline="30000" dirty="0">
                <a:solidFill>
                  <a:schemeClr val="tx1"/>
                </a:solidFill>
                <a:latin typeface="+mn-lt"/>
              </a:rPr>
              <a:t>1</a:t>
            </a:r>
            <a:r>
              <a:rPr kumimoji="1" lang="ja-JP" altLang="en-US" dirty="0">
                <a:solidFill>
                  <a:schemeClr val="tx1"/>
                </a:solidFill>
                <a:latin typeface="+mn-lt"/>
              </a:rPr>
              <a:t>を達成。</a:t>
            </a:r>
            <a:endParaRPr kumimoji="1" lang="en-US" altLang="ja-JP" dirty="0">
              <a:solidFill>
                <a:schemeClr val="tx1"/>
              </a:solidFill>
              <a:latin typeface="+mn-lt"/>
            </a:endParaRPr>
          </a:p>
          <a:p>
            <a:r>
              <a:rPr kumimoji="1" lang="ja-JP" altLang="en-US" dirty="0">
                <a:solidFill>
                  <a:schemeClr val="tx1"/>
                </a:solidFill>
                <a:latin typeface="+mn-lt"/>
              </a:rPr>
              <a:t>この「世界ランク</a:t>
            </a:r>
            <a:r>
              <a:rPr kumimoji="1" lang="en-US" altLang="ja-JP" dirty="0">
                <a:solidFill>
                  <a:schemeClr val="tx1"/>
                </a:solidFill>
                <a:latin typeface="+mn-lt"/>
              </a:rPr>
              <a:t>1</a:t>
            </a:r>
            <a:r>
              <a:rPr kumimoji="1" lang="ja-JP" altLang="en-US" dirty="0">
                <a:solidFill>
                  <a:schemeClr val="tx1"/>
                </a:solidFill>
                <a:latin typeface="+mn-lt"/>
              </a:rPr>
              <a:t>位*</a:t>
            </a:r>
            <a:r>
              <a:rPr kumimoji="1" lang="en-US" altLang="ja-JP" baseline="30000" dirty="0">
                <a:solidFill>
                  <a:schemeClr val="tx1"/>
                </a:solidFill>
                <a:latin typeface="+mn-lt"/>
              </a:rPr>
              <a:t>1</a:t>
            </a:r>
            <a:r>
              <a:rPr kumimoji="1" lang="ja-JP" altLang="en-US" dirty="0">
                <a:solidFill>
                  <a:schemeClr val="tx1"/>
                </a:solidFill>
                <a:latin typeface="+mn-lt"/>
              </a:rPr>
              <a:t>」の原点とも言えるのが、ガルバニック スパ*です。</a:t>
            </a:r>
            <a:endParaRPr kumimoji="1" lang="en-US" altLang="ja-JP" dirty="0">
              <a:solidFill>
                <a:schemeClr val="tx1"/>
              </a:solidFill>
              <a:latin typeface="+mn-lt"/>
            </a:endParaRPr>
          </a:p>
          <a:p>
            <a:endParaRPr kumimoji="1" lang="en-US" altLang="ja-JP" dirty="0">
              <a:solidFill>
                <a:schemeClr val="tx1"/>
              </a:solidFill>
              <a:latin typeface="+mn-lt"/>
            </a:endParaRPr>
          </a:p>
          <a:p>
            <a:endParaRPr kumimoji="1" lang="en-US" altLang="ja-JP" dirty="0">
              <a:solidFill>
                <a:schemeClr val="tx1"/>
              </a:solidFill>
              <a:latin typeface="+mn-lt"/>
            </a:endParaRPr>
          </a:p>
          <a:p>
            <a:endParaRPr kumimoji="1" lang="en-US" altLang="ja-JP" dirty="0">
              <a:solidFill>
                <a:schemeClr val="tx1"/>
              </a:solidFill>
              <a:latin typeface="+mn-lt"/>
            </a:endParaRPr>
          </a:p>
          <a:p>
            <a:r>
              <a:rPr lang="ja-JP" altLang="en-US" sz="1000" dirty="0"/>
              <a:t>＊「</a:t>
            </a:r>
            <a:r>
              <a:rPr lang="en-US" altLang="ja-JP" sz="1000" dirty="0"/>
              <a:t>SPA</a:t>
            </a:r>
            <a:r>
              <a:rPr lang="ja-JP" altLang="en-US" sz="1000" dirty="0"/>
              <a:t>」 「スパ」には、温熱効果・療養・温泉等の意味はありません。　 </a:t>
            </a:r>
          </a:p>
          <a:p>
            <a:r>
              <a:rPr lang="ja-JP" altLang="en-US" sz="1000" dirty="0"/>
              <a:t>＊</a:t>
            </a:r>
            <a:r>
              <a:rPr lang="en-US" altLang="ja-JP" sz="1000" dirty="0"/>
              <a:t>1</a:t>
            </a:r>
            <a:r>
              <a:rPr lang="ja-JP" altLang="en-US" sz="1000" dirty="0"/>
              <a:t>ニュースキンは、世界</a:t>
            </a:r>
            <a:r>
              <a:rPr lang="en-US" altLang="ja-JP" sz="1000" dirty="0"/>
              <a:t>No.1</a:t>
            </a:r>
            <a:r>
              <a:rPr lang="ja-JP" altLang="en-US" sz="1000" dirty="0"/>
              <a:t>「家庭用美容機器システム ブランド」です。</a:t>
            </a:r>
          </a:p>
          <a:p>
            <a:r>
              <a:rPr lang="ja-JP" altLang="en-US" sz="1000" dirty="0"/>
              <a:t>出典： ユーロモニターインターナショナル</a:t>
            </a:r>
          </a:p>
          <a:p>
            <a:r>
              <a:rPr lang="en-US" altLang="ja-JP" sz="1000" dirty="0"/>
              <a:t>2017</a:t>
            </a:r>
            <a:r>
              <a:rPr lang="ja-JP" altLang="en-US" sz="1000" dirty="0"/>
              <a:t>年～</a:t>
            </a:r>
            <a:r>
              <a:rPr lang="en-US" altLang="ja-JP" sz="1000" dirty="0"/>
              <a:t>2020</a:t>
            </a:r>
            <a:r>
              <a:rPr lang="ja-JP" altLang="en-US" sz="1000" dirty="0"/>
              <a:t>年における小売金額ベース、すべての流通チャネル。</a:t>
            </a:r>
          </a:p>
          <a:p>
            <a:r>
              <a:rPr lang="ja-JP" altLang="en-US" sz="1000" dirty="0"/>
              <a:t>家庭用美容機器システムとは、同一ブランドの専用スキンケア製品とセットで販売されている、またはセットで使用することが推奨されている家庭用スキンケア美容機器を指す。ユーロモニターが</a:t>
            </a:r>
            <a:r>
              <a:rPr lang="en-US" altLang="ja-JP" sz="1000" dirty="0"/>
              <a:t>2021</a:t>
            </a:r>
            <a:r>
              <a:rPr lang="ja-JP" altLang="en-US" sz="1000" dirty="0"/>
              <a:t>年</a:t>
            </a:r>
            <a:r>
              <a:rPr lang="en-US" altLang="ja-JP" sz="1000" dirty="0"/>
              <a:t>1</a:t>
            </a:r>
            <a:r>
              <a:rPr lang="ja-JP" altLang="en-US" sz="1000" dirty="0"/>
              <a:t>月～</a:t>
            </a:r>
            <a:r>
              <a:rPr lang="en-US" altLang="ja-JP" sz="1000" dirty="0"/>
              <a:t>3</a:t>
            </a:r>
            <a:r>
              <a:rPr lang="ja-JP" altLang="en-US" sz="1000" dirty="0"/>
              <a:t>月に実施した独自調査および同社の調査手法に基づく。ユーロモニターの</a:t>
            </a:r>
            <a:r>
              <a:rPr lang="en-US" altLang="ja-JP" sz="1000" dirty="0"/>
              <a:t>Passport</a:t>
            </a:r>
            <a:r>
              <a:rPr lang="ja-JP" altLang="en-US" sz="1000" dirty="0"/>
              <a:t>データベースに定義される電動洗顔ブラシを含む。ヘアケア家電、脱毛器、ボディシェーバー、オーラルケア家電は含まれない。</a:t>
            </a:r>
          </a:p>
          <a:p>
            <a:endParaRPr kumimoji="1" lang="ja-JP" altLang="en-US"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4</a:t>
            </a:fld>
            <a:endParaRPr kumimoji="1" lang="ja-JP" altLang="en-US"/>
          </a:p>
        </p:txBody>
      </p:sp>
    </p:spTree>
    <p:extLst>
      <p:ext uri="{BB962C8B-B14F-4D97-AF65-F5344CB8AC3E}">
        <p14:creationId xmlns:p14="http://schemas.microsoft.com/office/powerpoint/2010/main" val="9656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latin typeface="+mn-lt"/>
                <a:ea typeface="+mn-ea"/>
              </a:rPr>
              <a:t>ガルバニック スパ*が最初に発売されたのは</a:t>
            </a:r>
            <a:r>
              <a:rPr kumimoji="1" lang="en-US" altLang="ja-JP">
                <a:solidFill>
                  <a:schemeClr val="tx1"/>
                </a:solidFill>
                <a:latin typeface="+mn-lt"/>
                <a:ea typeface="+mn-ea"/>
              </a:rPr>
              <a:t>2001</a:t>
            </a:r>
            <a:r>
              <a:rPr kumimoji="1" lang="ja-JP" altLang="en-US">
                <a:solidFill>
                  <a:schemeClr val="tx1"/>
                </a:solidFill>
                <a:latin typeface="+mn-lt"/>
                <a:ea typeface="+mn-ea"/>
              </a:rPr>
              <a:t>年</a:t>
            </a:r>
            <a:r>
              <a:rPr kumimoji="1" lang="en-US" altLang="ja-JP">
                <a:solidFill>
                  <a:schemeClr val="tx1"/>
                </a:solidFill>
                <a:latin typeface="+mn-lt"/>
                <a:ea typeface="+mn-ea"/>
              </a:rPr>
              <a:t>4</a:t>
            </a:r>
            <a:r>
              <a:rPr kumimoji="1" lang="ja-JP" altLang="en-US">
                <a:solidFill>
                  <a:schemeClr val="tx1"/>
                </a:solidFill>
                <a:latin typeface="+mn-lt"/>
                <a:ea typeface="+mn-ea"/>
              </a:rPr>
              <a:t>月、</a:t>
            </a:r>
            <a:endParaRPr kumimoji="1" lang="en-US" altLang="ja-JP">
              <a:solidFill>
                <a:schemeClr val="tx1"/>
              </a:solidFill>
              <a:latin typeface="+mn-lt"/>
              <a:ea typeface="+mn-ea"/>
            </a:endParaRPr>
          </a:p>
          <a:p>
            <a:r>
              <a:rPr kumimoji="1" lang="ja-JP" altLang="en-US">
                <a:solidFill>
                  <a:schemeClr val="tx1"/>
                </a:solidFill>
                <a:latin typeface="+mn-lt"/>
                <a:ea typeface="+mn-ea"/>
              </a:rPr>
              <a:t>プロの技を自宅で簡単に体験できる、スペシャル ケアの美容機器として</a:t>
            </a:r>
            <a:endParaRPr kumimoji="1" lang="en-US" altLang="ja-JP">
              <a:solidFill>
                <a:schemeClr val="tx1"/>
              </a:solidFill>
              <a:latin typeface="+mn-lt"/>
              <a:ea typeface="+mn-ea"/>
            </a:endParaRPr>
          </a:p>
          <a:p>
            <a:r>
              <a:rPr kumimoji="1" lang="ja-JP" altLang="en-US">
                <a:solidFill>
                  <a:schemeClr val="tx1"/>
                </a:solidFill>
                <a:latin typeface="+mn-lt"/>
                <a:ea typeface="+mn-ea"/>
              </a:rPr>
              <a:t>誕生しました。</a:t>
            </a:r>
            <a:endParaRPr kumimoji="1" lang="en-US" altLang="ja-JP">
              <a:solidFill>
                <a:schemeClr val="tx1"/>
              </a:solidFill>
              <a:latin typeface="+mn-lt"/>
              <a:ea typeface="+mn-ea"/>
            </a:endParaRPr>
          </a:p>
          <a:p>
            <a:r>
              <a:rPr kumimoji="1" lang="ja-JP" altLang="en-US">
                <a:solidFill>
                  <a:schemeClr val="tx1"/>
                </a:solidFill>
                <a:latin typeface="+mn-lt"/>
                <a:ea typeface="+mn-ea"/>
              </a:rPr>
              <a:t>以来約</a:t>
            </a:r>
            <a:r>
              <a:rPr kumimoji="1" lang="en-US" altLang="ja-JP">
                <a:solidFill>
                  <a:schemeClr val="tx1"/>
                </a:solidFill>
                <a:latin typeface="+mn-lt"/>
                <a:ea typeface="+mn-ea"/>
              </a:rPr>
              <a:t>20</a:t>
            </a:r>
            <a:r>
              <a:rPr kumimoji="1" lang="ja-JP" altLang="en-US">
                <a:solidFill>
                  <a:schemeClr val="tx1"/>
                </a:solidFill>
                <a:latin typeface="+mn-lt"/>
                <a:ea typeface="+mn-ea"/>
              </a:rPr>
              <a:t>年の間、ガルバニック スパ*はニュースキンを代表する美容機器として、皆さまに愛されながらも、時代に合わせて進化をしてきました。</a:t>
            </a:r>
            <a:endParaRPr kumimoji="1" lang="en-US" altLang="ja-JP">
              <a:solidFill>
                <a:schemeClr val="tx1"/>
              </a:solidFill>
              <a:latin typeface="+mn-lt"/>
              <a:ea typeface="+mn-ea"/>
            </a:endParaRPr>
          </a:p>
          <a:p>
            <a:endParaRPr kumimoji="1" lang="en-US" altLang="ja-JP">
              <a:solidFill>
                <a:schemeClr val="tx1"/>
              </a:solidFill>
              <a:latin typeface="+mn-lt"/>
              <a:ea typeface="+mn-ea"/>
            </a:endParaRPr>
          </a:p>
          <a:p>
            <a:r>
              <a:rPr kumimoji="1" lang="ja-JP" altLang="en-US">
                <a:solidFill>
                  <a:schemeClr val="tx1"/>
                </a:solidFill>
                <a:latin typeface="+mn-lt"/>
                <a:ea typeface="游ゴシック"/>
              </a:rPr>
              <a:t>フェイシャル ジェルはかつて</a:t>
            </a:r>
            <a:r>
              <a:rPr kumimoji="1" lang="en-US" altLang="ja-JP">
                <a:solidFill>
                  <a:schemeClr val="tx1"/>
                </a:solidFill>
                <a:latin typeface="+mn-lt"/>
                <a:ea typeface="游ゴシック"/>
              </a:rPr>
              <a:t>2010</a:t>
            </a:r>
            <a:r>
              <a:rPr kumimoji="1" lang="ja-JP" altLang="en-US">
                <a:solidFill>
                  <a:schemeClr val="tx1"/>
                </a:solidFill>
                <a:latin typeface="+mn-lt"/>
                <a:ea typeface="游ゴシック"/>
              </a:rPr>
              <a:t>年、</a:t>
            </a:r>
            <a:r>
              <a:rPr kumimoji="1" lang="en-US" altLang="ja-JP" err="1">
                <a:solidFill>
                  <a:schemeClr val="tx1"/>
                </a:solidFill>
                <a:latin typeface="+mn-lt"/>
                <a:ea typeface="游ゴシック"/>
              </a:rPr>
              <a:t>genLOC</a:t>
            </a:r>
            <a:r>
              <a:rPr kumimoji="1" lang="ja-JP" altLang="en-US">
                <a:solidFill>
                  <a:schemeClr val="tx1"/>
                </a:solidFill>
                <a:latin typeface="+mn-lt"/>
                <a:ea typeface="游ゴシック"/>
              </a:rPr>
              <a:t>となったのを機にリニューアルしました。</a:t>
            </a:r>
            <a:endParaRPr kumimoji="1" lang="en-US" altLang="ja-JP">
              <a:solidFill>
                <a:schemeClr val="tx1"/>
              </a:solidFill>
              <a:latin typeface="+mn-lt"/>
              <a:ea typeface="游ゴシック"/>
            </a:endParaRPr>
          </a:p>
          <a:p>
            <a:r>
              <a:rPr kumimoji="1" lang="ja-JP" altLang="en-US">
                <a:solidFill>
                  <a:schemeClr val="tx1"/>
                </a:solidFill>
                <a:latin typeface="+mn-lt"/>
                <a:ea typeface="+mn-ea"/>
              </a:rPr>
              <a:t>そして、</a:t>
            </a:r>
            <a:r>
              <a:rPr kumimoji="1" lang="en-US" altLang="ja-JP">
                <a:solidFill>
                  <a:schemeClr val="tx1"/>
                </a:solidFill>
                <a:latin typeface="+mn-lt"/>
                <a:ea typeface="+mn-ea"/>
              </a:rPr>
              <a:t>2021</a:t>
            </a:r>
            <a:r>
              <a:rPr kumimoji="1" lang="ja-JP" altLang="en-US">
                <a:solidFill>
                  <a:schemeClr val="tx1"/>
                </a:solidFill>
                <a:latin typeface="+mn-lt"/>
                <a:ea typeface="+mn-ea"/>
              </a:rPr>
              <a:t>年、約</a:t>
            </a:r>
            <a:r>
              <a:rPr kumimoji="1" lang="en-US" altLang="ja-JP">
                <a:solidFill>
                  <a:schemeClr val="tx1"/>
                </a:solidFill>
                <a:latin typeface="+mn-lt"/>
                <a:ea typeface="+mn-ea"/>
              </a:rPr>
              <a:t>10</a:t>
            </a:r>
            <a:r>
              <a:rPr kumimoji="1" lang="ja-JP" altLang="en-US">
                <a:solidFill>
                  <a:schemeClr val="tx1"/>
                </a:solidFill>
                <a:latin typeface="+mn-lt"/>
                <a:ea typeface="+mn-ea"/>
              </a:rPr>
              <a:t>年ぶりに新たに生まれ変わります。</a:t>
            </a:r>
            <a:endParaRPr kumimoji="1" lang="en-US" altLang="ja-JP">
              <a:solidFill>
                <a:schemeClr val="tx1"/>
              </a:solidFill>
              <a:latin typeface="+mn-lt"/>
              <a:ea typeface="+mn-ea"/>
            </a:endParaRPr>
          </a:p>
          <a:p>
            <a:endParaRPr lang="ja-JP" altLang="en-US">
              <a:solidFill>
                <a:schemeClr val="tx1"/>
              </a:solidFill>
              <a:latin typeface="+mn-lt"/>
              <a:ea typeface="游ゴシック"/>
            </a:endParaRPr>
          </a:p>
          <a:p>
            <a:r>
              <a:rPr lang="ja-JP" altLang="en-US">
                <a:ea typeface="游ゴシック"/>
              </a:rPr>
              <a:t>それではここで、ジョセフ チャン博士によるガルバニック スパ*の説明動画をご覧ください。</a:t>
            </a:r>
            <a:endParaRPr lang="ja-JP" altLang="en-US">
              <a:solidFill>
                <a:schemeClr val="tx1"/>
              </a:solidFill>
              <a:latin typeface="+mn-lt"/>
              <a:ea typeface="游ゴシック"/>
            </a:endParaRPr>
          </a:p>
          <a:p>
            <a:endParaRPr lang="en-US" altLang="ja-JP" sz="1100"/>
          </a:p>
          <a:p>
            <a:pPr defTabSz="990670">
              <a:defRPr/>
            </a:pPr>
            <a:endParaRPr lang="en-US" altLang="ja-JP"/>
          </a:p>
          <a:p>
            <a:pPr defTabSz="990670">
              <a:defRPr/>
            </a:pPr>
            <a:endParaRPr lang="en-US" altLang="ja-JP"/>
          </a:p>
          <a:p>
            <a:pPr defTabSz="990670">
              <a:defRPr/>
            </a:pPr>
            <a:r>
              <a:rPr lang="ja-JP" altLang="en-US" sz="1000"/>
              <a:t>＊「</a:t>
            </a:r>
            <a:r>
              <a:rPr lang="en-US" altLang="ja-JP" sz="1000"/>
              <a:t>SPA</a:t>
            </a:r>
            <a:r>
              <a:rPr lang="ja-JP" altLang="en-US" sz="1000"/>
              <a:t>」 「スパ」には、温熱効果・療養・温泉等の意味はありません</a:t>
            </a:r>
            <a:r>
              <a:rPr lang="ja-JP" altLang="en-US" sz="1000">
                <a:latin typeface="+mn-ea"/>
              </a:rPr>
              <a:t>。　 </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5</a:t>
            </a:fld>
            <a:endParaRPr kumimoji="1" lang="ja-JP" altLang="en-US"/>
          </a:p>
        </p:txBody>
      </p:sp>
    </p:spTree>
    <p:extLst>
      <p:ext uri="{BB962C8B-B14F-4D97-AF65-F5344CB8AC3E}">
        <p14:creationId xmlns:p14="http://schemas.microsoft.com/office/powerpoint/2010/main" val="421735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a typeface="游ゴシック"/>
              </a:rPr>
              <a:t>では、動画の中にあった</a:t>
            </a:r>
            <a:r>
              <a:rPr kumimoji="1" lang="ja-JP" altLang="en-US" dirty="0">
                <a:solidFill>
                  <a:schemeClr val="tx1"/>
                </a:solidFill>
                <a:latin typeface="+mn-lt"/>
                <a:ea typeface="游ゴシック"/>
              </a:rPr>
              <a:t>、</a:t>
            </a:r>
            <a:r>
              <a:rPr kumimoji="1" lang="en-US" altLang="ja-JP" dirty="0" err="1">
                <a:solidFill>
                  <a:schemeClr val="tx1"/>
                </a:solidFill>
                <a:latin typeface="+mn-lt"/>
                <a:ea typeface="游ゴシック"/>
              </a:rPr>
              <a:t>ageLOC</a:t>
            </a:r>
            <a:r>
              <a:rPr kumimoji="1" lang="ja-JP" altLang="en-US" dirty="0">
                <a:solidFill>
                  <a:schemeClr val="tx1"/>
                </a:solidFill>
                <a:latin typeface="+mn-lt"/>
                <a:ea typeface="游ゴシック"/>
              </a:rPr>
              <a:t> ガルバニック スパ*によるフェイス ケアの仕組みを</a:t>
            </a:r>
            <a:endParaRPr kumimoji="1" lang="en-US" altLang="ja-JP" dirty="0">
              <a:solidFill>
                <a:schemeClr val="tx1"/>
              </a:solidFill>
              <a:latin typeface="+mn-lt"/>
              <a:ea typeface="游ゴシック"/>
            </a:endParaRPr>
          </a:p>
          <a:p>
            <a:r>
              <a:rPr kumimoji="1" lang="ja-JP" altLang="en-US" dirty="0">
                <a:solidFill>
                  <a:schemeClr val="tx1"/>
                </a:solidFill>
                <a:latin typeface="+mn-lt"/>
              </a:rPr>
              <a:t>おさらいしましょう。</a:t>
            </a:r>
            <a:endParaRPr kumimoji="1" lang="en-US" altLang="ja-JP" dirty="0">
              <a:solidFill>
                <a:schemeClr val="tx1"/>
              </a:solidFill>
              <a:latin typeface="+mn-lt"/>
            </a:endParaRPr>
          </a:p>
          <a:p>
            <a:endParaRPr kumimoji="1" lang="en-US" altLang="ja-JP" dirty="0">
              <a:solidFill>
                <a:schemeClr val="tx1"/>
              </a:solidFill>
              <a:latin typeface="+mn-lt"/>
            </a:endParaRPr>
          </a:p>
          <a:p>
            <a:r>
              <a:rPr kumimoji="1" lang="ja-JP" altLang="en-US" dirty="0">
                <a:solidFill>
                  <a:schemeClr val="tx1"/>
                </a:solidFill>
                <a:latin typeface="+mn-lt"/>
              </a:rPr>
              <a:t>フェイシャル ジェルには、「プリ トリート ジェル」と</a:t>
            </a:r>
            <a:endParaRPr kumimoji="1" lang="en-US" altLang="ja-JP" dirty="0">
              <a:solidFill>
                <a:schemeClr val="tx1"/>
              </a:solidFill>
              <a:latin typeface="+mn-lt"/>
            </a:endParaRPr>
          </a:p>
          <a:p>
            <a:r>
              <a:rPr kumimoji="1" lang="ja-JP" altLang="en-US" dirty="0">
                <a:solidFill>
                  <a:schemeClr val="tx1"/>
                </a:solidFill>
                <a:latin typeface="+mn-lt"/>
              </a:rPr>
              <a:t>「トリートメント ジェル」の</a:t>
            </a:r>
            <a:r>
              <a:rPr kumimoji="1" lang="en-US" altLang="ja-JP" dirty="0">
                <a:solidFill>
                  <a:schemeClr val="tx1"/>
                </a:solidFill>
                <a:latin typeface="+mn-lt"/>
              </a:rPr>
              <a:t>2</a:t>
            </a:r>
            <a:r>
              <a:rPr kumimoji="1" lang="ja-JP" altLang="en-US" dirty="0">
                <a:solidFill>
                  <a:schemeClr val="tx1"/>
                </a:solidFill>
                <a:latin typeface="+mn-lt"/>
              </a:rPr>
              <a:t>種類のジェルがあります。</a:t>
            </a:r>
            <a:endParaRPr kumimoji="1" lang="en-US" altLang="ja-JP" dirty="0">
              <a:solidFill>
                <a:schemeClr val="tx1"/>
              </a:solidFill>
              <a:latin typeface="+mn-lt"/>
            </a:endParaRPr>
          </a:p>
          <a:p>
            <a:r>
              <a:rPr kumimoji="1" lang="ja-JP" altLang="en-US" dirty="0">
                <a:solidFill>
                  <a:schemeClr val="tx1"/>
                </a:solidFill>
                <a:latin typeface="+mn-lt"/>
                <a:ea typeface="+mn-ea"/>
              </a:rPr>
              <a:t>プリ トリート ジェルはマイナスに帯電されています。</a:t>
            </a:r>
            <a:endParaRPr kumimoji="1" lang="en-US" altLang="ja-JP" dirty="0">
              <a:solidFill>
                <a:schemeClr val="tx1"/>
              </a:solidFill>
              <a:latin typeface="+mn-lt"/>
              <a:ea typeface="+mn-ea"/>
            </a:endParaRPr>
          </a:p>
          <a:p>
            <a:r>
              <a:rPr kumimoji="1" lang="ja-JP" altLang="en-US" dirty="0">
                <a:solidFill>
                  <a:schemeClr val="tx1"/>
                </a:solidFill>
                <a:latin typeface="+mn-lt"/>
                <a:ea typeface="+mn-ea"/>
              </a:rPr>
              <a:t>フェイス コンダクターの肌に接する部分の電極をマイナスにすると、マイナス同士が反発しあい、洗浄成分が毛穴に入り込んだ汚れをキャッチします。</a:t>
            </a:r>
            <a:endParaRPr kumimoji="1" lang="en-US" altLang="ja-JP" dirty="0">
              <a:solidFill>
                <a:schemeClr val="tx1"/>
              </a:solidFill>
              <a:latin typeface="+mn-lt"/>
              <a:ea typeface="+mn-ea"/>
            </a:endParaRPr>
          </a:p>
          <a:p>
            <a:endParaRPr kumimoji="1" lang="en-US" altLang="ja-JP" dirty="0">
              <a:solidFill>
                <a:schemeClr val="tx1"/>
              </a:solidFill>
              <a:latin typeface="+mn-lt"/>
              <a:ea typeface="+mn-ea"/>
            </a:endParaRPr>
          </a:p>
          <a:p>
            <a:pPr defTabSz="990670">
              <a:defRPr/>
            </a:pPr>
            <a:r>
              <a:rPr kumimoji="1" lang="ja-JP" altLang="en-US" dirty="0">
                <a:solidFill>
                  <a:schemeClr val="tx1"/>
                </a:solidFill>
                <a:latin typeface="+mn-lt"/>
              </a:rPr>
              <a:t>一方、トリートメント ジェルはプラスに帯電されています。</a:t>
            </a:r>
            <a:endParaRPr kumimoji="1" lang="en-US" altLang="ja-JP" dirty="0">
              <a:solidFill>
                <a:schemeClr val="tx1"/>
              </a:solidFill>
              <a:latin typeface="+mn-lt"/>
            </a:endParaRPr>
          </a:p>
          <a:p>
            <a:pPr defTabSz="990670">
              <a:defRPr/>
            </a:pPr>
            <a:r>
              <a:rPr kumimoji="1" lang="ja-JP" altLang="en-US" dirty="0">
                <a:solidFill>
                  <a:schemeClr val="tx1"/>
                </a:solidFill>
                <a:latin typeface="+mn-lt"/>
              </a:rPr>
              <a:t>フェイス コンダクターの肌に接する部分の電極をプラスにすると、プラス同士が反発しあい、成分が角層のすみずみまで浸透。</a:t>
            </a:r>
            <a:endParaRPr kumimoji="1" lang="en-US" altLang="ja-JP" dirty="0">
              <a:solidFill>
                <a:schemeClr val="tx1"/>
              </a:solidFill>
              <a:latin typeface="+mn-lt"/>
            </a:endParaRPr>
          </a:p>
          <a:p>
            <a:pPr defTabSz="990670">
              <a:defRPr/>
            </a:pPr>
            <a:r>
              <a:rPr kumimoji="1" lang="ja-JP" altLang="en-US" dirty="0">
                <a:solidFill>
                  <a:schemeClr val="tx1"/>
                </a:solidFill>
                <a:latin typeface="+mn-lt"/>
              </a:rPr>
              <a:t>その際、プリ トリート ジェルの洗浄成分は汚れと共に肌表面に引き出されます。</a:t>
            </a:r>
            <a:endParaRPr kumimoji="1" lang="ja-JP" altLang="en-US" dirty="0">
              <a:solidFill>
                <a:schemeClr val="tx1"/>
              </a:solidFill>
              <a:latin typeface="+mn-lt"/>
              <a:ea typeface="+mn-ea"/>
            </a:endParaRPr>
          </a:p>
          <a:p>
            <a:endParaRPr kumimoji="1" lang="en-US" altLang="ja-JP" dirty="0">
              <a:solidFill>
                <a:schemeClr val="tx1"/>
              </a:solidFill>
              <a:latin typeface="+mn-lt"/>
              <a:ea typeface="+mn-ea"/>
            </a:endParaRPr>
          </a:p>
          <a:p>
            <a:pPr>
              <a:spcBef>
                <a:spcPts val="217"/>
              </a:spcBef>
            </a:pPr>
            <a:r>
              <a:rPr kumimoji="1" lang="ja-JP" altLang="en-US" dirty="0">
                <a:solidFill>
                  <a:schemeClr val="tx1"/>
                </a:solidFill>
                <a:latin typeface="+mn-lt"/>
                <a:ea typeface="+mn-ea"/>
              </a:rPr>
              <a:t>この一連の働きがガルバニックアクションです。</a:t>
            </a:r>
            <a:r>
              <a:rPr lang="ja-JP" altLang="en-US" sz="1100" dirty="0"/>
              <a:t>この働きにより、すみずみまで美しく、みずみずしく健やかな肌を保ちます。</a:t>
            </a:r>
            <a:endParaRPr lang="en-US" altLang="ja-JP" sz="1100" dirty="0"/>
          </a:p>
          <a:p>
            <a:endParaRPr kumimoji="1" lang="en-US" altLang="ja-JP" dirty="0"/>
          </a:p>
          <a:p>
            <a:endParaRPr kumimoji="1" lang="en-US" altLang="ja-JP" dirty="0"/>
          </a:p>
          <a:p>
            <a:endParaRPr kumimoji="1" lang="en-US" altLang="ja-JP" dirty="0"/>
          </a:p>
          <a:p>
            <a:pPr defTabSz="990670">
              <a:defRPr/>
            </a:pPr>
            <a:r>
              <a:rPr lang="ja-JP" altLang="en-US" sz="1000" dirty="0">
                <a:latin typeface="+mn-ea"/>
              </a:rPr>
              <a:t>＊「</a:t>
            </a:r>
            <a:r>
              <a:rPr lang="en-US" altLang="ja-JP" sz="1000" dirty="0">
                <a:latin typeface="+mn-ea"/>
              </a:rPr>
              <a:t>SPA</a:t>
            </a:r>
            <a:r>
              <a:rPr lang="ja-JP" altLang="en-US" sz="1000" dirty="0">
                <a:latin typeface="+mn-ea"/>
              </a:rPr>
              <a:t>」 「スパ」には、温熱効果・療養・温泉等の意味はありません。　 </a:t>
            </a:r>
          </a:p>
          <a:p>
            <a:endParaRPr kumimoji="1" lang="ja-JP" altLang="en-US" dirty="0"/>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6</a:t>
            </a:fld>
            <a:endParaRPr kumimoji="1" lang="ja-JP" altLang="en-US"/>
          </a:p>
        </p:txBody>
      </p:sp>
    </p:spTree>
    <p:extLst>
      <p:ext uri="{BB962C8B-B14F-4D97-AF65-F5344CB8AC3E}">
        <p14:creationId xmlns:p14="http://schemas.microsoft.com/office/powerpoint/2010/main" val="4055913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solidFill>
                  <a:schemeClr val="tx1"/>
                </a:solidFill>
              </a:rPr>
              <a:t>それでは、新しいフェイシャル ジェルの製品特長についてご紹介いたします。</a:t>
            </a:r>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7</a:t>
            </a:fld>
            <a:endParaRPr kumimoji="1" lang="ja-JP" altLang="en-US"/>
          </a:p>
        </p:txBody>
      </p:sp>
    </p:spTree>
    <p:extLst>
      <p:ext uri="{BB962C8B-B14F-4D97-AF65-F5344CB8AC3E}">
        <p14:creationId xmlns:p14="http://schemas.microsoft.com/office/powerpoint/2010/main" val="205972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670">
              <a:defRPr/>
            </a:pPr>
            <a:r>
              <a:rPr lang="ja-JP" altLang="en-US" sz="1100">
                <a:latin typeface="+mn-ea"/>
              </a:rPr>
              <a:t>こちらが新しいフェイシャル ジェルのキービジュアルです。</a:t>
            </a:r>
            <a:endParaRPr lang="en-US" altLang="ja-JP" sz="1100">
              <a:latin typeface="+mn-ea"/>
            </a:endParaRPr>
          </a:p>
          <a:p>
            <a:pPr defTabSz="990670">
              <a:defRPr/>
            </a:pPr>
            <a:endParaRPr lang="en-US" altLang="ja-JP"/>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8</a:t>
            </a:fld>
            <a:endParaRPr kumimoji="1" lang="ja-JP" altLang="en-US"/>
          </a:p>
        </p:txBody>
      </p:sp>
    </p:spTree>
    <p:extLst>
      <p:ext uri="{BB962C8B-B14F-4D97-AF65-F5344CB8AC3E}">
        <p14:creationId xmlns:p14="http://schemas.microsoft.com/office/powerpoint/2010/main" val="294825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670">
              <a:defRPr/>
            </a:pPr>
            <a:r>
              <a:rPr lang="ja-JP" altLang="en-US" sz="1100">
                <a:latin typeface="+mn-ea"/>
              </a:rPr>
              <a:t>今回の</a:t>
            </a:r>
            <a:r>
              <a:rPr lang="en-US" altLang="ja-JP" sz="1100" err="1">
                <a:latin typeface="+mn-ea"/>
              </a:rPr>
              <a:t>ageLOC</a:t>
            </a:r>
            <a:r>
              <a:rPr lang="ja-JP" altLang="en-US" sz="1100">
                <a:latin typeface="+mn-ea"/>
              </a:rPr>
              <a:t> ガルバニック スパ* フェイシャル ジェルのキャッチコピーは、</a:t>
            </a:r>
            <a:endParaRPr lang="en-US" altLang="ja-JP" sz="1100">
              <a:latin typeface="+mn-ea"/>
            </a:endParaRPr>
          </a:p>
          <a:p>
            <a:pPr defTabSz="990670">
              <a:defRPr/>
            </a:pPr>
            <a:endParaRPr lang="en-US" altLang="ja-JP" sz="1100">
              <a:latin typeface="+mn-ea"/>
            </a:endParaRPr>
          </a:p>
          <a:p>
            <a:pPr defTabSz="990670">
              <a:defRPr/>
            </a:pPr>
            <a:r>
              <a:rPr lang="ja-JP" altLang="en-US" sz="1100">
                <a:latin typeface="+mn-ea"/>
              </a:rPr>
              <a:t>「あふれるうるおい、上がる自信*</a:t>
            </a:r>
            <a:r>
              <a:rPr lang="en-US" altLang="ja-JP" sz="1100" baseline="30000">
                <a:latin typeface="+mn-ea"/>
              </a:rPr>
              <a:t>1</a:t>
            </a:r>
            <a:r>
              <a:rPr lang="ja-JP" altLang="en-US" sz="1100">
                <a:latin typeface="+mn-ea"/>
              </a:rPr>
              <a:t>」</a:t>
            </a:r>
            <a:endParaRPr lang="en-US" altLang="ja-JP" sz="1100">
              <a:latin typeface="+mn-ea"/>
            </a:endParaRPr>
          </a:p>
          <a:p>
            <a:pPr defTabSz="990670">
              <a:defRPr/>
            </a:pPr>
            <a:endParaRPr lang="en-US" altLang="ja-JP" sz="1100">
              <a:latin typeface="+mn-ea"/>
            </a:endParaRPr>
          </a:p>
          <a:p>
            <a:pPr defTabSz="990670">
              <a:defRPr/>
            </a:pPr>
            <a:endParaRPr lang="en-US" altLang="ja-JP" sz="1100">
              <a:latin typeface="+mn-ea"/>
            </a:endParaRPr>
          </a:p>
          <a:p>
            <a:pPr defTabSz="990670">
              <a:defRPr/>
            </a:pPr>
            <a:endParaRPr lang="en-US" altLang="ja-JP" sz="1100">
              <a:latin typeface="+mn-ea"/>
            </a:endParaRPr>
          </a:p>
          <a:p>
            <a:pPr defTabSz="990670">
              <a:defRPr/>
            </a:pPr>
            <a:r>
              <a:rPr lang="ja-JP" altLang="en-US" sz="1000">
                <a:latin typeface="+mn-ea"/>
              </a:rPr>
              <a:t>＊「</a:t>
            </a:r>
            <a:r>
              <a:rPr lang="en-US" altLang="ja-JP" sz="1000">
                <a:latin typeface="+mn-ea"/>
              </a:rPr>
              <a:t>SPA</a:t>
            </a:r>
            <a:r>
              <a:rPr lang="ja-JP" altLang="en-US" sz="1000">
                <a:latin typeface="+mn-ea"/>
              </a:rPr>
              <a:t>」 「スパ」には、温熱効果・療養・温泉等の意味はありません。　 </a:t>
            </a:r>
            <a:endParaRPr lang="en-US" altLang="ja-JP" sz="1000">
              <a:latin typeface="+mn-ea"/>
            </a:endParaRPr>
          </a:p>
          <a:p>
            <a:pPr defTabSz="990670">
              <a:defRPr/>
            </a:pPr>
            <a:r>
              <a:rPr lang="ja-JP" altLang="en-US" sz="1000">
                <a:latin typeface="+mn-ea"/>
              </a:rPr>
              <a:t>＊</a:t>
            </a:r>
            <a:r>
              <a:rPr lang="en-US" altLang="ja-JP" sz="1000">
                <a:latin typeface="+mn-ea"/>
              </a:rPr>
              <a:t>1</a:t>
            </a:r>
            <a:r>
              <a:rPr lang="ja-JP" altLang="en-US" sz="1000">
                <a:latin typeface="+mn-ea"/>
              </a:rPr>
              <a:t> 気持ちのこと。</a:t>
            </a:r>
            <a:endParaRPr lang="en-US" altLang="ja-JP" sz="1000">
              <a:latin typeface="+mn-ea"/>
            </a:endParaRPr>
          </a:p>
          <a:p>
            <a:pPr defTabSz="990670">
              <a:defRPr/>
            </a:pPr>
            <a:endParaRPr lang="en-US" altLang="ja-JP"/>
          </a:p>
        </p:txBody>
      </p:sp>
      <p:sp>
        <p:nvSpPr>
          <p:cNvPr id="4" name="スライド番号プレースホルダー 3"/>
          <p:cNvSpPr>
            <a:spLocks noGrp="1"/>
          </p:cNvSpPr>
          <p:nvPr>
            <p:ph type="sldNum" sz="quarter" idx="5"/>
          </p:nvPr>
        </p:nvSpPr>
        <p:spPr/>
        <p:txBody>
          <a:bodyPr/>
          <a:lstStyle/>
          <a:p>
            <a:fld id="{02CF0E6E-2AD1-4533-A107-C1DCB87BD81F}" type="slidenum">
              <a:rPr kumimoji="1" lang="ja-JP" altLang="en-US" smtClean="0"/>
              <a:t>9</a:t>
            </a:fld>
            <a:endParaRPr kumimoji="1" lang="ja-JP" altLang="en-US"/>
          </a:p>
        </p:txBody>
      </p:sp>
    </p:spTree>
    <p:extLst>
      <p:ext uri="{BB962C8B-B14F-4D97-AF65-F5344CB8AC3E}">
        <p14:creationId xmlns:p14="http://schemas.microsoft.com/office/powerpoint/2010/main" val="44751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A74EC8-0F4D-4807-9C98-D9A76E88480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4E5345E-C5E7-4860-9E85-674778806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1340BD2-2EE4-4B06-A2CF-65C3E7EAE986}"/>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1E3B6F2C-00B0-4791-B085-60E697F8FB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851325-99A6-4F82-8922-9CE6977E19A7}"/>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303311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4F747E-88BA-4451-A1D7-33C4ECD7B7C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383874-CCAA-4302-A9D0-8B72CC00D9C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3475EF-2493-44AD-91C5-DE5C0AF28DB8}"/>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C7208736-0E9A-40B3-9EEF-DAACA95F31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3069AD-CAE6-4F54-A9B9-17F28DBB96D0}"/>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1387539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DA1126E-5915-4622-A950-54FE9C3B6EE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4E39DE8-85F9-4B32-913D-87C4E3DDB1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618240-AC3B-4112-85C3-F74651A1A234}"/>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4BFE518F-1E64-4E12-886C-521FD6205A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8BA272-B26D-4DDC-B91D-C0A980216D7B}"/>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3736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066AB9-3AA6-495D-AC00-92F66689CE8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E5E507-FFF5-449A-B3B6-4E72D4687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0DB0B1-974A-424D-9806-9F1BB2827BDA}"/>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1346A79F-293C-4778-A4C6-98C4A2C13D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ABBF7F-9C8B-4323-98A8-B7AD4764B629}"/>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0702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3515A1-3E8C-4C5D-8597-6CC0AF28864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34C574-0888-4E5B-BA0F-306051088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38F567-6485-4DE1-B612-E881CD08EEFC}"/>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059D5435-9ADF-4208-8766-A69FD26D80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9D1174-1382-4834-84F2-90BE78863BA8}"/>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9306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E1B011-C16D-4582-BEB0-4606C1AA32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00811A-6462-467B-BB4A-69CECD2E3F4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1866527-7853-41D0-9B9C-0A1FC13E5F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115213E-A7E4-44E5-AFC3-BDA2E183EF0B}"/>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884E61D9-4466-47EF-8179-1F7C2BCEEF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84AAE3-815B-4615-A4A4-F7FAD35CD036}"/>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54552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7B18B2-53C0-406E-B499-4E9378D930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54A7F5-15A9-4896-AF56-A450283C9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FFD00D6-FC52-445A-84F5-F7A394AACA6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3A28A4C-10F7-48E2-84A0-06C406219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204B34-BFE8-47AF-ADBB-32EEBD7CE4E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05FB5BC-14BA-48FD-9217-1303B0F8242D}"/>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8" name="フッター プレースホルダー 7">
            <a:extLst>
              <a:ext uri="{FF2B5EF4-FFF2-40B4-BE49-F238E27FC236}">
                <a16:creationId xmlns:a16="http://schemas.microsoft.com/office/drawing/2014/main" id="{E2F8A970-6C2D-4B86-8371-405DBF58A3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E1B205A-DBB2-47C3-A860-5629107B5863}"/>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60478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3094F7-AFCF-4D8A-8907-C8E90A13E6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23E7AF-9102-4B3D-8785-66263B1BDD64}"/>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4" name="フッター プレースホルダー 3">
            <a:extLst>
              <a:ext uri="{FF2B5EF4-FFF2-40B4-BE49-F238E27FC236}">
                <a16:creationId xmlns:a16="http://schemas.microsoft.com/office/drawing/2014/main" id="{93136026-2CD5-4C63-8E30-C05AF8A06A9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477BB9D-D17A-4D12-BFAD-83A2B4712FA4}"/>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4215380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7A11B1-9529-41E6-8AB5-E9FBE03674A4}"/>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3" name="フッター プレースホルダー 2">
            <a:extLst>
              <a:ext uri="{FF2B5EF4-FFF2-40B4-BE49-F238E27FC236}">
                <a16:creationId xmlns:a16="http://schemas.microsoft.com/office/drawing/2014/main" id="{C4185A89-6015-4F74-BFCC-5711AC9E0A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173A8E-A445-4FCE-86F0-1F3C5C0E08E5}"/>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75670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FBC5B-879A-4711-9813-CC0D1F7B37C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4754AB-E146-4E92-808A-B89012174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51F1ECD-BFA1-414A-AA08-EEFE2BEE5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C05A440-13E0-465D-9E09-848714AA1429}"/>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C0F6D4F5-AC95-436C-884C-32FAFFA669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A101C5-DE66-4D3A-AF6B-C6ECCB8933B7}"/>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309912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467CF-E68A-4BDA-876D-9C0D42E8DAC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A1EB190-6595-4284-ACE8-E6F438716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5834AD3-728D-410C-A1BB-E06B75C4D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E88EE3-EEB6-4077-8828-A0DAFD481F09}"/>
              </a:ext>
            </a:extLst>
          </p:cNvPr>
          <p:cNvSpPr>
            <a:spLocks noGrp="1"/>
          </p:cNvSpPr>
          <p:nvPr>
            <p:ph type="dt" sz="half" idx="10"/>
          </p:nvPr>
        </p:nvSpPr>
        <p:spPr/>
        <p:txBody>
          <a:bodyPr/>
          <a:lstStyle/>
          <a:p>
            <a:fld id="{98DB7FE8-CFE7-4DB5-9DC2-D65780286D6B}" type="datetimeFigureOut">
              <a:rPr kumimoji="1" lang="ja-JP" altLang="en-US" smtClean="0"/>
              <a:t>2022/4/8</a:t>
            </a:fld>
            <a:endParaRPr kumimoji="1" lang="ja-JP" altLang="en-US"/>
          </a:p>
        </p:txBody>
      </p:sp>
      <p:sp>
        <p:nvSpPr>
          <p:cNvPr id="6" name="フッター プレースホルダー 5">
            <a:extLst>
              <a:ext uri="{FF2B5EF4-FFF2-40B4-BE49-F238E27FC236}">
                <a16:creationId xmlns:a16="http://schemas.microsoft.com/office/drawing/2014/main" id="{60238309-BE0A-4C64-AABB-18D491B5FE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763C73C-FF87-4CDA-9CE0-A3830372C259}"/>
              </a:ext>
            </a:extLst>
          </p:cNvPr>
          <p:cNvSpPr>
            <a:spLocks noGrp="1"/>
          </p:cNvSpPr>
          <p:nvPr>
            <p:ph type="sldNum" sz="quarter" idx="12"/>
          </p:nvPr>
        </p:nvSpPr>
        <p:spPr/>
        <p:txBody>
          <a:body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78578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D019D3C-E562-4503-977E-6C7352479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967714D-4170-4D7F-8F31-A2BE26BD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E20D31-FAAA-4D6A-983A-24302B54A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B7FE8-CFE7-4DB5-9DC2-D65780286D6B}" type="datetimeFigureOut">
              <a:rPr kumimoji="1" lang="ja-JP" altLang="en-US" smtClean="0"/>
              <a:t>2022/4/8</a:t>
            </a:fld>
            <a:endParaRPr kumimoji="1" lang="ja-JP" altLang="en-US"/>
          </a:p>
        </p:txBody>
      </p:sp>
      <p:sp>
        <p:nvSpPr>
          <p:cNvPr id="5" name="フッター プレースホルダー 4">
            <a:extLst>
              <a:ext uri="{FF2B5EF4-FFF2-40B4-BE49-F238E27FC236}">
                <a16:creationId xmlns:a16="http://schemas.microsoft.com/office/drawing/2014/main" id="{E1163EF1-6040-4DB5-8895-1E964183C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58D9375-EF02-49D3-9792-80265FBD9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0E2A0-5B2F-4597-AC89-592EEB5F7DBE}" type="slidenum">
              <a:rPr kumimoji="1" lang="ja-JP" altLang="en-US" smtClean="0"/>
              <a:t>‹#›</a:t>
            </a:fld>
            <a:endParaRPr kumimoji="1" lang="ja-JP" altLang="en-US"/>
          </a:p>
        </p:txBody>
      </p:sp>
    </p:spTree>
    <p:extLst>
      <p:ext uri="{BB962C8B-B14F-4D97-AF65-F5344CB8AC3E}">
        <p14:creationId xmlns:p14="http://schemas.microsoft.com/office/powerpoint/2010/main" val="200451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rgbClr val="636469"/>
          </a:solidFill>
          <a:latin typeface="小塚ゴシック Pro L" panose="020B0200000000000000" pitchFamily="34" charset="-128"/>
          <a:ea typeface="小塚ゴシック Pro L" panose="020B02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636469"/>
          </a:solidFill>
          <a:latin typeface="小塚ゴシック Pro L" panose="020B0200000000000000" pitchFamily="34" charset="-128"/>
          <a:ea typeface="小塚ゴシック Pro L" panose="020B02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636469"/>
          </a:solidFill>
          <a:latin typeface="小塚ゴシック Pro L" panose="020B0200000000000000" pitchFamily="34" charset="-128"/>
          <a:ea typeface="小塚ゴシック Pro L" panose="020B02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636469"/>
          </a:solidFill>
          <a:latin typeface="小塚ゴシック Pro L" panose="020B0200000000000000" pitchFamily="34" charset="-128"/>
          <a:ea typeface="小塚ゴシック Pro L" panose="020B02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636469"/>
          </a:solidFill>
          <a:latin typeface="小塚ゴシック Pro L" panose="020B0200000000000000" pitchFamily="34" charset="-128"/>
          <a:ea typeface="小塚ゴシック Pro L" panose="020B02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636469"/>
          </a:solidFill>
          <a:latin typeface="小塚ゴシック Pro L" panose="020B0200000000000000" pitchFamily="34" charset="-128"/>
          <a:ea typeface="小塚ゴシック Pro L" panose="020B02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5.svg"/><Relationship Id="rId12" Type="http://schemas.openxmlformats.org/officeDocument/2006/relationships/image" Target="../media/image25.jpeg"/><Relationship Id="rId17" Type="http://schemas.openxmlformats.org/officeDocument/2006/relationships/image" Target="../media/image44.png"/><Relationship Id="rId2" Type="http://schemas.openxmlformats.org/officeDocument/2006/relationships/notesSlide" Target="../notesSlides/notesSlide24.xml"/><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2.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875CED1-DFFC-41A6-88C5-76ACE422D916}"/>
              </a:ext>
            </a:extLst>
          </p:cNvPr>
          <p:cNvSpPr/>
          <p:nvPr/>
        </p:nvSpPr>
        <p:spPr>
          <a:xfrm>
            <a:off x="-28005" y="1867738"/>
            <a:ext cx="7178313" cy="2850601"/>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20937FB-FA81-49C7-8E17-23705922F230}"/>
              </a:ext>
            </a:extLst>
          </p:cNvPr>
          <p:cNvSpPr txBox="1"/>
          <p:nvPr/>
        </p:nvSpPr>
        <p:spPr>
          <a:xfrm>
            <a:off x="-28006" y="2292764"/>
            <a:ext cx="7178314" cy="2000548"/>
          </a:xfrm>
          <a:prstGeom prst="rect">
            <a:avLst/>
          </a:prstGeom>
          <a:noFill/>
        </p:spPr>
        <p:txBody>
          <a:bodyPr wrap="square">
            <a:spAutoFit/>
          </a:bodyPr>
          <a:lstStyle/>
          <a:p>
            <a:pPr algn="ctr"/>
            <a:r>
              <a:rPr kumimoji="1" lang="en-US" altLang="ja-JP" sz="3200" err="1"/>
              <a:t>ageLOC</a:t>
            </a:r>
            <a:r>
              <a:rPr kumimoji="1" lang="en-US" altLang="ja-JP" sz="3200"/>
              <a:t>®</a:t>
            </a:r>
            <a:r>
              <a:rPr lang="ja-JP" altLang="en-US" sz="3200"/>
              <a:t> ガルバニック スパ</a:t>
            </a:r>
            <a:r>
              <a:rPr lang="en-US" altLang="ja-JP" sz="3200"/>
              <a:t>®</a:t>
            </a:r>
            <a:r>
              <a:rPr lang="ja-JP" altLang="en-US" sz="3200"/>
              <a:t>* </a:t>
            </a:r>
            <a:endParaRPr lang="en-US" altLang="ja-JP" sz="3200"/>
          </a:p>
          <a:p>
            <a:pPr algn="ctr"/>
            <a:r>
              <a:rPr lang="ja-JP" altLang="en-US" sz="3200"/>
              <a:t>フェイシャル ジェル</a:t>
            </a:r>
            <a:endParaRPr lang="en-US" altLang="ja-JP" sz="3200"/>
          </a:p>
          <a:p>
            <a:pPr algn="ctr">
              <a:spcBef>
                <a:spcPts val="2400"/>
              </a:spcBef>
            </a:pPr>
            <a:r>
              <a:rPr lang="ja-JP" altLang="en-US" sz="4000" b="1"/>
              <a:t>製品トレーニング</a:t>
            </a:r>
            <a:endParaRPr kumimoji="1" lang="en-US" altLang="ja-JP" sz="4000" b="1"/>
          </a:p>
        </p:txBody>
      </p:sp>
      <p:pic>
        <p:nvPicPr>
          <p:cNvPr id="6" name="図 5" descr="水のボトル&#10;&#10;中程度の精度で自動的に生成された説明">
            <a:extLst>
              <a:ext uri="{FF2B5EF4-FFF2-40B4-BE49-F238E27FC236}">
                <a16:creationId xmlns:a16="http://schemas.microsoft.com/office/drawing/2014/main" id="{2EEF2726-9344-493C-801A-4BB0D8AC4C59}"/>
              </a:ext>
            </a:extLst>
          </p:cNvPr>
          <p:cNvPicPr>
            <a:picLocks noChangeAspect="1"/>
          </p:cNvPicPr>
          <p:nvPr/>
        </p:nvPicPr>
        <p:blipFill rotWithShape="1">
          <a:blip r:embed="rId3">
            <a:extLst>
              <a:ext uri="{28A0092B-C50C-407E-A947-70E740481C1C}">
                <a14:useLocalDpi xmlns:a14="http://schemas.microsoft.com/office/drawing/2010/main" val="0"/>
              </a:ext>
            </a:extLst>
          </a:blip>
          <a:srcRect l="16729" t="19064" r="16597" b="4157"/>
          <a:stretch/>
        </p:blipFill>
        <p:spPr>
          <a:xfrm>
            <a:off x="7785781" y="1519874"/>
            <a:ext cx="3636922" cy="3384000"/>
          </a:xfrm>
          <a:prstGeom prst="rect">
            <a:avLst/>
          </a:prstGeom>
        </p:spPr>
      </p:pic>
      <p:pic>
        <p:nvPicPr>
          <p:cNvPr id="13" name="図 12" descr="テキスト, ロゴ&#10;&#10;自動的に生成された説明">
            <a:extLst>
              <a:ext uri="{FF2B5EF4-FFF2-40B4-BE49-F238E27FC236}">
                <a16:creationId xmlns:a16="http://schemas.microsoft.com/office/drawing/2014/main" id="{83B8335D-E0FD-492D-8F3A-72AE849C5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653" y="3933000"/>
            <a:ext cx="2508981" cy="1188000"/>
          </a:xfrm>
          <a:prstGeom prst="rect">
            <a:avLst/>
          </a:prstGeom>
        </p:spPr>
      </p:pic>
      <p:sp>
        <p:nvSpPr>
          <p:cNvPr id="7" name="テキスト ボックス 6">
            <a:extLst>
              <a:ext uri="{FF2B5EF4-FFF2-40B4-BE49-F238E27FC236}">
                <a16:creationId xmlns:a16="http://schemas.microsoft.com/office/drawing/2014/main" id="{FF1B62FD-EF58-4DDC-B0C2-E91C80D38F80}"/>
              </a:ext>
            </a:extLst>
          </p:cNvPr>
          <p:cNvSpPr txBox="1"/>
          <p:nvPr/>
        </p:nvSpPr>
        <p:spPr>
          <a:xfrm>
            <a:off x="5387356" y="6604084"/>
            <a:ext cx="6869874" cy="253916"/>
          </a:xfrm>
          <a:prstGeom prst="rect">
            <a:avLst/>
          </a:prstGeom>
          <a:noFill/>
        </p:spPr>
        <p:txBody>
          <a:bodyPr wrap="square">
            <a:spAutoFit/>
          </a:bodyPr>
          <a:lstStyle/>
          <a:p>
            <a:pPr algn="r"/>
            <a:r>
              <a:rPr lang="ja-JP" altLang="en-US" sz="1050" dirty="0"/>
              <a:t>＊「</a:t>
            </a:r>
            <a:r>
              <a:rPr lang="en-US" altLang="ja-JP" sz="1050" dirty="0"/>
              <a:t>SPA</a:t>
            </a:r>
            <a:r>
              <a:rPr lang="ja-JP" altLang="en-US" sz="1050" dirty="0"/>
              <a:t>」「スパ」には、温熱効果・療養・温泉等の意味はありません。　 </a:t>
            </a:r>
          </a:p>
        </p:txBody>
      </p:sp>
    </p:spTree>
    <p:extLst>
      <p:ext uri="{BB962C8B-B14F-4D97-AF65-F5344CB8AC3E}">
        <p14:creationId xmlns:p14="http://schemas.microsoft.com/office/powerpoint/2010/main" val="21538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雪が積もった地面&#10;&#10;中程度の精度で自動的に生成された説明">
            <a:extLst>
              <a:ext uri="{FF2B5EF4-FFF2-40B4-BE49-F238E27FC236}">
                <a16:creationId xmlns:a16="http://schemas.microsoft.com/office/drawing/2014/main" id="{90FB8177-7610-4777-9A80-B7B1485838DF}"/>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b="5693"/>
          <a:stretch/>
        </p:blipFill>
        <p:spPr>
          <a:xfrm>
            <a:off x="7238" y="0"/>
            <a:ext cx="12180910" cy="6858000"/>
          </a:xfrm>
          <a:prstGeom prst="rect">
            <a:avLst/>
          </a:prstGeom>
        </p:spPr>
      </p:pic>
      <p:sp>
        <p:nvSpPr>
          <p:cNvPr id="7" name="正方形/長方形 6">
            <a:extLst>
              <a:ext uri="{FF2B5EF4-FFF2-40B4-BE49-F238E27FC236}">
                <a16:creationId xmlns:a16="http://schemas.microsoft.com/office/drawing/2014/main" id="{439ED8A6-4D3B-41D1-B087-1972FBC8E8BD}"/>
              </a:ext>
            </a:extLst>
          </p:cNvPr>
          <p:cNvSpPr/>
          <p:nvPr/>
        </p:nvSpPr>
        <p:spPr>
          <a:xfrm>
            <a:off x="7239" y="1117600"/>
            <a:ext cx="12184761" cy="4133927"/>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544601B-FCC5-42CC-9690-D8FF38546DFD}"/>
              </a:ext>
            </a:extLst>
          </p:cNvPr>
          <p:cNvSpPr txBox="1"/>
          <p:nvPr/>
        </p:nvSpPr>
        <p:spPr>
          <a:xfrm>
            <a:off x="7239" y="1606473"/>
            <a:ext cx="12184761" cy="3314853"/>
          </a:xfrm>
          <a:prstGeom prst="rect">
            <a:avLst/>
          </a:prstGeom>
        </p:spPr>
        <p:txBody>
          <a:bodyPr vert="horz" lIns="91440" tIns="45720" rIns="91440" bIns="45720" rtlCol="0" anchor="ctr">
            <a:noAutofit/>
          </a:bodyPr>
          <a:lstStyle/>
          <a:p>
            <a:pPr algn="ctr">
              <a:lnSpc>
                <a:spcPct val="120000"/>
              </a:lnSpc>
              <a:spcBef>
                <a:spcPts val="1200"/>
              </a:spcBef>
            </a:pPr>
            <a:r>
              <a:rPr lang="ja-JP" altLang="en-US" sz="2400" b="0" i="0" kern="1200">
                <a:solidFill>
                  <a:srgbClr val="636569"/>
                </a:solidFill>
                <a:effectLst/>
                <a:latin typeface="+mj-lt"/>
                <a:ea typeface="+mj-ea"/>
                <a:cs typeface="+mj-cs"/>
              </a:rPr>
              <a:t>「家庭用美容機器システム ブランド」世界ランク</a:t>
            </a:r>
            <a:r>
              <a:rPr lang="en-US" altLang="ja-JP" sz="2400" b="0" i="0" kern="1200">
                <a:solidFill>
                  <a:srgbClr val="636569"/>
                </a:solidFill>
                <a:effectLst/>
                <a:latin typeface="+mj-lt"/>
                <a:ea typeface="+mj-ea"/>
                <a:cs typeface="+mj-cs"/>
              </a:rPr>
              <a:t>1</a:t>
            </a:r>
            <a:r>
              <a:rPr lang="ja-JP" altLang="en-US" sz="2400" b="0" i="0" kern="1200">
                <a:solidFill>
                  <a:srgbClr val="636569"/>
                </a:solidFill>
                <a:effectLst/>
                <a:latin typeface="+mj-lt"/>
                <a:ea typeface="+mj-ea"/>
                <a:cs typeface="+mj-cs"/>
              </a:rPr>
              <a:t>位*</a:t>
            </a:r>
            <a:r>
              <a:rPr lang="en-US" altLang="ja-JP" sz="2400" b="0" i="0" kern="1200" baseline="30000">
                <a:solidFill>
                  <a:srgbClr val="636569"/>
                </a:solidFill>
                <a:effectLst/>
                <a:latin typeface="+mj-lt"/>
                <a:ea typeface="+mj-ea"/>
                <a:cs typeface="+mj-cs"/>
              </a:rPr>
              <a:t>1</a:t>
            </a:r>
            <a:r>
              <a:rPr lang="ja-JP" altLang="en-US" sz="2400" b="0" i="0" kern="1200">
                <a:solidFill>
                  <a:srgbClr val="636569"/>
                </a:solidFill>
                <a:effectLst/>
                <a:latin typeface="+mj-lt"/>
                <a:ea typeface="+mj-ea"/>
                <a:cs typeface="+mj-cs"/>
              </a:rPr>
              <a:t>の</a:t>
            </a:r>
            <a:endParaRPr lang="en-US" altLang="ja-JP" sz="2400" b="0" i="0" kern="1200">
              <a:solidFill>
                <a:srgbClr val="636569"/>
              </a:solidFill>
              <a:effectLst/>
              <a:latin typeface="+mj-lt"/>
              <a:ea typeface="+mj-ea"/>
              <a:cs typeface="+mj-cs"/>
            </a:endParaRPr>
          </a:p>
          <a:p>
            <a:pPr algn="ctr">
              <a:lnSpc>
                <a:spcPct val="120000"/>
              </a:lnSpc>
              <a:spcBef>
                <a:spcPts val="1200"/>
              </a:spcBef>
            </a:pPr>
            <a:r>
              <a:rPr lang="ja-JP" altLang="en-US" sz="2400" b="0" i="0" kern="1200">
                <a:solidFill>
                  <a:srgbClr val="636569"/>
                </a:solidFill>
                <a:effectLst/>
                <a:latin typeface="+mj-lt"/>
                <a:ea typeface="+mj-ea"/>
                <a:cs typeface="+mj-cs"/>
              </a:rPr>
              <a:t>原点とも言えるガルバニック スパ*。</a:t>
            </a:r>
            <a:endParaRPr lang="en-US" altLang="ja-JP" sz="2400" b="0" i="0" kern="1200">
              <a:solidFill>
                <a:srgbClr val="636569"/>
              </a:solidFill>
              <a:effectLst/>
              <a:latin typeface="+mj-lt"/>
              <a:ea typeface="+mj-ea"/>
              <a:cs typeface="+mj-cs"/>
            </a:endParaRPr>
          </a:p>
          <a:p>
            <a:pPr algn="ctr">
              <a:lnSpc>
                <a:spcPct val="120000"/>
              </a:lnSpc>
              <a:spcBef>
                <a:spcPts val="1200"/>
              </a:spcBef>
            </a:pPr>
            <a:r>
              <a:rPr lang="ja-JP" altLang="en-US" sz="2400" kern="1200">
                <a:solidFill>
                  <a:srgbClr val="636569"/>
                </a:solidFill>
                <a:latin typeface="+mj-lt"/>
                <a:ea typeface="+mj-ea"/>
                <a:cs typeface="+mj-cs"/>
              </a:rPr>
              <a:t>長く愛され続ける製品だからこそ、</a:t>
            </a:r>
            <a:endParaRPr lang="en-US" altLang="ja-JP" sz="2400" kern="1200">
              <a:solidFill>
                <a:srgbClr val="636569"/>
              </a:solidFill>
              <a:latin typeface="+mj-lt"/>
              <a:ea typeface="+mj-ea"/>
              <a:cs typeface="+mj-cs"/>
            </a:endParaRPr>
          </a:p>
          <a:p>
            <a:pPr algn="ctr">
              <a:lnSpc>
                <a:spcPct val="120000"/>
              </a:lnSpc>
              <a:spcBef>
                <a:spcPts val="1200"/>
              </a:spcBef>
            </a:pPr>
            <a:r>
              <a:rPr lang="ja-JP" altLang="en-US" sz="2400" kern="1200">
                <a:solidFill>
                  <a:srgbClr val="636569"/>
                </a:solidFill>
                <a:latin typeface="+mj-lt"/>
                <a:ea typeface="+mj-ea"/>
                <a:cs typeface="+mj-cs"/>
              </a:rPr>
              <a:t>肌だけでなく環境とも向き合い、未来を見つめてリニューアル。</a:t>
            </a:r>
            <a:endParaRPr lang="en-US" altLang="ja-JP" sz="2400" kern="1200">
              <a:solidFill>
                <a:srgbClr val="636569"/>
              </a:solidFill>
              <a:latin typeface="+mj-lt"/>
              <a:ea typeface="+mj-ea"/>
              <a:cs typeface="+mj-cs"/>
            </a:endParaRPr>
          </a:p>
          <a:p>
            <a:pPr algn="ctr">
              <a:lnSpc>
                <a:spcPct val="120000"/>
              </a:lnSpc>
              <a:spcBef>
                <a:spcPts val="1200"/>
              </a:spcBef>
            </a:pPr>
            <a:r>
              <a:rPr lang="ja-JP" altLang="en-US" sz="2400" kern="1200">
                <a:solidFill>
                  <a:srgbClr val="636569"/>
                </a:solidFill>
                <a:latin typeface="+mj-lt"/>
                <a:ea typeface="+mj-ea"/>
                <a:cs typeface="+mj-cs"/>
              </a:rPr>
              <a:t>生まれ変わったフェイシャル ジェルで、</a:t>
            </a:r>
            <a:endParaRPr lang="en-US" altLang="ja-JP" sz="2400" kern="1200">
              <a:solidFill>
                <a:srgbClr val="636569"/>
              </a:solidFill>
              <a:latin typeface="+mj-lt"/>
              <a:ea typeface="+mj-ea"/>
              <a:cs typeface="+mj-cs"/>
            </a:endParaRPr>
          </a:p>
          <a:p>
            <a:pPr algn="ctr">
              <a:lnSpc>
                <a:spcPct val="120000"/>
              </a:lnSpc>
              <a:spcBef>
                <a:spcPts val="1200"/>
              </a:spcBef>
            </a:pPr>
            <a:r>
              <a:rPr lang="ja-JP" altLang="en-US" sz="2400" kern="1200">
                <a:solidFill>
                  <a:srgbClr val="636569"/>
                </a:solidFill>
                <a:latin typeface="+mj-lt"/>
                <a:ea typeface="+mj-ea"/>
                <a:cs typeface="+mj-cs"/>
              </a:rPr>
              <a:t>あふれるうるおいと上がる自信*</a:t>
            </a:r>
            <a:r>
              <a:rPr lang="en-US" altLang="ja-JP" sz="2400" kern="1200" baseline="30000">
                <a:solidFill>
                  <a:srgbClr val="636569"/>
                </a:solidFill>
                <a:latin typeface="+mj-lt"/>
                <a:ea typeface="+mj-ea"/>
                <a:cs typeface="+mj-cs"/>
              </a:rPr>
              <a:t>2</a:t>
            </a:r>
            <a:r>
              <a:rPr lang="ja-JP" altLang="en-US" sz="2400" kern="1200">
                <a:solidFill>
                  <a:srgbClr val="636569"/>
                </a:solidFill>
                <a:latin typeface="+mj-lt"/>
                <a:ea typeface="+mj-ea"/>
                <a:cs typeface="+mj-cs"/>
              </a:rPr>
              <a:t>を。</a:t>
            </a:r>
            <a:endParaRPr lang="en-US" altLang="ja-JP" sz="2400" b="0" i="0" kern="1200">
              <a:solidFill>
                <a:srgbClr val="636569"/>
              </a:solidFill>
              <a:effectLst/>
              <a:latin typeface="+mj-lt"/>
              <a:ea typeface="+mj-ea"/>
              <a:cs typeface="+mj-cs"/>
            </a:endParaRPr>
          </a:p>
        </p:txBody>
      </p:sp>
      <p:sp>
        <p:nvSpPr>
          <p:cNvPr id="3" name="テキスト ボックス 2">
            <a:extLst>
              <a:ext uri="{FF2B5EF4-FFF2-40B4-BE49-F238E27FC236}">
                <a16:creationId xmlns:a16="http://schemas.microsoft.com/office/drawing/2014/main" id="{FCA3E211-C786-4369-8BBA-FF0D7AD447DF}"/>
              </a:ext>
            </a:extLst>
          </p:cNvPr>
          <p:cNvSpPr txBox="1"/>
          <p:nvPr/>
        </p:nvSpPr>
        <p:spPr>
          <a:xfrm>
            <a:off x="12670" y="5852585"/>
            <a:ext cx="12179330" cy="1061829"/>
          </a:xfrm>
          <a:prstGeom prst="rect">
            <a:avLst/>
          </a:prstGeom>
          <a:noFill/>
        </p:spPr>
        <p:txBody>
          <a:bodyPr wrap="square">
            <a:spAutoFit/>
          </a:bodyPr>
          <a:lstStyle/>
          <a:p>
            <a:r>
              <a:rPr lang="ja-JP" altLang="en-US" sz="900" dirty="0">
                <a:solidFill>
                  <a:srgbClr val="636569"/>
                </a:solidFill>
              </a:rPr>
              <a:t>＊「</a:t>
            </a:r>
            <a:r>
              <a:rPr lang="en-US" altLang="ja-JP" sz="900" dirty="0">
                <a:solidFill>
                  <a:srgbClr val="636569"/>
                </a:solidFill>
              </a:rPr>
              <a:t>SPA</a:t>
            </a:r>
            <a:r>
              <a:rPr lang="ja-JP" altLang="en-US" sz="900" dirty="0">
                <a:solidFill>
                  <a:srgbClr val="636569"/>
                </a:solidFill>
              </a:rPr>
              <a:t>」「スパ」には、温熱効果・療養・温泉等の意味はありません。　 </a:t>
            </a:r>
          </a:p>
          <a:p>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ニュースキンは、世界</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No.1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「家庭用美容機器システム ブランド」です。</a:t>
            </a:r>
          </a:p>
          <a:p>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出典： ユーロモニターインターナショナル</a:t>
            </a:r>
          </a:p>
          <a:p>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2017</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2020</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における小売金額ベース、すべての流通チャネル。家庭用美容機器システムとは、同一ブランドの専用スキンケア製品とセットで販売されている、またはセットで使用することが推奨されている家庭用スキンケア美容機器を指す。ユーロモニターが</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2021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月～</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3</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月に実施した独自調査および同社の調査手法に基づく。ユーロモニターの</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Passport</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データベースに定義される電動洗顔ブラシを含む。ヘアケア家電、脱毛器、ボディシェーバー、オーラルケア家電は含まれない。</a:t>
            </a:r>
            <a:endPar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endParaRPr>
          </a:p>
          <a:p>
            <a:r>
              <a:rPr lang="ja-JP" altLang="en-US" sz="900" dirty="0">
                <a:latin typeface="+mn-ea"/>
              </a:rPr>
              <a:t>＊</a:t>
            </a:r>
            <a:r>
              <a:rPr lang="en-US" altLang="ja-JP" sz="900" dirty="0">
                <a:latin typeface="+mn-ea"/>
              </a:rPr>
              <a:t>2  </a:t>
            </a:r>
            <a:r>
              <a:rPr lang="ja-JP" altLang="en-US" sz="900" dirty="0">
                <a:latin typeface="+mn-ea"/>
              </a:rPr>
              <a:t>気持ちのこと。</a:t>
            </a:r>
          </a:p>
        </p:txBody>
      </p:sp>
      <p:pic>
        <p:nvPicPr>
          <p:cNvPr id="4" name="図 3" descr="テキスト, ロゴ&#10;&#10;自動的に生成された説明">
            <a:extLst>
              <a:ext uri="{FF2B5EF4-FFF2-40B4-BE49-F238E27FC236}">
                <a16:creationId xmlns:a16="http://schemas.microsoft.com/office/drawing/2014/main" id="{4D64521D-E3C0-4CB6-A174-192B257E2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236989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クマ, テディ, ぬいぐるみ, 座る が含まれている画像&#10;&#10;自動的に生成された説明">
            <a:extLst>
              <a:ext uri="{FF2B5EF4-FFF2-40B4-BE49-F238E27FC236}">
                <a16:creationId xmlns:a16="http://schemas.microsoft.com/office/drawing/2014/main" id="{ACF27F84-7739-4934-977D-9C1DDE55B52B}"/>
              </a:ext>
            </a:extLst>
          </p:cNvPr>
          <p:cNvPicPr>
            <a:picLocks noChangeAspect="1"/>
          </p:cNvPicPr>
          <p:nvPr/>
        </p:nvPicPr>
        <p:blipFill rotWithShape="1">
          <a:blip r:embed="rId3">
            <a:extLst>
              <a:ext uri="{28A0092B-C50C-407E-A947-70E740481C1C}">
                <a14:useLocalDpi xmlns:a14="http://schemas.microsoft.com/office/drawing/2010/main" val="0"/>
              </a:ext>
            </a:extLst>
          </a:blip>
          <a:srcRect l="163" t="19065" r="28892" b="-422"/>
          <a:stretch/>
        </p:blipFill>
        <p:spPr>
          <a:xfrm>
            <a:off x="3827345" y="1209817"/>
            <a:ext cx="3693600" cy="2875266"/>
          </a:xfrm>
          <a:prstGeom prst="rect">
            <a:avLst/>
          </a:prstGeom>
          <a:ln>
            <a:solidFill>
              <a:srgbClr val="8C88A3"/>
            </a:solidFill>
          </a:ln>
        </p:spPr>
      </p:pic>
      <p:sp>
        <p:nvSpPr>
          <p:cNvPr id="2" name="テキスト ボックス 1">
            <a:extLst>
              <a:ext uri="{FF2B5EF4-FFF2-40B4-BE49-F238E27FC236}">
                <a16:creationId xmlns:a16="http://schemas.microsoft.com/office/drawing/2014/main" id="{4CADBBB8-DE47-44B4-AEE6-B02F7A451A18}"/>
              </a:ext>
            </a:extLst>
          </p:cNvPr>
          <p:cNvSpPr txBox="1"/>
          <p:nvPr/>
        </p:nvSpPr>
        <p:spPr>
          <a:xfrm>
            <a:off x="486300" y="2627405"/>
            <a:ext cx="3754195" cy="1277273"/>
          </a:xfrm>
          <a:prstGeom prst="rect">
            <a:avLst/>
          </a:prstGeom>
          <a:noFill/>
        </p:spPr>
        <p:txBody>
          <a:bodyPr wrap="square" rtlCol="0">
            <a:spAutoFit/>
          </a:bodyPr>
          <a:lstStyle/>
          <a:p>
            <a:r>
              <a:rPr lang="ja-JP" altLang="en-US" sz="3600">
                <a:solidFill>
                  <a:srgbClr val="636569"/>
                </a:solidFill>
                <a:latin typeface="+mn-ea"/>
              </a:rPr>
              <a:t>製品特長</a:t>
            </a:r>
            <a:endParaRPr lang="en-US" altLang="ja-JP" sz="3600">
              <a:solidFill>
                <a:srgbClr val="636569"/>
              </a:solidFill>
              <a:latin typeface="+mn-ea"/>
            </a:endParaRPr>
          </a:p>
          <a:p>
            <a:pPr>
              <a:spcBef>
                <a:spcPts val="600"/>
              </a:spcBef>
            </a:pPr>
            <a:r>
              <a:rPr lang="en-US" altLang="ja-JP" sz="3600">
                <a:solidFill>
                  <a:srgbClr val="62A6B6"/>
                </a:solidFill>
                <a:latin typeface="+mn-ea"/>
              </a:rPr>
              <a:t>2</a:t>
            </a:r>
            <a:r>
              <a:rPr lang="ja-JP" altLang="en-US" sz="3600">
                <a:solidFill>
                  <a:srgbClr val="62A6B6"/>
                </a:solidFill>
                <a:latin typeface="+mn-ea"/>
              </a:rPr>
              <a:t>つのポイント</a:t>
            </a:r>
            <a:endParaRPr lang="en-US" altLang="ja-JP" sz="3600">
              <a:solidFill>
                <a:srgbClr val="62A6B6"/>
              </a:solidFill>
              <a:latin typeface="+mn-ea"/>
            </a:endParaRPr>
          </a:p>
        </p:txBody>
      </p:sp>
      <p:grpSp>
        <p:nvGrpSpPr>
          <p:cNvPr id="15" name="グループ化 14">
            <a:extLst>
              <a:ext uri="{FF2B5EF4-FFF2-40B4-BE49-F238E27FC236}">
                <a16:creationId xmlns:a16="http://schemas.microsoft.com/office/drawing/2014/main" id="{6D67FA6B-EF22-4E60-A95C-5759FBD30A0B}"/>
              </a:ext>
            </a:extLst>
          </p:cNvPr>
          <p:cNvGrpSpPr/>
          <p:nvPr/>
        </p:nvGrpSpPr>
        <p:grpSpPr>
          <a:xfrm>
            <a:off x="7801472" y="4058013"/>
            <a:ext cx="3692256" cy="1810987"/>
            <a:chOff x="7896472" y="4188642"/>
            <a:chExt cx="3692256" cy="1810987"/>
          </a:xfrm>
        </p:grpSpPr>
        <p:sp>
          <p:nvSpPr>
            <p:cNvPr id="19" name="正方形/長方形 18">
              <a:extLst>
                <a:ext uri="{FF2B5EF4-FFF2-40B4-BE49-F238E27FC236}">
                  <a16:creationId xmlns:a16="http://schemas.microsoft.com/office/drawing/2014/main" id="{80269CA4-595B-4F63-8772-340045975DAA}"/>
                </a:ext>
              </a:extLst>
            </p:cNvPr>
            <p:cNvSpPr/>
            <p:nvPr/>
          </p:nvSpPr>
          <p:spPr>
            <a:xfrm>
              <a:off x="7896472" y="4188642"/>
              <a:ext cx="3692256" cy="1810987"/>
            </a:xfrm>
            <a:prstGeom prst="rect">
              <a:avLst/>
            </a:prstGeom>
            <a:solidFill>
              <a:srgbClr val="8C88A3"/>
            </a:solidFill>
            <a:ln>
              <a:solidFill>
                <a:srgbClr val="8C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9832EB8-6221-4727-99C8-E24EAA1DB9F5}"/>
                </a:ext>
              </a:extLst>
            </p:cNvPr>
            <p:cNvSpPr txBox="1"/>
            <p:nvPr/>
          </p:nvSpPr>
          <p:spPr>
            <a:xfrm>
              <a:off x="8230146" y="4485860"/>
              <a:ext cx="3004636" cy="1292662"/>
            </a:xfrm>
            <a:prstGeom prst="rect">
              <a:avLst/>
            </a:prstGeom>
            <a:noFill/>
          </p:spPr>
          <p:txBody>
            <a:bodyPr wrap="square" rtlCol="0">
              <a:spAutoFit/>
            </a:bodyPr>
            <a:lstStyle/>
            <a:p>
              <a:pPr algn="ctr"/>
              <a:r>
                <a:rPr kumimoji="1" lang="ja-JP" altLang="en-US" sz="2600">
                  <a:solidFill>
                    <a:schemeClr val="bg1"/>
                  </a:solidFill>
                </a:rPr>
                <a:t>時代に</a:t>
              </a:r>
              <a:endParaRPr kumimoji="1" lang="en-US" altLang="ja-JP" sz="2600">
                <a:solidFill>
                  <a:schemeClr val="bg1"/>
                </a:solidFill>
              </a:endParaRPr>
            </a:p>
            <a:p>
              <a:pPr algn="ctr"/>
              <a:r>
                <a:rPr kumimoji="1" lang="ja-JP" altLang="en-US" sz="2600">
                  <a:solidFill>
                    <a:schemeClr val="bg1"/>
                  </a:solidFill>
                </a:rPr>
                <a:t>フォーカスした</a:t>
              </a:r>
              <a:endParaRPr kumimoji="1" lang="en-US" altLang="ja-JP" sz="2600">
                <a:solidFill>
                  <a:schemeClr val="bg1"/>
                </a:solidFill>
              </a:endParaRPr>
            </a:p>
            <a:p>
              <a:pPr algn="ctr"/>
              <a:r>
                <a:rPr kumimoji="1" lang="ja-JP" altLang="en-US" sz="2600">
                  <a:solidFill>
                    <a:schemeClr val="bg1"/>
                  </a:solidFill>
                </a:rPr>
                <a:t>パッケージ</a:t>
              </a:r>
            </a:p>
          </p:txBody>
        </p:sp>
      </p:grpSp>
      <p:grpSp>
        <p:nvGrpSpPr>
          <p:cNvPr id="14" name="グループ化 13">
            <a:extLst>
              <a:ext uri="{FF2B5EF4-FFF2-40B4-BE49-F238E27FC236}">
                <a16:creationId xmlns:a16="http://schemas.microsoft.com/office/drawing/2014/main" id="{72EE5B1D-68AD-4387-BBA0-FB931711F719}"/>
              </a:ext>
            </a:extLst>
          </p:cNvPr>
          <p:cNvGrpSpPr/>
          <p:nvPr/>
        </p:nvGrpSpPr>
        <p:grpSpPr>
          <a:xfrm>
            <a:off x="3827345" y="4045812"/>
            <a:ext cx="3692256" cy="1810987"/>
            <a:chOff x="3905412" y="4305618"/>
            <a:chExt cx="3692256" cy="1810987"/>
          </a:xfrm>
        </p:grpSpPr>
        <p:sp>
          <p:nvSpPr>
            <p:cNvPr id="13" name="正方形/長方形 12">
              <a:extLst>
                <a:ext uri="{FF2B5EF4-FFF2-40B4-BE49-F238E27FC236}">
                  <a16:creationId xmlns:a16="http://schemas.microsoft.com/office/drawing/2014/main" id="{6C92DDBF-1D08-4335-896F-BA25CBB3BDAA}"/>
                </a:ext>
              </a:extLst>
            </p:cNvPr>
            <p:cNvSpPr/>
            <p:nvPr/>
          </p:nvSpPr>
          <p:spPr>
            <a:xfrm>
              <a:off x="3905412" y="4305618"/>
              <a:ext cx="3692256" cy="1810987"/>
            </a:xfrm>
            <a:prstGeom prst="rect">
              <a:avLst/>
            </a:prstGeom>
            <a:solidFill>
              <a:srgbClr val="8C88A3"/>
            </a:solidFill>
            <a:ln w="19050">
              <a:solidFill>
                <a:srgbClr val="8C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1307E41-5B36-4EB4-A8B5-5428015FC6F3}"/>
                </a:ext>
              </a:extLst>
            </p:cNvPr>
            <p:cNvSpPr txBox="1"/>
            <p:nvPr/>
          </p:nvSpPr>
          <p:spPr>
            <a:xfrm>
              <a:off x="4268967" y="4586655"/>
              <a:ext cx="3004636" cy="1292662"/>
            </a:xfrm>
            <a:prstGeom prst="rect">
              <a:avLst/>
            </a:prstGeom>
            <a:noFill/>
            <a:ln>
              <a:solidFill>
                <a:srgbClr val="8B87A3"/>
              </a:solidFill>
            </a:ln>
          </p:spPr>
          <p:txBody>
            <a:bodyPr wrap="square" rtlCol="0">
              <a:spAutoFit/>
            </a:bodyPr>
            <a:lstStyle/>
            <a:p>
              <a:pPr algn="ctr"/>
              <a:r>
                <a:rPr kumimoji="1" lang="ja-JP" altLang="en-US" sz="2600">
                  <a:solidFill>
                    <a:schemeClr val="bg1"/>
                  </a:solidFill>
                </a:rPr>
                <a:t>時代に</a:t>
              </a:r>
              <a:endParaRPr kumimoji="1" lang="en-US" altLang="ja-JP" sz="2600">
                <a:solidFill>
                  <a:schemeClr val="bg1"/>
                </a:solidFill>
              </a:endParaRPr>
            </a:p>
            <a:p>
              <a:pPr algn="ctr"/>
              <a:r>
                <a:rPr kumimoji="1" lang="ja-JP" altLang="en-US" sz="2600">
                  <a:solidFill>
                    <a:schemeClr val="bg1"/>
                  </a:solidFill>
                </a:rPr>
                <a:t>フォーカスした</a:t>
              </a:r>
              <a:endParaRPr kumimoji="1" lang="en-US" altLang="ja-JP" sz="2600">
                <a:solidFill>
                  <a:schemeClr val="bg1"/>
                </a:solidFill>
              </a:endParaRPr>
            </a:p>
            <a:p>
              <a:pPr algn="ctr"/>
              <a:r>
                <a:rPr kumimoji="1" lang="ja-JP" altLang="en-US" sz="2600">
                  <a:solidFill>
                    <a:schemeClr val="bg1"/>
                  </a:solidFill>
                </a:rPr>
                <a:t>成分</a:t>
              </a:r>
            </a:p>
          </p:txBody>
        </p:sp>
      </p:grpSp>
      <p:sp>
        <p:nvSpPr>
          <p:cNvPr id="24" name="正方形/長方形 23">
            <a:extLst>
              <a:ext uri="{FF2B5EF4-FFF2-40B4-BE49-F238E27FC236}">
                <a16:creationId xmlns:a16="http://schemas.microsoft.com/office/drawing/2014/main" id="{C5BCF97A-CD79-4E3A-B0A7-F60F08201E35}"/>
              </a:ext>
            </a:extLst>
          </p:cNvPr>
          <p:cNvSpPr/>
          <p:nvPr/>
        </p:nvSpPr>
        <p:spPr>
          <a:xfrm>
            <a:off x="0" y="2649677"/>
            <a:ext cx="368135" cy="1116000"/>
          </a:xfrm>
          <a:prstGeom prst="rect">
            <a:avLst/>
          </a:prstGeom>
          <a:solidFill>
            <a:srgbClr val="9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テキスト, ロゴ&#10;&#10;自動的に生成された説明">
            <a:extLst>
              <a:ext uri="{FF2B5EF4-FFF2-40B4-BE49-F238E27FC236}">
                <a16:creationId xmlns:a16="http://schemas.microsoft.com/office/drawing/2014/main" id="{9D3CBFC9-B717-4B0C-8740-434EBB4F9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7" name="図 6">
            <a:extLst>
              <a:ext uri="{FF2B5EF4-FFF2-40B4-BE49-F238E27FC236}">
                <a16:creationId xmlns:a16="http://schemas.microsoft.com/office/drawing/2014/main" id="{F466CEEB-5343-4B0F-AF34-496A2EEE5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7597" y="1169659"/>
            <a:ext cx="3693600" cy="2899476"/>
          </a:xfrm>
          <a:prstGeom prst="rect">
            <a:avLst/>
          </a:prstGeom>
          <a:ln>
            <a:solidFill>
              <a:srgbClr val="8C88A3"/>
            </a:solidFill>
          </a:ln>
        </p:spPr>
      </p:pic>
    </p:spTree>
    <p:extLst>
      <p:ext uri="{BB962C8B-B14F-4D97-AF65-F5344CB8AC3E}">
        <p14:creationId xmlns:p14="http://schemas.microsoft.com/office/powerpoint/2010/main" val="3638886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E8F72A9D-844C-4BA5-A14E-E66FAA198298}"/>
              </a:ext>
            </a:extLst>
          </p:cNvPr>
          <p:cNvSpPr txBox="1"/>
          <p:nvPr/>
        </p:nvSpPr>
        <p:spPr>
          <a:xfrm>
            <a:off x="2" y="1349789"/>
            <a:ext cx="1569306" cy="1368000"/>
          </a:xfrm>
          <a:prstGeom prst="rect">
            <a:avLst/>
          </a:prstGeom>
          <a:solidFill>
            <a:srgbClr val="8C88A3"/>
          </a:solidFill>
        </p:spPr>
        <p:txBody>
          <a:bodyPr wrap="square" anchor="ctr" anchorCtr="0">
            <a:noAutofit/>
          </a:bodyPr>
          <a:lstStyle/>
          <a:p>
            <a:pPr algn="ctr">
              <a:spcBef>
                <a:spcPts val="600"/>
              </a:spcBef>
            </a:pPr>
            <a:endParaRPr lang="en-US" altLang="ja-JP" sz="2600" b="1" dirty="0">
              <a:solidFill>
                <a:schemeClr val="bg1"/>
              </a:solidFill>
            </a:endParaRPr>
          </a:p>
        </p:txBody>
      </p:sp>
      <p:sp>
        <p:nvSpPr>
          <p:cNvPr id="11" name="正方形/長方形 10">
            <a:extLst>
              <a:ext uri="{FF2B5EF4-FFF2-40B4-BE49-F238E27FC236}">
                <a16:creationId xmlns:a16="http://schemas.microsoft.com/office/drawing/2014/main" id="{42AE326D-1927-4008-9EA3-9610B01973A2}"/>
              </a:ext>
            </a:extLst>
          </p:cNvPr>
          <p:cNvSpPr/>
          <p:nvPr/>
        </p:nvSpPr>
        <p:spPr>
          <a:xfrm>
            <a:off x="0" y="-4372"/>
            <a:ext cx="12192000" cy="989559"/>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EF02796-DD08-4B5A-BC69-6B7FB3E200AF}"/>
              </a:ext>
            </a:extLst>
          </p:cNvPr>
          <p:cNvSpPr txBox="1"/>
          <p:nvPr/>
        </p:nvSpPr>
        <p:spPr>
          <a:xfrm>
            <a:off x="441325" y="317893"/>
            <a:ext cx="10972800" cy="523220"/>
          </a:xfrm>
          <a:prstGeom prst="rect">
            <a:avLst/>
          </a:prstGeom>
          <a:noFill/>
        </p:spPr>
        <p:txBody>
          <a:bodyPr wrap="square" rtlCol="0">
            <a:spAutoFit/>
          </a:bodyPr>
          <a:lstStyle/>
          <a:p>
            <a:r>
              <a:rPr lang="ja-JP" altLang="en-US" sz="2800">
                <a:solidFill>
                  <a:srgbClr val="636569"/>
                </a:solidFill>
              </a:rPr>
              <a:t>製品特長①：時代にフォーカスした成分</a:t>
            </a:r>
            <a:endParaRPr lang="en-US" altLang="ja-JP" sz="2800">
              <a:solidFill>
                <a:srgbClr val="636569"/>
              </a:solidFill>
            </a:endParaRPr>
          </a:p>
        </p:txBody>
      </p:sp>
      <p:sp>
        <p:nvSpPr>
          <p:cNvPr id="21" name="テキスト ボックス 20">
            <a:extLst>
              <a:ext uri="{FF2B5EF4-FFF2-40B4-BE49-F238E27FC236}">
                <a16:creationId xmlns:a16="http://schemas.microsoft.com/office/drawing/2014/main" id="{ABFC4D45-BA07-47D6-A356-DF05115C0FE2}"/>
              </a:ext>
            </a:extLst>
          </p:cNvPr>
          <p:cNvSpPr txBox="1"/>
          <p:nvPr/>
        </p:nvSpPr>
        <p:spPr>
          <a:xfrm>
            <a:off x="3420260" y="3696640"/>
            <a:ext cx="7073574" cy="1862048"/>
          </a:xfrm>
          <a:prstGeom prst="rect">
            <a:avLst/>
          </a:prstGeom>
          <a:noFill/>
        </p:spPr>
        <p:txBody>
          <a:bodyPr wrap="square">
            <a:spAutoFit/>
          </a:bodyPr>
          <a:lstStyle/>
          <a:p>
            <a:pPr algn="ctr">
              <a:spcBef>
                <a:spcPts val="600"/>
              </a:spcBef>
            </a:pPr>
            <a:r>
              <a:rPr lang="ja-JP" altLang="en-US" sz="2800" b="1"/>
              <a:t>ジャニアルベンスエキス</a:t>
            </a:r>
            <a:endParaRPr lang="en-US" altLang="ja-JP" sz="2800" b="1"/>
          </a:p>
          <a:p>
            <a:pPr algn="ctr">
              <a:spcBef>
                <a:spcPts val="600"/>
              </a:spcBef>
            </a:pPr>
            <a:r>
              <a:rPr lang="ja-JP" altLang="en-US" sz="2400"/>
              <a:t>（皮膚コンディショニング成分）を</a:t>
            </a:r>
            <a:endParaRPr lang="en-US" altLang="ja-JP" sz="2400"/>
          </a:p>
          <a:p>
            <a:pPr algn="ctr">
              <a:spcBef>
                <a:spcPts val="600"/>
              </a:spcBef>
            </a:pPr>
            <a:r>
              <a:rPr lang="ja-JP" altLang="en-US" sz="2400"/>
              <a:t>主要成分のひとつとして</a:t>
            </a:r>
            <a:endParaRPr lang="en-US" altLang="ja-JP" sz="2400"/>
          </a:p>
          <a:p>
            <a:pPr algn="ctr">
              <a:spcBef>
                <a:spcPts val="600"/>
              </a:spcBef>
            </a:pPr>
            <a:r>
              <a:rPr lang="ja-JP" altLang="en-US" sz="2400"/>
              <a:t>トリートメント ジェルに新配合</a:t>
            </a:r>
          </a:p>
        </p:txBody>
      </p:sp>
      <p:pic>
        <p:nvPicPr>
          <p:cNvPr id="13" name="図 12" descr="テキスト, ロゴ&#10;&#10;自動的に生成された説明">
            <a:extLst>
              <a:ext uri="{FF2B5EF4-FFF2-40B4-BE49-F238E27FC236}">
                <a16:creationId xmlns:a16="http://schemas.microsoft.com/office/drawing/2014/main" id="{980D1275-4D9A-478E-86DD-BE86B3A91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
        <p:nvSpPr>
          <p:cNvPr id="14" name="テキスト ボックス 13">
            <a:extLst>
              <a:ext uri="{FF2B5EF4-FFF2-40B4-BE49-F238E27FC236}">
                <a16:creationId xmlns:a16="http://schemas.microsoft.com/office/drawing/2014/main" id="{EAD6A810-7A70-4511-B0CC-49F8B08F7C94}"/>
              </a:ext>
            </a:extLst>
          </p:cNvPr>
          <p:cNvSpPr txBox="1"/>
          <p:nvPr/>
        </p:nvSpPr>
        <p:spPr>
          <a:xfrm>
            <a:off x="1075038" y="1349789"/>
            <a:ext cx="11116961" cy="1368000"/>
          </a:xfrm>
          <a:prstGeom prst="rect">
            <a:avLst/>
          </a:prstGeom>
          <a:solidFill>
            <a:srgbClr val="8C88A3"/>
          </a:solidFill>
        </p:spPr>
        <p:txBody>
          <a:bodyPr wrap="square" anchor="ctr" anchorCtr="0">
            <a:noAutofit/>
          </a:bodyPr>
          <a:lstStyle/>
          <a:p>
            <a:pPr>
              <a:spcBef>
                <a:spcPts val="600"/>
              </a:spcBef>
            </a:pPr>
            <a:r>
              <a:rPr lang="ja-JP" altLang="en-US" sz="2600" b="1" dirty="0">
                <a:solidFill>
                  <a:schemeClr val="bg1"/>
                </a:solidFill>
              </a:rPr>
              <a:t>ニュースキンがサステナビリティの取り組みとして力を入れる、</a:t>
            </a:r>
            <a:endParaRPr lang="en-US" altLang="ja-JP" sz="2600" b="1" dirty="0">
              <a:solidFill>
                <a:schemeClr val="bg1"/>
              </a:solidFill>
            </a:endParaRPr>
          </a:p>
          <a:p>
            <a:pPr>
              <a:spcBef>
                <a:spcPts val="600"/>
              </a:spcBef>
            </a:pPr>
            <a:r>
              <a:rPr lang="ja-JP" altLang="en-US" sz="2600" b="1" dirty="0">
                <a:solidFill>
                  <a:schemeClr val="bg1"/>
                </a:solidFill>
              </a:rPr>
              <a:t>環境制御型農業（</a:t>
            </a:r>
            <a:r>
              <a:rPr lang="en-US" altLang="zh-TW" sz="2600" b="1" dirty="0">
                <a:solidFill>
                  <a:schemeClr val="bg1"/>
                </a:solidFill>
              </a:rPr>
              <a:t>CEA</a:t>
            </a:r>
            <a:r>
              <a:rPr lang="ja-JP" altLang="en-US" sz="2600" b="1" dirty="0">
                <a:solidFill>
                  <a:schemeClr val="bg1"/>
                </a:solidFill>
              </a:rPr>
              <a:t>）で栽培・管理された原料</a:t>
            </a:r>
            <a:endParaRPr lang="en-US" altLang="ja-JP" sz="2600" b="1" dirty="0">
              <a:solidFill>
                <a:schemeClr val="bg1"/>
              </a:solidFill>
            </a:endParaRPr>
          </a:p>
        </p:txBody>
      </p:sp>
      <p:pic>
        <p:nvPicPr>
          <p:cNvPr id="16" name="図 15" descr="ピンク, 紫, 海洋生物, ウニ が含まれている画像&#10;&#10;自動的に生成された説明">
            <a:extLst>
              <a:ext uri="{FF2B5EF4-FFF2-40B4-BE49-F238E27FC236}">
                <a16:creationId xmlns:a16="http://schemas.microsoft.com/office/drawing/2014/main" id="{2BE975D4-6436-4C44-9A5B-AC851321D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07" y="3115664"/>
            <a:ext cx="3024000" cy="3024000"/>
          </a:xfrm>
          <a:prstGeom prst="flowChartConnector">
            <a:avLst/>
          </a:prstGeom>
          <a:ln>
            <a:solidFill>
              <a:srgbClr val="7B7696"/>
            </a:solidFill>
          </a:ln>
        </p:spPr>
      </p:pic>
      <p:pic>
        <p:nvPicPr>
          <p:cNvPr id="17" name="図 16" descr="アイコン&#10;&#10;低い精度で自動的に生成された説明">
            <a:extLst>
              <a:ext uri="{FF2B5EF4-FFF2-40B4-BE49-F238E27FC236}">
                <a16:creationId xmlns:a16="http://schemas.microsoft.com/office/drawing/2014/main" id="{16EAAE58-B379-4859-AACA-3CB5E74527BC}"/>
              </a:ext>
            </a:extLst>
          </p:cNvPr>
          <p:cNvPicPr>
            <a:picLocks noChangeAspect="1"/>
          </p:cNvPicPr>
          <p:nvPr/>
        </p:nvPicPr>
        <p:blipFill rotWithShape="1">
          <a:blip r:embed="rId5">
            <a:extLst>
              <a:ext uri="{28A0092B-C50C-407E-A947-70E740481C1C}">
                <a14:useLocalDpi xmlns:a14="http://schemas.microsoft.com/office/drawing/2010/main" val="0"/>
              </a:ext>
            </a:extLst>
          </a:blip>
          <a:srcRect l="22892" t="14619" r="23304" b="10377"/>
          <a:stretch/>
        </p:blipFill>
        <p:spPr>
          <a:xfrm>
            <a:off x="9811266" y="4188190"/>
            <a:ext cx="1775143" cy="1982668"/>
          </a:xfrm>
          <a:prstGeom prst="rect">
            <a:avLst/>
          </a:prstGeom>
        </p:spPr>
      </p:pic>
    </p:spTree>
    <p:extLst>
      <p:ext uri="{BB962C8B-B14F-4D97-AF65-F5344CB8AC3E}">
        <p14:creationId xmlns:p14="http://schemas.microsoft.com/office/powerpoint/2010/main" val="3767751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CDEE563-4064-42C9-8C09-8559AF61D87D}"/>
              </a:ext>
            </a:extLst>
          </p:cNvPr>
          <p:cNvSpPr/>
          <p:nvPr/>
        </p:nvSpPr>
        <p:spPr>
          <a:xfrm>
            <a:off x="0" y="-4372"/>
            <a:ext cx="12192000" cy="989559"/>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34143D3-AC2D-4794-9BA9-4BD8938AD927}"/>
              </a:ext>
            </a:extLst>
          </p:cNvPr>
          <p:cNvSpPr txBox="1"/>
          <p:nvPr/>
        </p:nvSpPr>
        <p:spPr>
          <a:xfrm>
            <a:off x="441325" y="317893"/>
            <a:ext cx="10972800" cy="523220"/>
          </a:xfrm>
          <a:prstGeom prst="rect">
            <a:avLst/>
          </a:prstGeom>
          <a:noFill/>
        </p:spPr>
        <p:txBody>
          <a:bodyPr wrap="square" rtlCol="0">
            <a:spAutoFit/>
          </a:bodyPr>
          <a:lstStyle/>
          <a:p>
            <a:r>
              <a:rPr lang="ja-JP" altLang="en-US" sz="2800">
                <a:solidFill>
                  <a:srgbClr val="636569"/>
                </a:solidFill>
              </a:rPr>
              <a:t>製品特長①：時代にフォーカスした成分</a:t>
            </a:r>
            <a:endParaRPr lang="en-US" altLang="ja-JP" sz="2800">
              <a:solidFill>
                <a:srgbClr val="636569"/>
              </a:solidFill>
            </a:endParaRPr>
          </a:p>
        </p:txBody>
      </p:sp>
      <p:pic>
        <p:nvPicPr>
          <p:cNvPr id="13" name="Picture 2" descr="A close - up of a shower curtain&#10;&#10;Description automatically generated with low confidence">
            <a:extLst>
              <a:ext uri="{FF2B5EF4-FFF2-40B4-BE49-F238E27FC236}">
                <a16:creationId xmlns:a16="http://schemas.microsoft.com/office/drawing/2014/main" id="{43B93377-4CD1-4494-AD9E-00FCC8FA1AA1}"/>
              </a:ext>
            </a:extLst>
          </p:cNvPr>
          <p:cNvPicPr>
            <a:picLocks noChangeAspect="1"/>
          </p:cNvPicPr>
          <p:nvPr/>
        </p:nvPicPr>
        <p:blipFill rotWithShape="1">
          <a:blip r:embed="rId3">
            <a:extLst>
              <a:ext uri="{28A0092B-C50C-407E-A947-70E740481C1C}">
                <a14:useLocalDpi xmlns:a14="http://schemas.microsoft.com/office/drawing/2010/main" val="0"/>
              </a:ext>
            </a:extLst>
          </a:blip>
          <a:srcRect t="3675"/>
          <a:stretch/>
        </p:blipFill>
        <p:spPr>
          <a:xfrm>
            <a:off x="1442488" y="3024565"/>
            <a:ext cx="2996537" cy="3780000"/>
          </a:xfrm>
          <a:prstGeom prst="rect">
            <a:avLst/>
          </a:prstGeom>
        </p:spPr>
      </p:pic>
      <p:sp>
        <p:nvSpPr>
          <p:cNvPr id="18" name="テキスト ボックス 17">
            <a:extLst>
              <a:ext uri="{FF2B5EF4-FFF2-40B4-BE49-F238E27FC236}">
                <a16:creationId xmlns:a16="http://schemas.microsoft.com/office/drawing/2014/main" id="{57E1B55D-FCE6-4500-A30E-809FE8567EC0}"/>
              </a:ext>
            </a:extLst>
          </p:cNvPr>
          <p:cNvSpPr txBox="1"/>
          <p:nvPr/>
        </p:nvSpPr>
        <p:spPr>
          <a:xfrm>
            <a:off x="1442105" y="6213123"/>
            <a:ext cx="3009620" cy="369332"/>
          </a:xfrm>
          <a:prstGeom prst="rect">
            <a:avLst/>
          </a:prstGeom>
          <a:noFill/>
        </p:spPr>
        <p:txBody>
          <a:bodyPr wrap="square">
            <a:spAutoFit/>
          </a:bodyPr>
          <a:lstStyle/>
          <a:p>
            <a:pPr algn="ctr"/>
            <a:r>
              <a:rPr lang="ja-JP" altLang="en-US" b="1">
                <a:solidFill>
                  <a:schemeClr val="bg1"/>
                </a:solidFill>
              </a:rPr>
              <a:t>光バイオリアクター</a:t>
            </a:r>
          </a:p>
        </p:txBody>
      </p:sp>
      <p:sp>
        <p:nvSpPr>
          <p:cNvPr id="23" name="テキスト ボックス 22">
            <a:extLst>
              <a:ext uri="{FF2B5EF4-FFF2-40B4-BE49-F238E27FC236}">
                <a16:creationId xmlns:a16="http://schemas.microsoft.com/office/drawing/2014/main" id="{9A73452D-7133-4C81-8A9A-8E46AFC9A7FB}"/>
              </a:ext>
            </a:extLst>
          </p:cNvPr>
          <p:cNvSpPr txBox="1"/>
          <p:nvPr/>
        </p:nvSpPr>
        <p:spPr>
          <a:xfrm>
            <a:off x="4839767" y="5464909"/>
            <a:ext cx="2694926" cy="738664"/>
          </a:xfrm>
          <a:prstGeom prst="rect">
            <a:avLst/>
          </a:prstGeom>
          <a:noFill/>
        </p:spPr>
        <p:txBody>
          <a:bodyPr wrap="square">
            <a:spAutoFit/>
          </a:bodyPr>
          <a:lstStyle/>
          <a:p>
            <a:pPr algn="ctr"/>
            <a:r>
              <a:rPr lang="ja-JP" altLang="en-US" sz="1400">
                <a:solidFill>
                  <a:srgbClr val="55575B"/>
                </a:solidFill>
              </a:rPr>
              <a:t>光バイオリアクターで栽培</a:t>
            </a:r>
            <a:endParaRPr lang="en-US" altLang="ja-JP" sz="1400">
              <a:solidFill>
                <a:srgbClr val="55575B"/>
              </a:solidFill>
            </a:endParaRPr>
          </a:p>
          <a:p>
            <a:pPr algn="ctr"/>
            <a:r>
              <a:rPr lang="ja-JP" altLang="en-US" sz="1400">
                <a:solidFill>
                  <a:srgbClr val="55575B"/>
                </a:solidFill>
              </a:rPr>
              <a:t>されたジャニアルベンス</a:t>
            </a:r>
            <a:endParaRPr lang="en-US" altLang="ja-JP" sz="1400">
              <a:solidFill>
                <a:srgbClr val="55575B"/>
              </a:solidFill>
            </a:endParaRPr>
          </a:p>
          <a:p>
            <a:pPr algn="ctr"/>
            <a:r>
              <a:rPr lang="ja-JP" altLang="en-US" sz="1400">
                <a:solidFill>
                  <a:srgbClr val="55575B"/>
                </a:solidFill>
              </a:rPr>
              <a:t>乾燥後</a:t>
            </a:r>
          </a:p>
        </p:txBody>
      </p:sp>
      <p:sp>
        <p:nvSpPr>
          <p:cNvPr id="24" name="テキスト ボックス 23">
            <a:extLst>
              <a:ext uri="{FF2B5EF4-FFF2-40B4-BE49-F238E27FC236}">
                <a16:creationId xmlns:a16="http://schemas.microsoft.com/office/drawing/2014/main" id="{269465B4-A29A-4243-8660-209702DF7DAF}"/>
              </a:ext>
            </a:extLst>
          </p:cNvPr>
          <p:cNvSpPr txBox="1"/>
          <p:nvPr/>
        </p:nvSpPr>
        <p:spPr>
          <a:xfrm>
            <a:off x="8320624" y="5464909"/>
            <a:ext cx="2694926" cy="738664"/>
          </a:xfrm>
          <a:prstGeom prst="rect">
            <a:avLst/>
          </a:prstGeom>
          <a:noFill/>
        </p:spPr>
        <p:txBody>
          <a:bodyPr wrap="square">
            <a:spAutoFit/>
          </a:bodyPr>
          <a:lstStyle/>
          <a:p>
            <a:pPr algn="ctr"/>
            <a:r>
              <a:rPr lang="ja-JP" altLang="en-US" sz="1400">
                <a:solidFill>
                  <a:srgbClr val="55575B"/>
                </a:solidFill>
              </a:rPr>
              <a:t>自然に生息する</a:t>
            </a:r>
            <a:endParaRPr lang="en-US" altLang="ja-JP" sz="1400">
              <a:solidFill>
                <a:srgbClr val="55575B"/>
              </a:solidFill>
            </a:endParaRPr>
          </a:p>
          <a:p>
            <a:pPr algn="ctr"/>
            <a:r>
              <a:rPr lang="ja-JP" altLang="en-US" sz="1400">
                <a:solidFill>
                  <a:srgbClr val="55575B"/>
                </a:solidFill>
              </a:rPr>
              <a:t>ジャニアルベンス</a:t>
            </a:r>
            <a:endParaRPr lang="en-US" altLang="ja-JP" sz="1400">
              <a:solidFill>
                <a:srgbClr val="55575B"/>
              </a:solidFill>
            </a:endParaRPr>
          </a:p>
          <a:p>
            <a:pPr algn="ctr"/>
            <a:r>
              <a:rPr lang="ja-JP" altLang="en-US" sz="1400">
                <a:solidFill>
                  <a:srgbClr val="55575B"/>
                </a:solidFill>
              </a:rPr>
              <a:t>乾燥後</a:t>
            </a:r>
          </a:p>
        </p:txBody>
      </p:sp>
      <p:sp>
        <p:nvSpPr>
          <p:cNvPr id="2" name="楕円 1">
            <a:extLst>
              <a:ext uri="{FF2B5EF4-FFF2-40B4-BE49-F238E27FC236}">
                <a16:creationId xmlns:a16="http://schemas.microsoft.com/office/drawing/2014/main" id="{EB0836DD-BAF2-44A2-9BBD-6F0EB718CD12}"/>
              </a:ext>
            </a:extLst>
          </p:cNvPr>
          <p:cNvSpPr>
            <a:spLocks noChangeAspect="1"/>
          </p:cNvSpPr>
          <p:nvPr/>
        </p:nvSpPr>
        <p:spPr>
          <a:xfrm>
            <a:off x="2475198" y="4213904"/>
            <a:ext cx="515995" cy="5159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F9916C5D-1B7A-4BE8-AC3C-A9A84EF69767}"/>
              </a:ext>
            </a:extLst>
          </p:cNvPr>
          <p:cNvCxnSpPr/>
          <p:nvPr/>
        </p:nvCxnSpPr>
        <p:spPr>
          <a:xfrm>
            <a:off x="2991193" y="4471901"/>
            <a:ext cx="2304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図 21" descr="テキスト, ロゴ&#10;&#10;自動的に生成された説明">
            <a:extLst>
              <a:ext uri="{FF2B5EF4-FFF2-40B4-BE49-F238E27FC236}">
                <a16:creationId xmlns:a16="http://schemas.microsoft.com/office/drawing/2014/main" id="{D979A9E0-9075-457E-A0B1-916F1E50C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20" name="図 19">
            <a:extLst>
              <a:ext uri="{FF2B5EF4-FFF2-40B4-BE49-F238E27FC236}">
                <a16:creationId xmlns:a16="http://schemas.microsoft.com/office/drawing/2014/main" id="{A73888C8-D1EB-466E-9650-07C75DD548A5}"/>
              </a:ext>
            </a:extLst>
          </p:cNvPr>
          <p:cNvPicPr>
            <a:picLocks noChangeAspect="1"/>
          </p:cNvPicPr>
          <p:nvPr/>
        </p:nvPicPr>
        <p:blipFill rotWithShape="1">
          <a:blip r:embed="rId5"/>
          <a:srcRect l="5314"/>
          <a:stretch/>
        </p:blipFill>
        <p:spPr>
          <a:xfrm>
            <a:off x="5402685" y="3697901"/>
            <a:ext cx="1569091" cy="1548000"/>
          </a:xfrm>
          <a:prstGeom prst="rect">
            <a:avLst/>
          </a:prstGeom>
        </p:spPr>
      </p:pic>
      <p:pic>
        <p:nvPicPr>
          <p:cNvPr id="27" name="図 26">
            <a:extLst>
              <a:ext uri="{FF2B5EF4-FFF2-40B4-BE49-F238E27FC236}">
                <a16:creationId xmlns:a16="http://schemas.microsoft.com/office/drawing/2014/main" id="{7A3B958A-BDCD-40F7-B906-000550248E96}"/>
              </a:ext>
            </a:extLst>
          </p:cNvPr>
          <p:cNvPicPr>
            <a:picLocks noChangeAspect="1"/>
          </p:cNvPicPr>
          <p:nvPr/>
        </p:nvPicPr>
        <p:blipFill rotWithShape="1">
          <a:blip r:embed="rId6"/>
          <a:srcRect l="2868" r="3450"/>
          <a:stretch/>
        </p:blipFill>
        <p:spPr>
          <a:xfrm>
            <a:off x="8857960" y="3697901"/>
            <a:ext cx="1620255" cy="1548000"/>
          </a:xfrm>
          <a:prstGeom prst="rect">
            <a:avLst/>
          </a:prstGeom>
        </p:spPr>
      </p:pic>
      <p:sp>
        <p:nvSpPr>
          <p:cNvPr id="28" name="テキスト ボックス 27">
            <a:extLst>
              <a:ext uri="{FF2B5EF4-FFF2-40B4-BE49-F238E27FC236}">
                <a16:creationId xmlns:a16="http://schemas.microsoft.com/office/drawing/2014/main" id="{41921430-A062-4812-A0A7-3A5FE4AFAA32}"/>
              </a:ext>
            </a:extLst>
          </p:cNvPr>
          <p:cNvSpPr txBox="1"/>
          <p:nvPr/>
        </p:nvSpPr>
        <p:spPr>
          <a:xfrm>
            <a:off x="0" y="1362680"/>
            <a:ext cx="12191999" cy="1368000"/>
          </a:xfrm>
          <a:prstGeom prst="rect">
            <a:avLst/>
          </a:prstGeom>
          <a:solidFill>
            <a:srgbClr val="8C88A3"/>
          </a:solidFill>
        </p:spPr>
        <p:txBody>
          <a:bodyPr wrap="square" anchor="ctr" anchorCtr="0">
            <a:noAutofit/>
          </a:bodyPr>
          <a:lstStyle/>
          <a:p>
            <a:pPr marL="622800">
              <a:spcBef>
                <a:spcPts val="400"/>
              </a:spcBef>
            </a:pPr>
            <a:r>
              <a:rPr lang="ja-JP" altLang="en-US" sz="2600" b="1">
                <a:solidFill>
                  <a:schemeClr val="bg1"/>
                </a:solidFill>
              </a:rPr>
              <a:t>自然に生息するジャニアルベンスと比べて</a:t>
            </a:r>
            <a:r>
              <a:rPr lang="en-US" altLang="ja-JP" sz="2600" b="1">
                <a:solidFill>
                  <a:schemeClr val="bg1"/>
                </a:solidFill>
              </a:rPr>
              <a:t>…</a:t>
            </a:r>
          </a:p>
          <a:p>
            <a:pPr marL="1080000" indent="-457200">
              <a:spcBef>
                <a:spcPts val="400"/>
              </a:spcBef>
              <a:buFont typeface="Arial" panose="020B0604020202020204" pitchFamily="34" charset="0"/>
              <a:buChar char="•"/>
            </a:pPr>
            <a:r>
              <a:rPr lang="ja-JP" altLang="en-US" sz="2600" b="1">
                <a:solidFill>
                  <a:schemeClr val="bg1"/>
                </a:solidFill>
              </a:rPr>
              <a:t>より酸素や養分をよく吸収し、速く成長。</a:t>
            </a:r>
            <a:endParaRPr lang="en-US" altLang="ja-JP" sz="2600" b="1">
              <a:solidFill>
                <a:schemeClr val="bg1"/>
              </a:solidFill>
            </a:endParaRPr>
          </a:p>
          <a:p>
            <a:pPr marL="1080000" indent="-457200">
              <a:spcBef>
                <a:spcPts val="400"/>
              </a:spcBef>
              <a:buFont typeface="Arial" panose="020B0604020202020204" pitchFamily="34" charset="0"/>
              <a:buChar char="•"/>
            </a:pPr>
            <a:r>
              <a:rPr lang="ja-JP" altLang="en-US" sz="2600" b="1">
                <a:solidFill>
                  <a:schemeClr val="bg1"/>
                </a:solidFill>
              </a:rPr>
              <a:t>より純度が高く、微生物などが付着している心配がない。</a:t>
            </a:r>
          </a:p>
        </p:txBody>
      </p:sp>
    </p:spTree>
    <p:extLst>
      <p:ext uri="{BB962C8B-B14F-4D97-AF65-F5344CB8AC3E}">
        <p14:creationId xmlns:p14="http://schemas.microsoft.com/office/powerpoint/2010/main" val="315202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AE326D-1927-4008-9EA3-9610B01973A2}"/>
              </a:ext>
            </a:extLst>
          </p:cNvPr>
          <p:cNvSpPr/>
          <p:nvPr/>
        </p:nvSpPr>
        <p:spPr>
          <a:xfrm>
            <a:off x="0" y="-4372"/>
            <a:ext cx="12192000" cy="989559"/>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EF02796-DD08-4B5A-BC69-6B7FB3E200AF}"/>
              </a:ext>
            </a:extLst>
          </p:cNvPr>
          <p:cNvSpPr txBox="1"/>
          <p:nvPr/>
        </p:nvSpPr>
        <p:spPr>
          <a:xfrm>
            <a:off x="441325" y="317893"/>
            <a:ext cx="10972800" cy="523220"/>
          </a:xfrm>
          <a:prstGeom prst="rect">
            <a:avLst/>
          </a:prstGeom>
          <a:noFill/>
        </p:spPr>
        <p:txBody>
          <a:bodyPr wrap="square" rtlCol="0">
            <a:spAutoFit/>
          </a:bodyPr>
          <a:lstStyle/>
          <a:p>
            <a:r>
              <a:rPr lang="ja-JP" altLang="en-US" sz="2800">
                <a:solidFill>
                  <a:srgbClr val="636569"/>
                </a:solidFill>
              </a:rPr>
              <a:t>製品特長①：時代にフォーカスした成分</a:t>
            </a:r>
            <a:endParaRPr lang="en-US" altLang="ja-JP" sz="2800">
              <a:solidFill>
                <a:srgbClr val="636569"/>
              </a:solidFill>
            </a:endParaRPr>
          </a:p>
        </p:txBody>
      </p:sp>
      <p:pic>
        <p:nvPicPr>
          <p:cNvPr id="18" name="図 17" descr="座る, テーブル, ボトル, グリーン が含まれている画像&#10;&#10;自動的に生成された説明">
            <a:extLst>
              <a:ext uri="{FF2B5EF4-FFF2-40B4-BE49-F238E27FC236}">
                <a16:creationId xmlns:a16="http://schemas.microsoft.com/office/drawing/2014/main" id="{46C697BC-A37A-461F-8300-A495D7BBB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725" y="4004407"/>
            <a:ext cx="2286000" cy="2286000"/>
          </a:xfrm>
          <a:prstGeom prst="ellipse">
            <a:avLst/>
          </a:prstGeom>
          <a:ln>
            <a:solidFill>
              <a:srgbClr val="8C88A3"/>
            </a:solidFill>
          </a:ln>
        </p:spPr>
      </p:pic>
      <p:pic>
        <p:nvPicPr>
          <p:cNvPr id="14" name="図 13" descr="テキスト, ロゴ&#10;&#10;自動的に生成された説明">
            <a:extLst>
              <a:ext uri="{FF2B5EF4-FFF2-40B4-BE49-F238E27FC236}">
                <a16:creationId xmlns:a16="http://schemas.microsoft.com/office/drawing/2014/main" id="{A62001CC-7FF2-4B4C-B728-D418970E4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
        <p:nvSpPr>
          <p:cNvPr id="16" name="テキスト ボックス 15">
            <a:extLst>
              <a:ext uri="{FF2B5EF4-FFF2-40B4-BE49-F238E27FC236}">
                <a16:creationId xmlns:a16="http://schemas.microsoft.com/office/drawing/2014/main" id="{E0FDF8DD-8EBF-4486-AB1A-564D8DD3CA5C}"/>
              </a:ext>
            </a:extLst>
          </p:cNvPr>
          <p:cNvSpPr txBox="1"/>
          <p:nvPr/>
        </p:nvSpPr>
        <p:spPr>
          <a:xfrm>
            <a:off x="2051050" y="2733730"/>
            <a:ext cx="8750300" cy="907941"/>
          </a:xfrm>
          <a:prstGeom prst="rect">
            <a:avLst/>
          </a:prstGeom>
          <a:noFill/>
        </p:spPr>
        <p:txBody>
          <a:bodyPr wrap="square">
            <a:spAutoFit/>
          </a:bodyPr>
          <a:lstStyle/>
          <a:p>
            <a:pPr marL="342900" indent="-342900">
              <a:spcBef>
                <a:spcPts val="600"/>
              </a:spcBef>
              <a:buFont typeface="Arial" panose="020B0604020202020204" pitchFamily="34" charset="0"/>
              <a:buChar char="•"/>
            </a:pPr>
            <a:r>
              <a:rPr lang="ja-JP" altLang="en-US" sz="2400">
                <a:solidFill>
                  <a:srgbClr val="636569"/>
                </a:solidFill>
                <a:latin typeface="+mn-ea"/>
              </a:rPr>
              <a:t>ティグリーン</a:t>
            </a:r>
            <a:r>
              <a:rPr lang="en-US" altLang="ja-JP" sz="2400">
                <a:solidFill>
                  <a:srgbClr val="636569"/>
                </a:solidFill>
                <a:latin typeface="+mn-ea"/>
              </a:rPr>
              <a:t>97</a:t>
            </a:r>
            <a:r>
              <a:rPr lang="ja-JP" altLang="en-US" sz="2400">
                <a:solidFill>
                  <a:srgbClr val="636569"/>
                </a:solidFill>
                <a:latin typeface="+mn-ea"/>
              </a:rPr>
              <a:t>エキス（チャ葉エキス／整肌成分）</a:t>
            </a:r>
            <a:endParaRPr lang="en-US" altLang="ja-JP" sz="2400">
              <a:solidFill>
                <a:srgbClr val="636569"/>
              </a:solidFill>
              <a:latin typeface="+mn-ea"/>
            </a:endParaRPr>
          </a:p>
          <a:p>
            <a:pPr marL="342900" indent="-342900">
              <a:spcBef>
                <a:spcPts val="600"/>
              </a:spcBef>
              <a:buFont typeface="Arial" panose="020B0604020202020204" pitchFamily="34" charset="0"/>
              <a:buChar char="•"/>
            </a:pPr>
            <a:r>
              <a:rPr lang="ja-JP" altLang="en-US" sz="2400">
                <a:solidFill>
                  <a:srgbClr val="636569"/>
                </a:solidFill>
                <a:latin typeface="+mn-ea"/>
              </a:rPr>
              <a:t>アデノシン（皮膚コンディショニング成分）</a:t>
            </a:r>
            <a:endParaRPr lang="en-US" altLang="ja-JP" sz="2400">
              <a:solidFill>
                <a:srgbClr val="636569"/>
              </a:solidFill>
              <a:latin typeface="+mn-ea"/>
            </a:endParaRPr>
          </a:p>
        </p:txBody>
      </p:sp>
      <p:sp>
        <p:nvSpPr>
          <p:cNvPr id="17" name="テキスト ボックス 16">
            <a:extLst>
              <a:ext uri="{FF2B5EF4-FFF2-40B4-BE49-F238E27FC236}">
                <a16:creationId xmlns:a16="http://schemas.microsoft.com/office/drawing/2014/main" id="{50F5F508-9C4B-4D12-986A-49A64B71AD7F}"/>
              </a:ext>
            </a:extLst>
          </p:cNvPr>
          <p:cNvSpPr txBox="1"/>
          <p:nvPr/>
        </p:nvSpPr>
        <p:spPr>
          <a:xfrm>
            <a:off x="1240502" y="1425755"/>
            <a:ext cx="9267603" cy="1031051"/>
          </a:xfrm>
          <a:prstGeom prst="rect">
            <a:avLst/>
          </a:prstGeom>
          <a:noFill/>
        </p:spPr>
        <p:txBody>
          <a:bodyPr wrap="square">
            <a:spAutoFit/>
          </a:bodyPr>
          <a:lstStyle/>
          <a:p>
            <a:pPr algn="ctr">
              <a:spcBef>
                <a:spcPts val="600"/>
              </a:spcBef>
            </a:pPr>
            <a:r>
              <a:rPr lang="ja-JP" altLang="en-US" sz="2800" b="1">
                <a:solidFill>
                  <a:srgbClr val="7B7696"/>
                </a:solidFill>
              </a:rPr>
              <a:t>現代に生きる肌のことを考えた、</a:t>
            </a:r>
            <a:r>
              <a:rPr lang="en-US" altLang="ja-JP" sz="2800" b="1">
                <a:solidFill>
                  <a:srgbClr val="7B7696"/>
                </a:solidFill>
              </a:rPr>
              <a:t>2</a:t>
            </a:r>
            <a:r>
              <a:rPr lang="ja-JP" altLang="en-US" sz="2800" b="1">
                <a:solidFill>
                  <a:srgbClr val="7B7696"/>
                </a:solidFill>
              </a:rPr>
              <a:t>つの新成分も</a:t>
            </a:r>
            <a:endParaRPr lang="en-US" altLang="ja-JP" sz="2800" b="1">
              <a:solidFill>
                <a:srgbClr val="7B7696"/>
              </a:solidFill>
            </a:endParaRPr>
          </a:p>
          <a:p>
            <a:pPr algn="ctr">
              <a:spcBef>
                <a:spcPts val="600"/>
              </a:spcBef>
            </a:pPr>
            <a:r>
              <a:rPr lang="ja-JP" altLang="en-US" sz="2800" b="1">
                <a:solidFill>
                  <a:srgbClr val="7B7696"/>
                </a:solidFill>
              </a:rPr>
              <a:t>トリートメント ジェルに配合</a:t>
            </a:r>
            <a:endParaRPr lang="en-US" altLang="ja-JP" sz="2800" b="1">
              <a:solidFill>
                <a:srgbClr val="7B7696"/>
              </a:solidFill>
            </a:endParaRPr>
          </a:p>
        </p:txBody>
      </p:sp>
      <p:pic>
        <p:nvPicPr>
          <p:cNvPr id="3" name="図 2" descr="吊るす, ワイヤー, 座る, 小さい が含まれている画像&#10;&#10;自動的に生成された説明">
            <a:extLst>
              <a:ext uri="{FF2B5EF4-FFF2-40B4-BE49-F238E27FC236}">
                <a16:creationId xmlns:a16="http://schemas.microsoft.com/office/drawing/2014/main" id="{476F41E7-FE3E-4832-B6DB-F9C4E7740B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84935" y="3956483"/>
            <a:ext cx="2340000" cy="2340000"/>
          </a:xfrm>
          <a:prstGeom prst="flowChartConnector">
            <a:avLst/>
          </a:prstGeom>
          <a:ln>
            <a:solidFill>
              <a:srgbClr val="8C88A3"/>
            </a:solidFill>
          </a:ln>
        </p:spPr>
      </p:pic>
    </p:spTree>
    <p:extLst>
      <p:ext uri="{BB962C8B-B14F-4D97-AF65-F5344CB8AC3E}">
        <p14:creationId xmlns:p14="http://schemas.microsoft.com/office/powerpoint/2010/main" val="413797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161BF7D-DF81-4F0D-BE6C-ACCFB1548C9B}"/>
              </a:ext>
            </a:extLst>
          </p:cNvPr>
          <p:cNvSpPr/>
          <p:nvPr/>
        </p:nvSpPr>
        <p:spPr>
          <a:xfrm>
            <a:off x="0" y="2417996"/>
            <a:ext cx="12192000" cy="2067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E164635-55EE-45E3-8705-1605407DF483}"/>
              </a:ext>
            </a:extLst>
          </p:cNvPr>
          <p:cNvSpPr/>
          <p:nvPr/>
        </p:nvSpPr>
        <p:spPr>
          <a:xfrm>
            <a:off x="0" y="-4372"/>
            <a:ext cx="12192000" cy="989559"/>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CADBBB8-DE47-44B4-AEE6-B02F7A451A18}"/>
              </a:ext>
            </a:extLst>
          </p:cNvPr>
          <p:cNvSpPr txBox="1"/>
          <p:nvPr/>
        </p:nvSpPr>
        <p:spPr>
          <a:xfrm>
            <a:off x="441325" y="317893"/>
            <a:ext cx="10972800" cy="523220"/>
          </a:xfrm>
          <a:prstGeom prst="rect">
            <a:avLst/>
          </a:prstGeom>
          <a:noFill/>
        </p:spPr>
        <p:txBody>
          <a:bodyPr wrap="square" rtlCol="0">
            <a:spAutoFit/>
          </a:bodyPr>
          <a:lstStyle/>
          <a:p>
            <a:r>
              <a:rPr lang="ja-JP" altLang="en-US" sz="2800">
                <a:solidFill>
                  <a:srgbClr val="636569"/>
                </a:solidFill>
              </a:rPr>
              <a:t>製品特長②：時代にフォーカスしたパッケージ</a:t>
            </a:r>
            <a:endParaRPr lang="en-US" altLang="ja-JP" sz="2800">
              <a:solidFill>
                <a:srgbClr val="636569"/>
              </a:solidFill>
            </a:endParaRPr>
          </a:p>
        </p:txBody>
      </p:sp>
      <p:sp>
        <p:nvSpPr>
          <p:cNvPr id="4" name="テキスト ボックス 3">
            <a:extLst>
              <a:ext uri="{FF2B5EF4-FFF2-40B4-BE49-F238E27FC236}">
                <a16:creationId xmlns:a16="http://schemas.microsoft.com/office/drawing/2014/main" id="{E45EB721-6A60-4F29-9524-E116DA214FB8}"/>
              </a:ext>
            </a:extLst>
          </p:cNvPr>
          <p:cNvSpPr txBox="1"/>
          <p:nvPr/>
        </p:nvSpPr>
        <p:spPr>
          <a:xfrm>
            <a:off x="1602818" y="2723881"/>
            <a:ext cx="8986364" cy="1446550"/>
          </a:xfrm>
          <a:prstGeom prst="rect">
            <a:avLst/>
          </a:prstGeom>
          <a:noFill/>
        </p:spPr>
        <p:txBody>
          <a:bodyPr wrap="square">
            <a:spAutoFit/>
          </a:bodyPr>
          <a:lstStyle/>
          <a:p>
            <a:pPr algn="ctr">
              <a:spcBef>
                <a:spcPts val="600"/>
              </a:spcBef>
            </a:pPr>
            <a:r>
              <a:rPr lang="ja-JP" altLang="en-US" sz="2600">
                <a:solidFill>
                  <a:srgbClr val="636569"/>
                </a:solidFill>
                <a:latin typeface="+mn-ea"/>
              </a:rPr>
              <a:t>はさみを使わずに簡単に手でひねって開けられる</a:t>
            </a:r>
            <a:endParaRPr lang="en-US" altLang="ja-JP" sz="2600">
              <a:solidFill>
                <a:srgbClr val="636569"/>
              </a:solidFill>
              <a:latin typeface="+mn-ea"/>
            </a:endParaRPr>
          </a:p>
          <a:p>
            <a:pPr algn="ctr">
              <a:spcBef>
                <a:spcPts val="600"/>
              </a:spcBef>
            </a:pPr>
            <a:r>
              <a:rPr lang="ja-JP" altLang="en-US" sz="2600">
                <a:solidFill>
                  <a:srgbClr val="636569"/>
                </a:solidFill>
                <a:latin typeface="+mn-ea"/>
              </a:rPr>
              <a:t>「ツイストトップ」をソフトチューブに採用。</a:t>
            </a:r>
            <a:endParaRPr lang="en-US" altLang="ja-JP" sz="2600">
              <a:solidFill>
                <a:srgbClr val="636569"/>
              </a:solidFill>
              <a:latin typeface="+mn-ea"/>
            </a:endParaRPr>
          </a:p>
          <a:p>
            <a:pPr algn="ctr">
              <a:spcBef>
                <a:spcPts val="600"/>
              </a:spcBef>
            </a:pPr>
            <a:r>
              <a:rPr lang="ja-JP" altLang="en-US" sz="2600">
                <a:solidFill>
                  <a:srgbClr val="636569"/>
                </a:solidFill>
                <a:latin typeface="+mn-ea"/>
              </a:rPr>
              <a:t>週</a:t>
            </a:r>
            <a:r>
              <a:rPr lang="en-US" altLang="ja-JP" sz="2600">
                <a:solidFill>
                  <a:srgbClr val="636569"/>
                </a:solidFill>
                <a:latin typeface="+mn-ea"/>
              </a:rPr>
              <a:t>2</a:t>
            </a:r>
            <a:r>
              <a:rPr lang="ja-JP" altLang="en-US" sz="2600">
                <a:solidFill>
                  <a:srgbClr val="636569"/>
                </a:solidFill>
                <a:latin typeface="+mn-ea"/>
              </a:rPr>
              <a:t>回の特別なお手入れ時間をもっと快適に。</a:t>
            </a:r>
            <a:endParaRPr lang="en-US" altLang="ja-JP" sz="2600">
              <a:solidFill>
                <a:srgbClr val="636569"/>
              </a:solidFill>
              <a:latin typeface="+mn-ea"/>
            </a:endParaRPr>
          </a:p>
        </p:txBody>
      </p:sp>
      <p:sp>
        <p:nvSpPr>
          <p:cNvPr id="19" name="テキスト ボックス 18">
            <a:extLst>
              <a:ext uri="{FF2B5EF4-FFF2-40B4-BE49-F238E27FC236}">
                <a16:creationId xmlns:a16="http://schemas.microsoft.com/office/drawing/2014/main" id="{31B2D06C-959F-42B7-BAAF-BFC8471509B6}"/>
              </a:ext>
            </a:extLst>
          </p:cNvPr>
          <p:cNvSpPr txBox="1"/>
          <p:nvPr/>
        </p:nvSpPr>
        <p:spPr>
          <a:xfrm>
            <a:off x="1462199" y="1755955"/>
            <a:ext cx="9267603" cy="553998"/>
          </a:xfrm>
          <a:prstGeom prst="rect">
            <a:avLst/>
          </a:prstGeom>
          <a:noFill/>
        </p:spPr>
        <p:txBody>
          <a:bodyPr wrap="square">
            <a:spAutoFit/>
          </a:bodyPr>
          <a:lstStyle/>
          <a:p>
            <a:pPr algn="ctr"/>
            <a:r>
              <a:rPr lang="ja-JP" altLang="en-US" sz="3000" b="1" dirty="0">
                <a:solidFill>
                  <a:srgbClr val="7B7696"/>
                </a:solidFill>
              </a:rPr>
              <a:t>忙しい現代人の時間を無駄にしないツイストトップ</a:t>
            </a:r>
            <a:endParaRPr lang="en-US" altLang="ja-JP" sz="3000" b="1" dirty="0">
              <a:solidFill>
                <a:srgbClr val="7B7696"/>
              </a:solidFill>
            </a:endParaRPr>
          </a:p>
        </p:txBody>
      </p:sp>
      <p:pic>
        <p:nvPicPr>
          <p:cNvPr id="17" name="図 16" descr="テキスト, ロゴ&#10;&#10;自動的に生成された説明">
            <a:extLst>
              <a:ext uri="{FF2B5EF4-FFF2-40B4-BE49-F238E27FC236}">
                <a16:creationId xmlns:a16="http://schemas.microsoft.com/office/drawing/2014/main" id="{FB613A15-4CAE-422B-B6F9-0F4BEC60A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11" name="図 10" descr="白いバックグラウンドの前にあるボトル&#10;&#10;中程度の精度で自動的に生成された説明">
            <a:extLst>
              <a:ext uri="{FF2B5EF4-FFF2-40B4-BE49-F238E27FC236}">
                <a16:creationId xmlns:a16="http://schemas.microsoft.com/office/drawing/2014/main" id="{A35FE8DA-BE51-4F2A-AF57-4086B765F501}"/>
              </a:ext>
            </a:extLst>
          </p:cNvPr>
          <p:cNvPicPr>
            <a:picLocks noChangeAspect="1"/>
          </p:cNvPicPr>
          <p:nvPr/>
        </p:nvPicPr>
        <p:blipFill rotWithShape="1">
          <a:blip r:embed="rId4">
            <a:extLst>
              <a:ext uri="{28A0092B-C50C-407E-A947-70E740481C1C}">
                <a14:useLocalDpi xmlns:a14="http://schemas.microsoft.com/office/drawing/2010/main" val="0"/>
              </a:ext>
            </a:extLst>
          </a:blip>
          <a:srcRect l="38491" t="12843" r="33242" b="45782"/>
          <a:stretch/>
        </p:blipFill>
        <p:spPr>
          <a:xfrm>
            <a:off x="9055893" y="3797088"/>
            <a:ext cx="2547514" cy="2485900"/>
          </a:xfrm>
          <a:prstGeom prst="flowChartConnector">
            <a:avLst/>
          </a:prstGeom>
          <a:ln w="28575">
            <a:solidFill>
              <a:srgbClr val="95C1CC"/>
            </a:solidFill>
          </a:ln>
        </p:spPr>
      </p:pic>
      <p:sp>
        <p:nvSpPr>
          <p:cNvPr id="23" name="矢印: ストライプ 22">
            <a:extLst>
              <a:ext uri="{FF2B5EF4-FFF2-40B4-BE49-F238E27FC236}">
                <a16:creationId xmlns:a16="http://schemas.microsoft.com/office/drawing/2014/main" id="{24F4A9DD-B8D4-4D58-858C-7EC5C15FA1BC}"/>
              </a:ext>
            </a:extLst>
          </p:cNvPr>
          <p:cNvSpPr/>
          <p:nvPr/>
        </p:nvSpPr>
        <p:spPr>
          <a:xfrm>
            <a:off x="7660503" y="4617184"/>
            <a:ext cx="1382690" cy="1071796"/>
          </a:xfrm>
          <a:prstGeom prst="stripedRightArrow">
            <a:avLst/>
          </a:prstGeom>
          <a:gradFill flip="none" rotWithShape="1">
            <a:gsLst>
              <a:gs pos="0">
                <a:srgbClr val="95C1CC">
                  <a:tint val="66000"/>
                  <a:satMod val="160000"/>
                </a:srgbClr>
              </a:gs>
              <a:gs pos="50000">
                <a:srgbClr val="95C1CC">
                  <a:tint val="44500"/>
                  <a:satMod val="160000"/>
                </a:srgbClr>
              </a:gs>
              <a:gs pos="100000">
                <a:srgbClr val="95C1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瓶に入っている歯ブラシ&#10;&#10;自動的に生成された説明">
            <a:extLst>
              <a:ext uri="{FF2B5EF4-FFF2-40B4-BE49-F238E27FC236}">
                <a16:creationId xmlns:a16="http://schemas.microsoft.com/office/drawing/2014/main" id="{1B0015DA-2FF9-4F61-B858-B3569B1706A4}"/>
              </a:ext>
            </a:extLst>
          </p:cNvPr>
          <p:cNvPicPr>
            <a:picLocks noChangeAspect="1"/>
          </p:cNvPicPr>
          <p:nvPr/>
        </p:nvPicPr>
        <p:blipFill rotWithShape="1">
          <a:blip r:embed="rId5">
            <a:extLst>
              <a:ext uri="{28A0092B-C50C-407E-A947-70E740481C1C}">
                <a14:useLocalDpi xmlns:a14="http://schemas.microsoft.com/office/drawing/2010/main" val="0"/>
              </a:ext>
            </a:extLst>
          </a:blip>
          <a:srcRect l="775" t="8906" r="70949" b="49170"/>
          <a:stretch/>
        </p:blipFill>
        <p:spPr>
          <a:xfrm>
            <a:off x="6417535" y="4396677"/>
            <a:ext cx="1638924" cy="1620000"/>
          </a:xfrm>
          <a:prstGeom prst="flowChartConnector">
            <a:avLst/>
          </a:prstGeom>
          <a:ln>
            <a:solidFill>
              <a:srgbClr val="95C1CC"/>
            </a:solidFill>
          </a:ln>
        </p:spPr>
      </p:pic>
    </p:spTree>
    <p:extLst>
      <p:ext uri="{BB962C8B-B14F-4D97-AF65-F5344CB8AC3E}">
        <p14:creationId xmlns:p14="http://schemas.microsoft.com/office/powerpoint/2010/main" val="272654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234800AB-33DA-4CAD-B308-E8E38C4D3489}"/>
              </a:ext>
            </a:extLst>
          </p:cNvPr>
          <p:cNvSpPr/>
          <p:nvPr/>
        </p:nvSpPr>
        <p:spPr>
          <a:xfrm>
            <a:off x="0" y="2417996"/>
            <a:ext cx="12192000" cy="2067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E164635-55EE-45E3-8705-1605407DF483}"/>
              </a:ext>
            </a:extLst>
          </p:cNvPr>
          <p:cNvSpPr/>
          <p:nvPr/>
        </p:nvSpPr>
        <p:spPr>
          <a:xfrm>
            <a:off x="0" y="-4372"/>
            <a:ext cx="12192000" cy="989559"/>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CADBBB8-DE47-44B4-AEE6-B02F7A451A18}"/>
              </a:ext>
            </a:extLst>
          </p:cNvPr>
          <p:cNvSpPr txBox="1"/>
          <p:nvPr/>
        </p:nvSpPr>
        <p:spPr>
          <a:xfrm>
            <a:off x="441325" y="317893"/>
            <a:ext cx="10972800" cy="523220"/>
          </a:xfrm>
          <a:prstGeom prst="rect">
            <a:avLst/>
          </a:prstGeom>
          <a:noFill/>
        </p:spPr>
        <p:txBody>
          <a:bodyPr wrap="square" rtlCol="0">
            <a:spAutoFit/>
          </a:bodyPr>
          <a:lstStyle/>
          <a:p>
            <a:r>
              <a:rPr lang="ja-JP" altLang="en-US" sz="2800">
                <a:solidFill>
                  <a:srgbClr val="636569"/>
                </a:solidFill>
              </a:rPr>
              <a:t>製品特長②：時代にフォーカスしたパッケージ</a:t>
            </a:r>
            <a:endParaRPr lang="en-US" altLang="ja-JP" sz="2800">
              <a:solidFill>
                <a:srgbClr val="636569"/>
              </a:solidFill>
            </a:endParaRPr>
          </a:p>
        </p:txBody>
      </p:sp>
      <p:sp>
        <p:nvSpPr>
          <p:cNvPr id="11" name="テキスト ボックス 10">
            <a:extLst>
              <a:ext uri="{FF2B5EF4-FFF2-40B4-BE49-F238E27FC236}">
                <a16:creationId xmlns:a16="http://schemas.microsoft.com/office/drawing/2014/main" id="{D5C507B2-A99C-4A31-9B93-2B2D329B504F}"/>
              </a:ext>
            </a:extLst>
          </p:cNvPr>
          <p:cNvSpPr txBox="1"/>
          <p:nvPr/>
        </p:nvSpPr>
        <p:spPr>
          <a:xfrm>
            <a:off x="2212420" y="2695107"/>
            <a:ext cx="8986363" cy="1446550"/>
          </a:xfrm>
          <a:prstGeom prst="rect">
            <a:avLst/>
          </a:prstGeom>
          <a:noFill/>
        </p:spPr>
        <p:txBody>
          <a:bodyPr wrap="square">
            <a:spAutoFit/>
          </a:bodyPr>
          <a:lstStyle/>
          <a:p>
            <a:pPr algn="ctr">
              <a:spcBef>
                <a:spcPts val="600"/>
              </a:spcBef>
            </a:pPr>
            <a:r>
              <a:rPr lang="ja-JP" altLang="en-US" sz="2600">
                <a:solidFill>
                  <a:srgbClr val="636569"/>
                </a:solidFill>
                <a:latin typeface="+mn-ea"/>
              </a:rPr>
              <a:t>外箱のプラスチックトレイを排除することで、</a:t>
            </a:r>
            <a:endParaRPr lang="en-US" altLang="ja-JP" sz="2600">
              <a:solidFill>
                <a:srgbClr val="636569"/>
              </a:solidFill>
              <a:latin typeface="+mn-ea"/>
            </a:endParaRPr>
          </a:p>
          <a:p>
            <a:pPr algn="ctr">
              <a:spcBef>
                <a:spcPts val="600"/>
              </a:spcBef>
            </a:pPr>
            <a:r>
              <a:rPr lang="ja-JP" altLang="en-US" sz="2600">
                <a:solidFill>
                  <a:srgbClr val="636569"/>
                </a:solidFill>
                <a:latin typeface="+mn-ea"/>
              </a:rPr>
              <a:t>世界で年間約</a:t>
            </a:r>
            <a:r>
              <a:rPr lang="en-US" altLang="ja-JP" sz="2600">
                <a:solidFill>
                  <a:srgbClr val="636569"/>
                </a:solidFill>
                <a:latin typeface="+mn-ea"/>
              </a:rPr>
              <a:t>35</a:t>
            </a:r>
            <a:r>
              <a:rPr lang="ja-JP" altLang="en-US" sz="2600">
                <a:solidFill>
                  <a:srgbClr val="636569"/>
                </a:solidFill>
                <a:latin typeface="+mn-ea"/>
              </a:rPr>
              <a:t>トン*</a:t>
            </a:r>
            <a:r>
              <a:rPr lang="en-US" altLang="ja-JP" sz="2600" baseline="30000">
                <a:solidFill>
                  <a:srgbClr val="636569"/>
                </a:solidFill>
                <a:latin typeface="+mn-ea"/>
              </a:rPr>
              <a:t>1</a:t>
            </a:r>
            <a:r>
              <a:rPr lang="ja-JP" altLang="en-US" sz="2600">
                <a:solidFill>
                  <a:srgbClr val="636569"/>
                </a:solidFill>
                <a:latin typeface="+mn-ea"/>
              </a:rPr>
              <a:t>相当のプラスチック削減*</a:t>
            </a:r>
            <a:r>
              <a:rPr lang="en-US" altLang="ja-JP" sz="2600" baseline="30000">
                <a:solidFill>
                  <a:srgbClr val="636569"/>
                </a:solidFill>
                <a:latin typeface="+mn-ea"/>
              </a:rPr>
              <a:t>2</a:t>
            </a:r>
            <a:r>
              <a:rPr lang="ja-JP" altLang="en-US" sz="2600">
                <a:solidFill>
                  <a:srgbClr val="636569"/>
                </a:solidFill>
                <a:latin typeface="+mn-ea"/>
              </a:rPr>
              <a:t>を実現。</a:t>
            </a:r>
            <a:endParaRPr lang="en-US" altLang="ja-JP" sz="2600">
              <a:solidFill>
                <a:srgbClr val="636569"/>
              </a:solidFill>
              <a:latin typeface="+mn-ea"/>
            </a:endParaRPr>
          </a:p>
          <a:p>
            <a:pPr algn="ctr">
              <a:spcBef>
                <a:spcPts val="600"/>
              </a:spcBef>
            </a:pPr>
            <a:r>
              <a:rPr lang="ja-JP" altLang="en-US" sz="2600">
                <a:solidFill>
                  <a:srgbClr val="636569"/>
                </a:solidFill>
                <a:latin typeface="+mn-ea"/>
              </a:rPr>
              <a:t>地球環境へのやさしさにもこだわりました。</a:t>
            </a:r>
            <a:endParaRPr lang="en-US" altLang="ja-JP" sz="2600">
              <a:solidFill>
                <a:srgbClr val="636569"/>
              </a:solidFill>
              <a:latin typeface="+mn-ea"/>
            </a:endParaRPr>
          </a:p>
        </p:txBody>
      </p:sp>
      <p:sp>
        <p:nvSpPr>
          <p:cNvPr id="27" name="テキスト ボックス 26">
            <a:extLst>
              <a:ext uri="{FF2B5EF4-FFF2-40B4-BE49-F238E27FC236}">
                <a16:creationId xmlns:a16="http://schemas.microsoft.com/office/drawing/2014/main" id="{34AAEA5E-4C6B-4E55-BB7F-0E1DBA9323E2}"/>
              </a:ext>
            </a:extLst>
          </p:cNvPr>
          <p:cNvSpPr txBox="1"/>
          <p:nvPr/>
        </p:nvSpPr>
        <p:spPr>
          <a:xfrm>
            <a:off x="0" y="6445080"/>
            <a:ext cx="80264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a:t>
            </a:r>
            <a:r>
              <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rPr>
              <a:t>1</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 </a:t>
            </a:r>
            <a:r>
              <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rPr>
              <a:t>US</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単位。日本では</a:t>
            </a:r>
            <a:r>
              <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rPr>
              <a:t>31</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トン（ニュースキン調べ）。　　</a:t>
            </a:r>
            <a:endPar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a:t>
            </a:r>
            <a:r>
              <a:rPr lang="en-US" altLang="ja-JP" sz="1000">
                <a:solidFill>
                  <a:srgbClr val="636569"/>
                </a:solidFill>
                <a:latin typeface="小塚ゴシック Pro L"/>
                <a:ea typeface="小塚ゴシック Pro L"/>
              </a:rPr>
              <a:t>2</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  </a:t>
            </a:r>
            <a:r>
              <a:rPr kumimoji="1" lang="en-US" altLang="ja-JP" sz="1000" b="0" i="0" u="none" strike="noStrike" kern="1200" cap="none" spc="0" normalizeH="0" baseline="0" noProof="0" err="1">
                <a:ln>
                  <a:noFill/>
                </a:ln>
                <a:solidFill>
                  <a:srgbClr val="636569"/>
                </a:solidFill>
                <a:effectLst/>
                <a:uLnTx/>
                <a:uFillTx/>
                <a:latin typeface="小塚ゴシック Pro L"/>
                <a:ea typeface="小塚ゴシック Pro L"/>
                <a:cs typeface="+mn-cs"/>
              </a:rPr>
              <a:t>ageLOC</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a:t>
            </a:r>
            <a:r>
              <a:rPr kumimoji="1" lang="en-US" altLang="ja-JP" sz="1000" b="0" i="0" u="none" strike="noStrike" kern="1200" cap="none" spc="0" normalizeH="0" baseline="0" noProof="0" err="1">
                <a:ln>
                  <a:noFill/>
                </a:ln>
                <a:solidFill>
                  <a:srgbClr val="636569"/>
                </a:solidFill>
                <a:effectLst/>
                <a:uLnTx/>
                <a:uFillTx/>
                <a:latin typeface="小塚ゴシック Pro L"/>
                <a:ea typeface="小塚ゴシック Pro L"/>
                <a:cs typeface="+mn-cs"/>
              </a:rPr>
              <a:t>genLOC</a:t>
            </a:r>
            <a:r>
              <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rPr>
              <a:t> </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ガルバニック スパ フェイシャル ジェルの</a:t>
            </a:r>
            <a:r>
              <a:rPr kumimoji="1" lang="en-US" altLang="ja-JP" sz="1000" b="0" i="0" u="none" strike="noStrike" kern="1200" cap="none" spc="0" normalizeH="0" baseline="0" noProof="0">
                <a:ln>
                  <a:noFill/>
                </a:ln>
                <a:solidFill>
                  <a:srgbClr val="636569"/>
                </a:solidFill>
                <a:effectLst/>
                <a:uLnTx/>
                <a:uFillTx/>
                <a:latin typeface="小塚ゴシック Pro L"/>
                <a:ea typeface="小塚ゴシック Pro L"/>
                <a:cs typeface="+mn-cs"/>
              </a:rPr>
              <a:t>2019</a:t>
            </a:r>
            <a:r>
              <a:rPr kumimoji="1" lang="ja-JP" altLang="en-US" sz="1000" b="0" i="0" u="none" strike="noStrike" kern="1200" cap="none" spc="0" normalizeH="0" baseline="0" noProof="0">
                <a:ln>
                  <a:noFill/>
                </a:ln>
                <a:solidFill>
                  <a:srgbClr val="636569"/>
                </a:solidFill>
                <a:effectLst/>
                <a:uLnTx/>
                <a:uFillTx/>
                <a:latin typeface="小塚ゴシック Pro L"/>
                <a:ea typeface="小塚ゴシック Pro L"/>
                <a:cs typeface="+mn-cs"/>
              </a:rPr>
              <a:t>年年間世界販売実績の個数に基づく推定計算（ニュースキン調べ） 。</a:t>
            </a:r>
          </a:p>
        </p:txBody>
      </p:sp>
      <p:pic>
        <p:nvPicPr>
          <p:cNvPr id="16" name="図 15" descr="テキスト, ロゴ&#10;&#10;自動的に生成された説明">
            <a:extLst>
              <a:ext uri="{FF2B5EF4-FFF2-40B4-BE49-F238E27FC236}">
                <a16:creationId xmlns:a16="http://schemas.microsoft.com/office/drawing/2014/main" id="{79EA5050-520B-49C7-AE75-A97C5034A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
        <p:nvSpPr>
          <p:cNvPr id="19" name="テキスト ボックス 18">
            <a:extLst>
              <a:ext uri="{FF2B5EF4-FFF2-40B4-BE49-F238E27FC236}">
                <a16:creationId xmlns:a16="http://schemas.microsoft.com/office/drawing/2014/main" id="{CC4D55FC-14FC-43F4-9E42-707D177BA6D1}"/>
              </a:ext>
            </a:extLst>
          </p:cNvPr>
          <p:cNvSpPr txBox="1"/>
          <p:nvPr/>
        </p:nvSpPr>
        <p:spPr>
          <a:xfrm>
            <a:off x="2172840" y="1755955"/>
            <a:ext cx="7846321" cy="553998"/>
          </a:xfrm>
          <a:prstGeom prst="rect">
            <a:avLst/>
          </a:prstGeom>
          <a:noFill/>
        </p:spPr>
        <p:txBody>
          <a:bodyPr wrap="square">
            <a:spAutoFit/>
          </a:bodyPr>
          <a:lstStyle/>
          <a:p>
            <a:pPr algn="ctr"/>
            <a:r>
              <a:rPr lang="ja-JP" altLang="en-US" sz="3000" b="1">
                <a:solidFill>
                  <a:srgbClr val="7B7696"/>
                </a:solidFill>
              </a:rPr>
              <a:t>環境に配慮したパッケージ</a:t>
            </a:r>
            <a:endParaRPr lang="en-US" altLang="ja-JP" sz="3000" b="1">
              <a:solidFill>
                <a:srgbClr val="7B7696"/>
              </a:solidFill>
            </a:endParaRPr>
          </a:p>
        </p:txBody>
      </p:sp>
      <p:sp>
        <p:nvSpPr>
          <p:cNvPr id="29" name="矢印: ストライプ 28">
            <a:extLst>
              <a:ext uri="{FF2B5EF4-FFF2-40B4-BE49-F238E27FC236}">
                <a16:creationId xmlns:a16="http://schemas.microsoft.com/office/drawing/2014/main" id="{3940E00C-0387-47DB-89D9-1E1E4F76654D}"/>
              </a:ext>
            </a:extLst>
          </p:cNvPr>
          <p:cNvSpPr/>
          <p:nvPr/>
        </p:nvSpPr>
        <p:spPr>
          <a:xfrm>
            <a:off x="7609703" y="4786520"/>
            <a:ext cx="1382690" cy="1071796"/>
          </a:xfrm>
          <a:prstGeom prst="stripedRightArrow">
            <a:avLst/>
          </a:prstGeom>
          <a:gradFill flip="none" rotWithShape="1">
            <a:gsLst>
              <a:gs pos="0">
                <a:srgbClr val="95C1CC">
                  <a:tint val="66000"/>
                  <a:satMod val="160000"/>
                </a:srgbClr>
              </a:gs>
              <a:gs pos="50000">
                <a:srgbClr val="95C1CC">
                  <a:tint val="44500"/>
                  <a:satMod val="160000"/>
                </a:srgbClr>
              </a:gs>
              <a:gs pos="100000">
                <a:srgbClr val="95C1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2D81792-9F6A-415C-A920-4CBFBFAD4B79}"/>
              </a:ext>
            </a:extLst>
          </p:cNvPr>
          <p:cNvPicPr>
            <a:picLocks noChangeAspect="1"/>
          </p:cNvPicPr>
          <p:nvPr/>
        </p:nvPicPr>
        <p:blipFill rotWithShape="1">
          <a:blip r:embed="rId4">
            <a:extLst>
              <a:ext uri="{28A0092B-C50C-407E-A947-70E740481C1C}">
                <a14:useLocalDpi xmlns:a14="http://schemas.microsoft.com/office/drawing/2010/main" val="0"/>
              </a:ext>
            </a:extLst>
          </a:blip>
          <a:srcRect l="19633" t="9973" r="28717" b="24058"/>
          <a:stretch/>
        </p:blipFill>
        <p:spPr>
          <a:xfrm>
            <a:off x="9061754" y="4079351"/>
            <a:ext cx="2520000" cy="2520000"/>
          </a:xfrm>
          <a:prstGeom prst="flowChartConnector">
            <a:avLst/>
          </a:prstGeom>
          <a:ln w="28575">
            <a:solidFill>
              <a:srgbClr val="7FB6C3"/>
            </a:solidFill>
          </a:ln>
        </p:spPr>
      </p:pic>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81C33CCF-7BD6-4B50-B5ED-E0A6B37E632B}"/>
              </a:ext>
            </a:extLst>
          </p:cNvPr>
          <p:cNvPicPr>
            <a:picLocks noChangeAspect="1"/>
          </p:cNvPicPr>
          <p:nvPr/>
        </p:nvPicPr>
        <p:blipFill rotWithShape="1">
          <a:blip r:embed="rId5">
            <a:extLst>
              <a:ext uri="{28A0092B-C50C-407E-A947-70E740481C1C}">
                <a14:useLocalDpi xmlns:a14="http://schemas.microsoft.com/office/drawing/2010/main" val="0"/>
              </a:ext>
            </a:extLst>
          </a:blip>
          <a:srcRect l="55886" t="14716" r="12462" b="43556"/>
          <a:stretch/>
        </p:blipFill>
        <p:spPr>
          <a:xfrm>
            <a:off x="6175600" y="4537305"/>
            <a:ext cx="1800000" cy="1800000"/>
          </a:xfrm>
          <a:prstGeom prst="flowChartConnector">
            <a:avLst/>
          </a:prstGeom>
          <a:ln>
            <a:solidFill>
              <a:srgbClr val="7FB6C3"/>
            </a:solidFill>
          </a:ln>
        </p:spPr>
      </p:pic>
      <p:pic>
        <p:nvPicPr>
          <p:cNvPr id="1028" name="Picture 4">
            <a:extLst>
              <a:ext uri="{FF2B5EF4-FFF2-40B4-BE49-F238E27FC236}">
                <a16:creationId xmlns:a16="http://schemas.microsoft.com/office/drawing/2014/main" id="{3F5B0907-5C03-441A-B9F1-F75938DF1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75" y="2205000"/>
            <a:ext cx="3057722"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8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978D385-AD8E-47DD-839E-F5ABFA5C4AF0}"/>
              </a:ext>
            </a:extLst>
          </p:cNvPr>
          <p:cNvSpPr/>
          <p:nvPr/>
        </p:nvSpPr>
        <p:spPr>
          <a:xfrm>
            <a:off x="0" y="325124"/>
            <a:ext cx="2638269" cy="660063"/>
          </a:xfrm>
          <a:prstGeom prst="rect">
            <a:avLst/>
          </a:prstGeom>
          <a:solidFill>
            <a:srgbClr val="D2E9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A80FE591-FCC8-4729-B7FD-225B88D945E0}"/>
              </a:ext>
            </a:extLst>
          </p:cNvPr>
          <p:cNvSpPr/>
          <p:nvPr/>
        </p:nvSpPr>
        <p:spPr>
          <a:xfrm>
            <a:off x="198646" y="2013223"/>
            <a:ext cx="1548000" cy="1080000"/>
          </a:xfrm>
          <a:prstGeom prst="rect">
            <a:avLst/>
          </a:prstGeom>
          <a:solidFill>
            <a:srgbClr val="6DACB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700" b="1" dirty="0">
                <a:solidFill>
                  <a:schemeClr val="bg1"/>
                </a:solidFill>
              </a:rPr>
              <a:t>時代に</a:t>
            </a:r>
            <a:endParaRPr lang="en-US" altLang="ja-JP" sz="1700" b="1" dirty="0">
              <a:solidFill>
                <a:schemeClr val="bg1"/>
              </a:solidFill>
            </a:endParaRPr>
          </a:p>
          <a:p>
            <a:pPr algn="ctr"/>
            <a:r>
              <a:rPr lang="ja-JP" altLang="en-US" sz="1700" b="1" dirty="0">
                <a:solidFill>
                  <a:schemeClr val="bg1"/>
                </a:solidFill>
              </a:rPr>
              <a:t>フォーカス</a:t>
            </a:r>
            <a:endParaRPr lang="en-US" altLang="ja-JP" sz="1700" b="1" dirty="0">
              <a:solidFill>
                <a:schemeClr val="bg1"/>
              </a:solidFill>
            </a:endParaRPr>
          </a:p>
          <a:p>
            <a:pPr algn="ctr"/>
            <a:r>
              <a:rPr lang="ja-JP" altLang="en-US" sz="1700" b="1" dirty="0">
                <a:solidFill>
                  <a:schemeClr val="bg1"/>
                </a:solidFill>
              </a:rPr>
              <a:t>した成分</a:t>
            </a:r>
            <a:endParaRPr kumimoji="1" lang="ja-JP" altLang="en-US" sz="1700" b="1" dirty="0"/>
          </a:p>
        </p:txBody>
      </p:sp>
      <p:sp>
        <p:nvSpPr>
          <p:cNvPr id="6" name="テキスト ボックス 5">
            <a:extLst>
              <a:ext uri="{FF2B5EF4-FFF2-40B4-BE49-F238E27FC236}">
                <a16:creationId xmlns:a16="http://schemas.microsoft.com/office/drawing/2014/main" id="{0504DF51-4E83-471A-9794-5F81001C7414}"/>
              </a:ext>
            </a:extLst>
          </p:cNvPr>
          <p:cNvSpPr txBox="1"/>
          <p:nvPr/>
        </p:nvSpPr>
        <p:spPr>
          <a:xfrm>
            <a:off x="2109474" y="1194000"/>
            <a:ext cx="7553326" cy="369332"/>
          </a:xfrm>
          <a:prstGeom prst="rect">
            <a:avLst/>
          </a:prstGeom>
          <a:noFill/>
        </p:spPr>
        <p:txBody>
          <a:bodyPr wrap="square">
            <a:spAutoFit/>
          </a:bodyPr>
          <a:lstStyle/>
          <a:p>
            <a:pPr algn="ctr"/>
            <a:r>
              <a:rPr lang="ja-JP" altLang="en-US"/>
              <a:t>新</a:t>
            </a:r>
            <a:r>
              <a:rPr lang="en-US" altLang="ja-JP" err="1"/>
              <a:t>ageLOC</a:t>
            </a:r>
            <a:r>
              <a:rPr lang="en-US" altLang="ja-JP"/>
              <a:t>®</a:t>
            </a:r>
            <a:r>
              <a:rPr lang="ja-JP" altLang="en-US"/>
              <a:t> ガルバニック スパ</a:t>
            </a:r>
            <a:r>
              <a:rPr lang="en-US" altLang="ja-JP"/>
              <a:t>®</a:t>
            </a:r>
            <a:r>
              <a:rPr lang="ja-JP" altLang="en-US"/>
              <a:t>* フェイシャル ジェル</a:t>
            </a:r>
          </a:p>
        </p:txBody>
      </p:sp>
      <p:sp>
        <p:nvSpPr>
          <p:cNvPr id="7" name="テキスト ボックス 6">
            <a:extLst>
              <a:ext uri="{FF2B5EF4-FFF2-40B4-BE49-F238E27FC236}">
                <a16:creationId xmlns:a16="http://schemas.microsoft.com/office/drawing/2014/main" id="{96F15ED2-0D44-47A1-834A-0D3F267E8134}"/>
              </a:ext>
            </a:extLst>
          </p:cNvPr>
          <p:cNvSpPr txBox="1"/>
          <p:nvPr/>
        </p:nvSpPr>
        <p:spPr>
          <a:xfrm>
            <a:off x="68580" y="6467943"/>
            <a:ext cx="12054840" cy="400110"/>
          </a:xfrm>
          <a:prstGeom prst="rect">
            <a:avLst/>
          </a:prstGeom>
          <a:noFill/>
        </p:spPr>
        <p:txBody>
          <a:bodyPr wrap="square" rtlCol="0">
            <a:spAutoFit/>
          </a:bodyPr>
          <a:lstStyle/>
          <a:p>
            <a:r>
              <a:rPr lang="ja-JP" altLang="en-US" sz="1000" dirty="0">
                <a:solidFill>
                  <a:srgbClr val="636569"/>
                </a:solidFill>
                <a:latin typeface="+mn-ea"/>
              </a:rPr>
              <a:t>＊「</a:t>
            </a:r>
            <a:r>
              <a:rPr lang="en-US" altLang="ja-JP" sz="1000" dirty="0">
                <a:solidFill>
                  <a:srgbClr val="636569"/>
                </a:solidFill>
                <a:latin typeface="+mn-ea"/>
              </a:rPr>
              <a:t>SPA</a:t>
            </a:r>
            <a:r>
              <a:rPr lang="ja-JP" altLang="en-US" sz="1000" dirty="0">
                <a:solidFill>
                  <a:srgbClr val="636569"/>
                </a:solidFill>
                <a:latin typeface="+mn-ea"/>
              </a:rPr>
              <a:t>」「スパ」には、温熱効果・療養・温泉等の意味はありません。　  ＊</a:t>
            </a:r>
            <a:r>
              <a:rPr lang="en-US" altLang="ja-JP" sz="1000" dirty="0">
                <a:solidFill>
                  <a:srgbClr val="636569"/>
                </a:solidFill>
                <a:latin typeface="+mn-ea"/>
              </a:rPr>
              <a:t>1</a:t>
            </a:r>
            <a:r>
              <a:rPr lang="ja-JP" altLang="en-US" sz="1000" dirty="0">
                <a:solidFill>
                  <a:srgbClr val="636569"/>
                </a:solidFill>
                <a:latin typeface="+mn-ea"/>
              </a:rPr>
              <a:t>  気持ちのこと。</a:t>
            </a:r>
            <a:endParaRPr lang="en-US" altLang="ja-JP" sz="1000" dirty="0">
              <a:solidFill>
                <a:srgbClr val="636569"/>
              </a:solidFill>
              <a:latin typeface="+mn-ea"/>
            </a:endParaRPr>
          </a:p>
          <a:p>
            <a:r>
              <a:rPr kumimoji="1" lang="ja-JP" altLang="en-US" sz="1000" dirty="0">
                <a:solidFill>
                  <a:srgbClr val="636569"/>
                </a:solidFill>
                <a:latin typeface="+mn-ea"/>
              </a:rPr>
              <a:t>＊</a:t>
            </a:r>
            <a:r>
              <a:rPr lang="en-US" altLang="ja-JP" sz="1000" dirty="0">
                <a:solidFill>
                  <a:srgbClr val="636569"/>
                </a:solidFill>
                <a:latin typeface="+mn-ea"/>
              </a:rPr>
              <a:t>2</a:t>
            </a:r>
            <a:r>
              <a:rPr kumimoji="1" lang="ja-JP" altLang="en-US" sz="1000" dirty="0">
                <a:solidFill>
                  <a:srgbClr val="636569"/>
                </a:solidFill>
                <a:latin typeface="+mn-ea"/>
              </a:rPr>
              <a:t>  米国</a:t>
            </a:r>
            <a:r>
              <a:rPr lang="ja-JP" altLang="en-US" sz="1000" b="0" i="0" dirty="0">
                <a:solidFill>
                  <a:srgbClr val="636569"/>
                </a:solidFill>
                <a:effectLst/>
                <a:latin typeface="+mn-ea"/>
              </a:rPr>
              <a:t>単位。日本では</a:t>
            </a:r>
            <a:r>
              <a:rPr lang="en-US" altLang="ja-JP" sz="1000" b="0" i="0" dirty="0">
                <a:solidFill>
                  <a:srgbClr val="636569"/>
                </a:solidFill>
                <a:effectLst/>
                <a:latin typeface="+mn-ea"/>
              </a:rPr>
              <a:t>31</a:t>
            </a:r>
            <a:r>
              <a:rPr lang="ja-JP" altLang="en-US" sz="1000" b="0" i="0" dirty="0">
                <a:solidFill>
                  <a:srgbClr val="636569"/>
                </a:solidFill>
                <a:effectLst/>
                <a:latin typeface="+mn-ea"/>
              </a:rPr>
              <a:t>トン（ニュースキン調べ）</a:t>
            </a:r>
            <a:r>
              <a:rPr lang="ja-JP" altLang="en-US" sz="1000" dirty="0">
                <a:solidFill>
                  <a:srgbClr val="636569"/>
                </a:solidFill>
                <a:latin typeface="+mn-ea"/>
              </a:rPr>
              <a:t>。　　＊</a:t>
            </a:r>
            <a:r>
              <a:rPr lang="en-US" altLang="ja-JP" sz="1000" dirty="0">
                <a:solidFill>
                  <a:srgbClr val="636569"/>
                </a:solidFill>
                <a:latin typeface="+mn-ea"/>
              </a:rPr>
              <a:t>3</a:t>
            </a:r>
            <a:r>
              <a:rPr lang="ja-JP" altLang="en-US" sz="1000" dirty="0">
                <a:solidFill>
                  <a:srgbClr val="636569"/>
                </a:solidFill>
                <a:latin typeface="+mn-ea"/>
              </a:rPr>
              <a:t> </a:t>
            </a:r>
            <a:r>
              <a:rPr lang="ja-JP" altLang="en-US" sz="1000" b="0" i="0" dirty="0">
                <a:solidFill>
                  <a:srgbClr val="636569"/>
                </a:solidFill>
                <a:effectLst/>
                <a:latin typeface="+mn-ea"/>
              </a:rPr>
              <a:t> </a:t>
            </a:r>
            <a:r>
              <a:rPr lang="en-US" altLang="ja-JP" sz="1000" b="0" i="0" dirty="0" err="1">
                <a:solidFill>
                  <a:srgbClr val="636569"/>
                </a:solidFill>
                <a:effectLst/>
                <a:latin typeface="+mn-ea"/>
              </a:rPr>
              <a:t>ageLOC</a:t>
            </a:r>
            <a:r>
              <a:rPr lang="ja-JP" altLang="en-US" sz="1000" b="0" i="0" dirty="0">
                <a:solidFill>
                  <a:srgbClr val="636569"/>
                </a:solidFill>
                <a:effectLst/>
                <a:latin typeface="+mn-ea"/>
              </a:rPr>
              <a:t>／</a:t>
            </a:r>
            <a:r>
              <a:rPr lang="en-US" altLang="ja-JP" sz="1000" b="0" i="0" dirty="0" err="1">
                <a:solidFill>
                  <a:srgbClr val="636569"/>
                </a:solidFill>
                <a:effectLst/>
                <a:latin typeface="+mn-ea"/>
              </a:rPr>
              <a:t>genLOC</a:t>
            </a:r>
            <a:r>
              <a:rPr lang="en-US" altLang="ja-JP" sz="1000" b="0" i="0" dirty="0">
                <a:solidFill>
                  <a:srgbClr val="636569"/>
                </a:solidFill>
                <a:effectLst/>
                <a:latin typeface="+mn-ea"/>
              </a:rPr>
              <a:t> </a:t>
            </a:r>
            <a:r>
              <a:rPr lang="ja-JP" altLang="en-US" sz="1000" b="0" i="0" dirty="0">
                <a:solidFill>
                  <a:srgbClr val="636569"/>
                </a:solidFill>
                <a:effectLst/>
                <a:latin typeface="+mn-ea"/>
              </a:rPr>
              <a:t>ガルバニック スパ フェイシャル ジェルの</a:t>
            </a:r>
            <a:r>
              <a:rPr lang="en-US" altLang="ja-JP" sz="1000" b="0" i="0" dirty="0">
                <a:solidFill>
                  <a:srgbClr val="636569"/>
                </a:solidFill>
                <a:effectLst/>
                <a:latin typeface="+mn-ea"/>
              </a:rPr>
              <a:t>2019</a:t>
            </a:r>
            <a:r>
              <a:rPr lang="ja-JP" altLang="en-US" sz="1000" b="0" i="0" dirty="0">
                <a:solidFill>
                  <a:srgbClr val="636569"/>
                </a:solidFill>
                <a:effectLst/>
                <a:latin typeface="+mn-ea"/>
              </a:rPr>
              <a:t>年年間世界販売実績の個数に基づく推定計算（ニュースキン調べ） 。</a:t>
            </a:r>
            <a:endParaRPr kumimoji="1" lang="ja-JP" altLang="en-US" sz="1000" dirty="0">
              <a:solidFill>
                <a:srgbClr val="636569"/>
              </a:solidFill>
              <a:latin typeface="+mn-ea"/>
            </a:endParaRPr>
          </a:p>
        </p:txBody>
      </p:sp>
      <p:sp>
        <p:nvSpPr>
          <p:cNvPr id="9" name="テキスト ボックス 8">
            <a:extLst>
              <a:ext uri="{FF2B5EF4-FFF2-40B4-BE49-F238E27FC236}">
                <a16:creationId xmlns:a16="http://schemas.microsoft.com/office/drawing/2014/main" id="{FC02947B-9763-427E-AF2C-19CE3166F7E8}"/>
              </a:ext>
            </a:extLst>
          </p:cNvPr>
          <p:cNvSpPr txBox="1"/>
          <p:nvPr/>
        </p:nvSpPr>
        <p:spPr>
          <a:xfrm>
            <a:off x="1763796" y="4610247"/>
            <a:ext cx="9772654" cy="1251625"/>
          </a:xfrm>
          <a:prstGeom prst="rect">
            <a:avLst/>
          </a:prstGeom>
          <a:noFill/>
        </p:spPr>
        <p:txBody>
          <a:bodyPr wrap="square">
            <a:spAutoFit/>
          </a:bodyPr>
          <a:lstStyle/>
          <a:p>
            <a:pPr marL="285750" indent="-285750">
              <a:buFont typeface="Arial" panose="020B0604020202020204" pitchFamily="34" charset="0"/>
              <a:buChar char="•"/>
            </a:pPr>
            <a:r>
              <a:rPr lang="ja-JP" altLang="en-US">
                <a:latin typeface="+mn-ea"/>
              </a:rPr>
              <a:t>ソフトチューブは、はさみを使わずに簡単に手でひねって開けられる「ツイストトップ」を採用。週</a:t>
            </a:r>
            <a:r>
              <a:rPr lang="en-US" altLang="ja-JP">
                <a:latin typeface="+mn-ea"/>
              </a:rPr>
              <a:t>2</a:t>
            </a:r>
            <a:r>
              <a:rPr lang="ja-JP" altLang="en-US">
                <a:latin typeface="+mn-ea"/>
              </a:rPr>
              <a:t>回の特別なお手入れ時間をもっと快適に。</a:t>
            </a:r>
          </a:p>
          <a:p>
            <a:pPr marL="285750" indent="-285750">
              <a:spcBef>
                <a:spcPts val="400"/>
              </a:spcBef>
              <a:buFont typeface="Arial" panose="020B0604020202020204" pitchFamily="34" charset="0"/>
              <a:buChar char="•"/>
            </a:pPr>
            <a:r>
              <a:rPr lang="ja-JP" altLang="en-US">
                <a:latin typeface="+mn-ea"/>
              </a:rPr>
              <a:t>外箱からプラスチックトレイを排除することで、年間約</a:t>
            </a:r>
            <a:r>
              <a:rPr lang="en-US" altLang="ja-JP">
                <a:latin typeface="+mn-ea"/>
              </a:rPr>
              <a:t>35</a:t>
            </a:r>
            <a:r>
              <a:rPr lang="ja-JP" altLang="en-US">
                <a:latin typeface="+mn-ea"/>
              </a:rPr>
              <a:t>トン*</a:t>
            </a:r>
            <a:r>
              <a:rPr lang="en-US" altLang="ja-JP" baseline="30000">
                <a:latin typeface="+mn-ea"/>
              </a:rPr>
              <a:t>2</a:t>
            </a:r>
            <a:r>
              <a:rPr lang="ja-JP" altLang="en-US">
                <a:latin typeface="+mn-ea"/>
              </a:rPr>
              <a:t>相当のプラスチック削減*</a:t>
            </a:r>
            <a:r>
              <a:rPr lang="en-US" altLang="ja-JP" baseline="30000">
                <a:latin typeface="+mn-ea"/>
              </a:rPr>
              <a:t>3</a:t>
            </a:r>
            <a:r>
              <a:rPr lang="ja-JP" altLang="en-US">
                <a:latin typeface="+mn-ea"/>
              </a:rPr>
              <a:t>を実現。地球環境へのやさしさにもこだわりました。</a:t>
            </a:r>
            <a:endParaRPr lang="en-US" altLang="ja-JP">
              <a:latin typeface="+mn-ea"/>
            </a:endParaRPr>
          </a:p>
        </p:txBody>
      </p:sp>
      <p:sp>
        <p:nvSpPr>
          <p:cNvPr id="13" name="テキスト ボックス 12">
            <a:extLst>
              <a:ext uri="{FF2B5EF4-FFF2-40B4-BE49-F238E27FC236}">
                <a16:creationId xmlns:a16="http://schemas.microsoft.com/office/drawing/2014/main" id="{1D39E9E3-2F38-440B-B0AF-77F371BA2F7E}"/>
              </a:ext>
            </a:extLst>
          </p:cNvPr>
          <p:cNvSpPr txBox="1"/>
          <p:nvPr/>
        </p:nvSpPr>
        <p:spPr>
          <a:xfrm>
            <a:off x="1763796" y="1967845"/>
            <a:ext cx="10332000" cy="2590453"/>
          </a:xfrm>
          <a:prstGeom prst="rect">
            <a:avLst/>
          </a:prstGeom>
          <a:noFill/>
        </p:spPr>
        <p:txBody>
          <a:bodyPr wrap="square">
            <a:spAutoFit/>
          </a:bodyPr>
          <a:lstStyle/>
          <a:p>
            <a:pPr marL="285750" indent="-285750">
              <a:buFont typeface="Arial" panose="020B0604020202020204" pitchFamily="34" charset="0"/>
              <a:buChar char="•"/>
            </a:pPr>
            <a:r>
              <a:rPr lang="ja-JP" altLang="en-US" dirty="0">
                <a:solidFill>
                  <a:srgbClr val="636569"/>
                </a:solidFill>
                <a:latin typeface="+mn-ea"/>
              </a:rPr>
              <a:t>トリートメント ジェルにジャニアルベンスエキス（</a:t>
            </a:r>
            <a:r>
              <a:rPr lang="ja-JP" altLang="en-US" b="0" i="0" dirty="0">
                <a:solidFill>
                  <a:srgbClr val="636569"/>
                </a:solidFill>
                <a:effectLst/>
                <a:latin typeface="+mn-ea"/>
              </a:rPr>
              <a:t>皮膚コンディショニング</a:t>
            </a:r>
            <a:r>
              <a:rPr lang="ja-JP" altLang="en-US" dirty="0">
                <a:solidFill>
                  <a:srgbClr val="636569"/>
                </a:solidFill>
                <a:latin typeface="+mn-ea"/>
              </a:rPr>
              <a:t>成分）を新たに</a:t>
            </a:r>
            <a:endParaRPr lang="en-US" altLang="ja-JP" dirty="0">
              <a:solidFill>
                <a:srgbClr val="636569"/>
              </a:solidFill>
              <a:latin typeface="+mn-ea"/>
            </a:endParaRPr>
          </a:p>
          <a:p>
            <a:r>
              <a:rPr lang="ja-JP" altLang="en-US" dirty="0">
                <a:solidFill>
                  <a:srgbClr val="636569"/>
                </a:solidFill>
                <a:latin typeface="+mn-ea"/>
              </a:rPr>
              <a:t>　  配合。ニュースキンがサステナビリティの取り組みとして力を入れる、環境制御型農業（</a:t>
            </a:r>
            <a:r>
              <a:rPr lang="en-US" altLang="zh-TW" dirty="0">
                <a:solidFill>
                  <a:srgbClr val="636569"/>
                </a:solidFill>
                <a:latin typeface="+mn-ea"/>
              </a:rPr>
              <a:t>CEA</a:t>
            </a:r>
            <a:r>
              <a:rPr lang="ja-JP" altLang="en-US" dirty="0">
                <a:solidFill>
                  <a:srgbClr val="636569"/>
                </a:solidFill>
                <a:latin typeface="+mn-ea"/>
              </a:rPr>
              <a:t>）</a:t>
            </a:r>
            <a:br>
              <a:rPr lang="en-US" altLang="ja-JP" dirty="0">
                <a:solidFill>
                  <a:srgbClr val="636569"/>
                </a:solidFill>
                <a:latin typeface="+mn-ea"/>
              </a:rPr>
            </a:br>
            <a:r>
              <a:rPr lang="ja-JP" altLang="en-US" dirty="0">
                <a:solidFill>
                  <a:srgbClr val="636569"/>
                </a:solidFill>
                <a:latin typeface="+mn-ea"/>
              </a:rPr>
              <a:t>　で栽培・管理された原料です。</a:t>
            </a:r>
            <a:endParaRPr lang="en-US" altLang="ja-JP" dirty="0">
              <a:solidFill>
                <a:srgbClr val="636569"/>
              </a:solidFill>
              <a:latin typeface="+mn-ea"/>
            </a:endParaRPr>
          </a:p>
          <a:p>
            <a:pPr marL="285750" indent="-285750">
              <a:spcBef>
                <a:spcPts val="600"/>
              </a:spcBef>
              <a:buFont typeface="Arial" panose="020B0604020202020204" pitchFamily="34" charset="0"/>
              <a:buChar char="•"/>
            </a:pPr>
            <a:r>
              <a:rPr lang="ja-JP" altLang="en-US" dirty="0">
                <a:solidFill>
                  <a:srgbClr val="636569"/>
                </a:solidFill>
                <a:latin typeface="+mn-ea"/>
              </a:rPr>
              <a:t>ティグリーン</a:t>
            </a:r>
            <a:r>
              <a:rPr lang="en-US" altLang="ja-JP" dirty="0">
                <a:solidFill>
                  <a:srgbClr val="636569"/>
                </a:solidFill>
                <a:latin typeface="+mn-ea"/>
              </a:rPr>
              <a:t>97</a:t>
            </a:r>
            <a:r>
              <a:rPr lang="ja-JP" altLang="en-US" dirty="0">
                <a:solidFill>
                  <a:srgbClr val="636569"/>
                </a:solidFill>
                <a:latin typeface="+mn-ea"/>
              </a:rPr>
              <a:t>エキス（チャ葉エキス／整肌成分）と、アデノシン（</a:t>
            </a:r>
            <a:r>
              <a:rPr lang="ja-JP" altLang="en-US" b="0" i="0" dirty="0">
                <a:solidFill>
                  <a:srgbClr val="636569"/>
                </a:solidFill>
                <a:effectLst/>
                <a:latin typeface="+mn-ea"/>
              </a:rPr>
              <a:t>皮膚コンディショニング</a:t>
            </a:r>
            <a:br>
              <a:rPr lang="en-US" altLang="ja-JP" dirty="0">
                <a:solidFill>
                  <a:srgbClr val="636569"/>
                </a:solidFill>
                <a:latin typeface="+mn-ea"/>
              </a:rPr>
            </a:br>
            <a:r>
              <a:rPr lang="ja-JP" altLang="en-US" dirty="0">
                <a:solidFill>
                  <a:srgbClr val="636569"/>
                </a:solidFill>
                <a:latin typeface="+mn-ea"/>
              </a:rPr>
              <a:t>成分）の２つも新たにトリートメント ジェルに配合。</a:t>
            </a:r>
            <a:endParaRPr lang="en-US" altLang="ja-JP" dirty="0">
              <a:solidFill>
                <a:srgbClr val="636569"/>
              </a:solidFill>
              <a:latin typeface="+mn-ea"/>
            </a:endParaRPr>
          </a:p>
          <a:p>
            <a:pPr marL="285750" indent="-285750">
              <a:spcBef>
                <a:spcPts val="600"/>
              </a:spcBef>
              <a:buFont typeface="Arial" panose="020B0604020202020204" pitchFamily="34" charset="0"/>
              <a:buChar char="•"/>
            </a:pPr>
            <a:r>
              <a:rPr lang="ja-JP" altLang="en-US" dirty="0">
                <a:solidFill>
                  <a:srgbClr val="636569"/>
                </a:solidFill>
                <a:latin typeface="+mn-ea"/>
              </a:rPr>
              <a:t>ニュースキン独自の</a:t>
            </a:r>
            <a:r>
              <a:rPr lang="en-US" altLang="ja-JP" dirty="0" err="1">
                <a:solidFill>
                  <a:srgbClr val="636569"/>
                </a:solidFill>
                <a:latin typeface="+mn-ea"/>
              </a:rPr>
              <a:t>ageLOC</a:t>
            </a:r>
            <a:r>
              <a:rPr lang="ja-JP" altLang="en-US" dirty="0">
                <a:solidFill>
                  <a:srgbClr val="636569"/>
                </a:solidFill>
                <a:latin typeface="+mn-ea"/>
              </a:rPr>
              <a:t> ブレンド（保湿成分）もトリートメント ジェルに配合。</a:t>
            </a:r>
            <a:endParaRPr lang="en-US" altLang="ja-JP" dirty="0">
              <a:solidFill>
                <a:srgbClr val="636569"/>
              </a:solidFill>
              <a:latin typeface="+mn-ea"/>
            </a:endParaRPr>
          </a:p>
          <a:p>
            <a:pPr marL="285750" indent="-285750">
              <a:spcBef>
                <a:spcPts val="600"/>
              </a:spcBef>
              <a:buFont typeface="Arial" panose="020B0604020202020204" pitchFamily="34" charset="0"/>
              <a:buChar char="•"/>
            </a:pPr>
            <a:r>
              <a:rPr lang="ja-JP" altLang="en-US" dirty="0">
                <a:solidFill>
                  <a:srgbClr val="636569"/>
                </a:solidFill>
                <a:latin typeface="+mn-ea"/>
              </a:rPr>
              <a:t>毛穴の汚れをキャッチするプリ トリート ジェルの良さはそのまま踏襲。</a:t>
            </a:r>
            <a:endParaRPr lang="en-US" altLang="ja-JP" dirty="0">
              <a:solidFill>
                <a:srgbClr val="636569"/>
              </a:solidFill>
              <a:latin typeface="+mn-ea"/>
            </a:endParaRPr>
          </a:p>
          <a:p>
            <a:pPr marL="285750" indent="-285750">
              <a:spcBef>
                <a:spcPts val="400"/>
              </a:spcBef>
              <a:buFont typeface="Arial" panose="020B0604020202020204" pitchFamily="34" charset="0"/>
              <a:buChar char="•"/>
            </a:pPr>
            <a:endParaRPr lang="en-US" altLang="ja-JP" dirty="0">
              <a:solidFill>
                <a:srgbClr val="636569"/>
              </a:solidFill>
              <a:latin typeface="+mn-ea"/>
            </a:endParaRPr>
          </a:p>
        </p:txBody>
      </p:sp>
      <p:sp>
        <p:nvSpPr>
          <p:cNvPr id="12" name="正方形/長方形 11">
            <a:extLst>
              <a:ext uri="{FF2B5EF4-FFF2-40B4-BE49-F238E27FC236}">
                <a16:creationId xmlns:a16="http://schemas.microsoft.com/office/drawing/2014/main" id="{5817254C-1A44-44BD-B2CA-9BB3359FBF74}"/>
              </a:ext>
            </a:extLst>
          </p:cNvPr>
          <p:cNvSpPr/>
          <p:nvPr/>
        </p:nvSpPr>
        <p:spPr>
          <a:xfrm>
            <a:off x="198646" y="4631303"/>
            <a:ext cx="1548000" cy="1080000"/>
          </a:xfrm>
          <a:prstGeom prst="rect">
            <a:avLst/>
          </a:prstGeom>
          <a:solidFill>
            <a:srgbClr val="6DA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00" b="1">
                <a:solidFill>
                  <a:schemeClr val="bg1"/>
                </a:solidFill>
              </a:rPr>
              <a:t>時代に</a:t>
            </a:r>
            <a:endParaRPr lang="en-US" altLang="ja-JP" sz="1700" b="1">
              <a:solidFill>
                <a:schemeClr val="bg1"/>
              </a:solidFill>
            </a:endParaRPr>
          </a:p>
          <a:p>
            <a:pPr algn="ctr"/>
            <a:r>
              <a:rPr lang="ja-JP" altLang="en-US" sz="1700" b="1">
                <a:solidFill>
                  <a:schemeClr val="bg1"/>
                </a:solidFill>
              </a:rPr>
              <a:t>フォーカス</a:t>
            </a:r>
            <a:endParaRPr lang="en-US" altLang="ja-JP" sz="1700" b="1">
              <a:solidFill>
                <a:schemeClr val="bg1"/>
              </a:solidFill>
            </a:endParaRPr>
          </a:p>
          <a:p>
            <a:pPr algn="ctr"/>
            <a:r>
              <a:rPr lang="ja-JP" altLang="en-US" sz="1700" b="1">
                <a:solidFill>
                  <a:schemeClr val="bg1"/>
                </a:solidFill>
              </a:rPr>
              <a:t>した</a:t>
            </a:r>
            <a:endParaRPr lang="en-US" altLang="ja-JP" sz="1700" b="1">
              <a:solidFill>
                <a:schemeClr val="bg1"/>
              </a:solidFill>
            </a:endParaRPr>
          </a:p>
          <a:p>
            <a:pPr algn="ctr"/>
            <a:r>
              <a:rPr lang="ja-JP" altLang="en-US" sz="1700" b="1">
                <a:solidFill>
                  <a:schemeClr val="bg1"/>
                </a:solidFill>
              </a:rPr>
              <a:t>パッケージ</a:t>
            </a:r>
            <a:endParaRPr kumimoji="1" lang="ja-JP" altLang="en-US" sz="1700"/>
          </a:p>
        </p:txBody>
      </p:sp>
      <p:sp>
        <p:nvSpPr>
          <p:cNvPr id="15" name="テキスト ボックス 14">
            <a:extLst>
              <a:ext uri="{FF2B5EF4-FFF2-40B4-BE49-F238E27FC236}">
                <a16:creationId xmlns:a16="http://schemas.microsoft.com/office/drawing/2014/main" id="{328777B9-0E82-4303-8A59-DAE0D4B006BD}"/>
              </a:ext>
            </a:extLst>
          </p:cNvPr>
          <p:cNvSpPr txBox="1"/>
          <p:nvPr/>
        </p:nvSpPr>
        <p:spPr>
          <a:xfrm>
            <a:off x="352425" y="698120"/>
            <a:ext cx="11487150" cy="523220"/>
          </a:xfrm>
          <a:prstGeom prst="rect">
            <a:avLst/>
          </a:prstGeom>
          <a:noFill/>
        </p:spPr>
        <p:txBody>
          <a:bodyPr wrap="square" rtlCol="0">
            <a:spAutoFit/>
          </a:bodyPr>
          <a:lstStyle/>
          <a:p>
            <a:pPr algn="ctr"/>
            <a:r>
              <a:rPr kumimoji="1" lang="ja-JP" altLang="en-US" sz="2800" b="1"/>
              <a:t>あふれるうるおい、上がる自信*</a:t>
            </a:r>
            <a:r>
              <a:rPr kumimoji="1" lang="en-US" altLang="ja-JP" sz="2400" b="1" baseline="30000"/>
              <a:t>1</a:t>
            </a:r>
            <a:r>
              <a:rPr kumimoji="1" lang="ja-JP" altLang="en-US" sz="2800" b="1"/>
              <a:t>。</a:t>
            </a:r>
          </a:p>
        </p:txBody>
      </p:sp>
      <p:sp>
        <p:nvSpPr>
          <p:cNvPr id="17" name="テキスト ボックス 16">
            <a:extLst>
              <a:ext uri="{FF2B5EF4-FFF2-40B4-BE49-F238E27FC236}">
                <a16:creationId xmlns:a16="http://schemas.microsoft.com/office/drawing/2014/main" id="{8B5C3A9C-5E42-4EDD-AFB0-D3EE90AA01B8}"/>
              </a:ext>
            </a:extLst>
          </p:cNvPr>
          <p:cNvSpPr txBox="1"/>
          <p:nvPr/>
        </p:nvSpPr>
        <p:spPr>
          <a:xfrm>
            <a:off x="158520" y="440529"/>
            <a:ext cx="2749571" cy="461665"/>
          </a:xfrm>
          <a:prstGeom prst="rect">
            <a:avLst/>
          </a:prstGeom>
          <a:noFill/>
        </p:spPr>
        <p:txBody>
          <a:bodyPr wrap="square" rtlCol="0">
            <a:spAutoFit/>
          </a:bodyPr>
          <a:lstStyle/>
          <a:p>
            <a:r>
              <a:rPr lang="ja-JP" altLang="en-US" sz="2400"/>
              <a:t>製品特長まとめ</a:t>
            </a:r>
            <a:endParaRPr lang="en-US" altLang="ja-JP" sz="2400"/>
          </a:p>
        </p:txBody>
      </p:sp>
      <p:pic>
        <p:nvPicPr>
          <p:cNvPr id="23" name="図 22" descr="テキスト, ロゴ&#10;&#10;自動的に生成された説明">
            <a:extLst>
              <a:ext uri="{FF2B5EF4-FFF2-40B4-BE49-F238E27FC236}">
                <a16:creationId xmlns:a16="http://schemas.microsoft.com/office/drawing/2014/main" id="{9484BBBC-B745-44A6-9617-284BAD2C6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115209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20937FB-FA81-49C7-8E17-23705922F230}"/>
              </a:ext>
            </a:extLst>
          </p:cNvPr>
          <p:cNvSpPr txBox="1"/>
          <p:nvPr/>
        </p:nvSpPr>
        <p:spPr>
          <a:xfrm>
            <a:off x="4871803" y="2944390"/>
            <a:ext cx="7317910" cy="707886"/>
          </a:xfrm>
          <a:prstGeom prst="rect">
            <a:avLst/>
          </a:prstGeom>
          <a:noFill/>
        </p:spPr>
        <p:txBody>
          <a:bodyPr wrap="square">
            <a:spAutoFit/>
          </a:bodyPr>
          <a:lstStyle/>
          <a:p>
            <a:pPr algn="ctr">
              <a:spcBef>
                <a:spcPts val="1800"/>
              </a:spcBef>
            </a:pPr>
            <a:r>
              <a:rPr lang="ja-JP" altLang="en-US" sz="4000" b="1"/>
              <a:t>よくある質問</a:t>
            </a:r>
            <a:endParaRPr kumimoji="1" lang="en-US" altLang="ja-JP" sz="4000" b="1"/>
          </a:p>
        </p:txBody>
      </p:sp>
      <p:sp>
        <p:nvSpPr>
          <p:cNvPr id="14" name="正方形/長方形 13">
            <a:extLst>
              <a:ext uri="{FF2B5EF4-FFF2-40B4-BE49-F238E27FC236}">
                <a16:creationId xmlns:a16="http://schemas.microsoft.com/office/drawing/2014/main" id="{94757977-51C0-4746-80EF-466FC62F122A}"/>
              </a:ext>
            </a:extLst>
          </p:cNvPr>
          <p:cNvSpPr/>
          <p:nvPr/>
        </p:nvSpPr>
        <p:spPr>
          <a:xfrm>
            <a:off x="2288" y="0"/>
            <a:ext cx="4169553" cy="6858000"/>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A49B0E4-6368-485A-A206-D497048968FA}"/>
              </a:ext>
            </a:extLst>
          </p:cNvPr>
          <p:cNvSpPr/>
          <p:nvPr/>
        </p:nvSpPr>
        <p:spPr>
          <a:xfrm>
            <a:off x="2288" y="0"/>
            <a:ext cx="4869515" cy="6858000"/>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902F186E-6350-4FE7-808A-CA1C83361FB1}"/>
              </a:ext>
            </a:extLst>
          </p:cNvPr>
          <p:cNvGrpSpPr/>
          <p:nvPr/>
        </p:nvGrpSpPr>
        <p:grpSpPr>
          <a:xfrm>
            <a:off x="934404" y="2678247"/>
            <a:ext cx="2988000" cy="1501506"/>
            <a:chOff x="934404" y="2834999"/>
            <a:chExt cx="2988000" cy="1501506"/>
          </a:xfrm>
        </p:grpSpPr>
        <p:pic>
          <p:nvPicPr>
            <p:cNvPr id="7" name="図 6" descr="テキスト, ロゴ&#10;&#10;自動的に生成された説明">
              <a:extLst>
                <a:ext uri="{FF2B5EF4-FFF2-40B4-BE49-F238E27FC236}">
                  <a16:creationId xmlns:a16="http://schemas.microsoft.com/office/drawing/2014/main" id="{3C103E80-7258-418F-8E75-9783AC4C7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14" y="2834999"/>
              <a:ext cx="2508981" cy="1188000"/>
            </a:xfrm>
            <a:prstGeom prst="rect">
              <a:avLst/>
            </a:prstGeom>
          </p:spPr>
        </p:pic>
        <p:sp>
          <p:nvSpPr>
            <p:cNvPr id="9" name="テキスト ボックス 8">
              <a:extLst>
                <a:ext uri="{FF2B5EF4-FFF2-40B4-BE49-F238E27FC236}">
                  <a16:creationId xmlns:a16="http://schemas.microsoft.com/office/drawing/2014/main" id="{36400C68-FAED-465D-95B2-44DB4246E003}"/>
                </a:ext>
              </a:extLst>
            </p:cNvPr>
            <p:cNvSpPr txBox="1"/>
            <p:nvPr/>
          </p:nvSpPr>
          <p:spPr>
            <a:xfrm>
              <a:off x="934404" y="3844062"/>
              <a:ext cx="2988000" cy="492443"/>
            </a:xfrm>
            <a:prstGeom prst="rect">
              <a:avLst/>
            </a:prstGeom>
            <a:noFill/>
          </p:spPr>
          <p:txBody>
            <a:bodyPr wrap="square">
              <a:spAutoFit/>
            </a:bodyPr>
            <a:lstStyle/>
            <a:p>
              <a:pPr algn="ctr">
                <a:spcBef>
                  <a:spcPts val="1800"/>
                </a:spcBef>
              </a:pPr>
              <a:r>
                <a:rPr lang="en-US" altLang="ja-JP" sz="2600">
                  <a:solidFill>
                    <a:srgbClr val="6A6B6E"/>
                  </a:solidFill>
                </a:rPr>
                <a:t>FACIAL GELS</a:t>
              </a:r>
              <a:endParaRPr kumimoji="1" lang="en-US" altLang="ja-JP" sz="2600" b="1">
                <a:solidFill>
                  <a:srgbClr val="6A6B6E"/>
                </a:solidFill>
              </a:endParaRPr>
            </a:p>
          </p:txBody>
        </p:sp>
      </p:grpSp>
    </p:spTree>
    <p:extLst>
      <p:ext uri="{BB962C8B-B14F-4D97-AF65-F5344CB8AC3E}">
        <p14:creationId xmlns:p14="http://schemas.microsoft.com/office/powerpoint/2010/main" val="278983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5A0F637-38F0-433F-9898-C2FDED288E2B}"/>
              </a:ext>
            </a:extLst>
          </p:cNvPr>
          <p:cNvSpPr/>
          <p:nvPr/>
        </p:nvSpPr>
        <p:spPr>
          <a:xfrm>
            <a:off x="0" y="1033155"/>
            <a:ext cx="12184175" cy="1515173"/>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706705" y="1298607"/>
            <a:ext cx="11097368"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2400">
                <a:latin typeface="小塚ゴシック Pro L" panose="020B0200000000000000" pitchFamily="34" charset="-128"/>
                <a:ea typeface="小塚ゴシック Pro L" panose="020B0200000000000000" pitchFamily="34" charset="-128"/>
              </a:rPr>
              <a:t>新しいフェイシャル ジェルのリニューアルポイントは何ですか？</a:t>
            </a:r>
            <a:endParaRPr lang="en-US" altLang="ja-JP" sz="2800">
              <a:latin typeface="小塚ゴシック Pro L" panose="020B0200000000000000" pitchFamily="34" charset="-128"/>
              <a:ea typeface="小塚ゴシック Pro L" panose="020B0200000000000000" pitchFamily="34" charset="-128"/>
            </a:endParaRPr>
          </a:p>
        </p:txBody>
      </p:sp>
      <p:sp>
        <p:nvSpPr>
          <p:cNvPr id="3" name="テキスト ボックス 2">
            <a:extLst>
              <a:ext uri="{FF2B5EF4-FFF2-40B4-BE49-F238E27FC236}">
                <a16:creationId xmlns:a16="http://schemas.microsoft.com/office/drawing/2014/main" id="{9A63DB93-C80A-464E-9FD0-C2CE6101A3BC}"/>
              </a:ext>
            </a:extLst>
          </p:cNvPr>
          <p:cNvSpPr txBox="1"/>
          <p:nvPr/>
        </p:nvSpPr>
        <p:spPr>
          <a:xfrm>
            <a:off x="706706" y="2793960"/>
            <a:ext cx="7548294" cy="3677930"/>
          </a:xfrm>
          <a:prstGeom prst="rect">
            <a:avLst/>
          </a:prstGeom>
          <a:noFill/>
        </p:spPr>
        <p:txBody>
          <a:bodyPr wrap="square" rtlCol="0">
            <a:spAutoFit/>
          </a:bodyPr>
          <a:lstStyle/>
          <a:p>
            <a:pPr algn="just">
              <a:spcBef>
                <a:spcPts val="200"/>
              </a:spcBef>
            </a:pPr>
            <a:r>
              <a:rPr lang="ja-JP" altLang="en-US" sz="3600" b="1" dirty="0">
                <a:solidFill>
                  <a:srgbClr val="8C88A3"/>
                </a:solidFill>
                <a:latin typeface="小塚ゴシック Pro L" panose="020B0200000000000000" pitchFamily="34" charset="-128"/>
                <a:ea typeface="小塚ゴシック Pro L" panose="020B0200000000000000" pitchFamily="34" charset="-128"/>
              </a:rPr>
              <a:t>回答：</a:t>
            </a:r>
            <a:endParaRPr lang="en-US" altLang="ja-JP" sz="3600" b="1" dirty="0">
              <a:solidFill>
                <a:srgbClr val="8C88A3"/>
              </a:solidFill>
              <a:latin typeface="小塚ゴシック Pro L" panose="020B0200000000000000" pitchFamily="34" charset="-128"/>
              <a:ea typeface="小塚ゴシック Pro L" panose="020B0200000000000000" pitchFamily="34" charset="-128"/>
            </a:endParaRPr>
          </a:p>
          <a:p>
            <a:pPr algn="just">
              <a:spcBef>
                <a:spcPts val="200"/>
              </a:spcBef>
            </a:pPr>
            <a:r>
              <a:rPr lang="ja-JP" altLang="en-US" sz="2400" dirty="0">
                <a:latin typeface="小塚ゴシック Pro L" panose="020B0200000000000000" pitchFamily="34" charset="-128"/>
                <a:ea typeface="小塚ゴシック Pro L" panose="020B0200000000000000" pitchFamily="34" charset="-128"/>
              </a:rPr>
              <a:t>時代を見据えた進化が今回のリニューアルのポイントです。</a:t>
            </a:r>
            <a:endParaRPr lang="en-US" altLang="ja-JP" sz="2400" dirty="0">
              <a:latin typeface="小塚ゴシック Pro L" panose="020B0200000000000000" pitchFamily="34" charset="-128"/>
              <a:ea typeface="小塚ゴシック Pro L" panose="020B0200000000000000" pitchFamily="34" charset="-128"/>
            </a:endParaRPr>
          </a:p>
          <a:p>
            <a:pPr algn="just">
              <a:spcBef>
                <a:spcPts val="200"/>
              </a:spcBef>
            </a:pPr>
            <a:r>
              <a:rPr lang="ja-JP" altLang="en-US" sz="2400" dirty="0">
                <a:latin typeface="小塚ゴシック Pro L" panose="020B0200000000000000" pitchFamily="34" charset="-128"/>
                <a:ea typeface="小塚ゴシック Pro L" panose="020B0200000000000000" pitchFamily="34" charset="-128"/>
              </a:rPr>
              <a:t>現代に生きる人々の肌や、忙しい現代人のライフスタイルにおけるニーズを考え、さらに、サステナビリティ視点から地球の未来までも考えました。</a:t>
            </a:r>
            <a:endParaRPr lang="en-US" altLang="ja-JP" sz="2400" dirty="0">
              <a:latin typeface="小塚ゴシック Pro L" panose="020B0200000000000000" pitchFamily="34" charset="-128"/>
              <a:ea typeface="小塚ゴシック Pro L" panose="020B0200000000000000" pitchFamily="34" charset="-128"/>
            </a:endParaRPr>
          </a:p>
          <a:p>
            <a:pPr algn="just">
              <a:spcBef>
                <a:spcPts val="200"/>
              </a:spcBef>
            </a:pPr>
            <a:r>
              <a:rPr lang="ja-JP" altLang="en-US" sz="2400" dirty="0">
                <a:latin typeface="小塚ゴシック Pro L" panose="020B0200000000000000" pitchFamily="34" charset="-128"/>
                <a:ea typeface="小塚ゴシック Pro L" panose="020B0200000000000000" pitchFamily="34" charset="-128"/>
              </a:rPr>
              <a:t>その結果、環境制御型農業（</a:t>
            </a:r>
            <a:r>
              <a:rPr lang="en-US" altLang="ja-JP" sz="2400" dirty="0">
                <a:latin typeface="小塚ゴシック Pro L" panose="020B0200000000000000" pitchFamily="34" charset="-128"/>
                <a:ea typeface="小塚ゴシック Pro L" panose="020B0200000000000000" pitchFamily="34" charset="-128"/>
              </a:rPr>
              <a:t>CEA</a:t>
            </a:r>
            <a:r>
              <a:rPr lang="ja-JP" altLang="en-US" sz="2400" dirty="0">
                <a:latin typeface="小塚ゴシック Pro L" panose="020B0200000000000000" pitchFamily="34" charset="-128"/>
                <a:ea typeface="小塚ゴシック Pro L" panose="020B0200000000000000" pitchFamily="34" charset="-128"/>
              </a:rPr>
              <a:t>）で栽培・管理された原料を含めた新成分配合や、新しいパッケージへと進化しています。</a:t>
            </a:r>
            <a:endParaRPr lang="en-US" altLang="ja-JP" sz="2400" dirty="0">
              <a:latin typeface="小塚ゴシック Pro L" panose="020B0200000000000000" pitchFamily="34" charset="-128"/>
              <a:ea typeface="小塚ゴシック Pro L" panose="020B0200000000000000" pitchFamily="34" charset="-128"/>
            </a:endParaRPr>
          </a:p>
        </p:txBody>
      </p:sp>
      <p:pic>
        <p:nvPicPr>
          <p:cNvPr id="13" name="図 12" descr="テキスト&#10;&#10;自動的に生成された説明">
            <a:extLst>
              <a:ext uri="{FF2B5EF4-FFF2-40B4-BE49-F238E27FC236}">
                <a16:creationId xmlns:a16="http://schemas.microsoft.com/office/drawing/2014/main" id="{F4182E67-771B-4223-8CB3-2C066F2B84C4}"/>
              </a:ext>
            </a:extLst>
          </p:cNvPr>
          <p:cNvPicPr>
            <a:picLocks noChangeAspect="1"/>
          </p:cNvPicPr>
          <p:nvPr/>
        </p:nvPicPr>
        <p:blipFill rotWithShape="1">
          <a:blip r:embed="rId3">
            <a:extLst>
              <a:ext uri="{28A0092B-C50C-407E-A947-70E740481C1C}">
                <a14:useLocalDpi xmlns:a14="http://schemas.microsoft.com/office/drawing/2010/main" val="0"/>
              </a:ext>
            </a:extLst>
          </a:blip>
          <a:srcRect t="25792" b="20247"/>
          <a:stretch/>
        </p:blipFill>
        <p:spPr>
          <a:xfrm>
            <a:off x="8463782" y="2882860"/>
            <a:ext cx="3265515" cy="3132000"/>
          </a:xfrm>
          <a:prstGeom prst="rect">
            <a:avLst/>
          </a:prstGeom>
        </p:spPr>
      </p:pic>
      <p:pic>
        <p:nvPicPr>
          <p:cNvPr id="12" name="図 11" descr="テキスト, ロゴ&#10;&#10;自動的に生成された説明">
            <a:extLst>
              <a:ext uri="{FF2B5EF4-FFF2-40B4-BE49-F238E27FC236}">
                <a16:creationId xmlns:a16="http://schemas.microsoft.com/office/drawing/2014/main" id="{1A22357A-0981-479E-AB53-AB070B3DD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318445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7FD6D63-80D1-4E44-9B98-68FE9F9C51E2}"/>
              </a:ext>
            </a:extLst>
          </p:cNvPr>
          <p:cNvSpPr/>
          <p:nvPr/>
        </p:nvSpPr>
        <p:spPr>
          <a:xfrm>
            <a:off x="0" y="1828797"/>
            <a:ext cx="12192000" cy="3598224"/>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9FACE55-8A54-4BEF-98A0-A231C3684C7D}"/>
              </a:ext>
            </a:extLst>
          </p:cNvPr>
          <p:cNvSpPr txBox="1"/>
          <p:nvPr/>
        </p:nvSpPr>
        <p:spPr>
          <a:xfrm>
            <a:off x="2567938" y="2380567"/>
            <a:ext cx="6702384" cy="2677656"/>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2800" dirty="0" err="1">
                <a:solidFill>
                  <a:srgbClr val="636469"/>
                </a:solidFill>
              </a:rPr>
              <a:t>ageLOC</a:t>
            </a:r>
            <a:r>
              <a:rPr kumimoji="1" lang="ja-JP" altLang="en-US" sz="2800" dirty="0">
                <a:solidFill>
                  <a:srgbClr val="636469"/>
                </a:solidFill>
              </a:rPr>
              <a:t> ガルバニック スパ*とは</a:t>
            </a:r>
            <a:endParaRPr kumimoji="1" lang="en-US" altLang="ja-JP" sz="2800" dirty="0">
              <a:solidFill>
                <a:srgbClr val="636469"/>
              </a:solidFill>
            </a:endParaRPr>
          </a:p>
          <a:p>
            <a:endParaRPr kumimoji="1" lang="en-US" altLang="ja-JP" sz="2800" dirty="0">
              <a:solidFill>
                <a:srgbClr val="636469"/>
              </a:solidFill>
            </a:endParaRPr>
          </a:p>
          <a:p>
            <a:pPr marL="457200" indent="-457200">
              <a:buFont typeface="Arial" panose="020B0604020202020204" pitchFamily="34" charset="0"/>
              <a:buChar char="•"/>
            </a:pPr>
            <a:r>
              <a:rPr kumimoji="1" lang="ja-JP" altLang="en-US" sz="2800" dirty="0">
                <a:solidFill>
                  <a:srgbClr val="636469"/>
                </a:solidFill>
              </a:rPr>
              <a:t>製品特長</a:t>
            </a:r>
            <a:endParaRPr kumimoji="1" lang="en-US" altLang="ja-JP" sz="2800" dirty="0">
              <a:solidFill>
                <a:srgbClr val="636469"/>
              </a:solidFill>
            </a:endParaRPr>
          </a:p>
          <a:p>
            <a:pPr marL="457200" indent="-457200">
              <a:buFont typeface="Arial" panose="020B0604020202020204" pitchFamily="34" charset="0"/>
              <a:buChar char="•"/>
            </a:pPr>
            <a:endParaRPr kumimoji="1" lang="en-US" altLang="ja-JP" sz="2800" dirty="0">
              <a:solidFill>
                <a:srgbClr val="636469"/>
              </a:solidFill>
            </a:endParaRPr>
          </a:p>
          <a:p>
            <a:pPr marL="457200" indent="-457200">
              <a:buFont typeface="Arial" panose="020B0604020202020204" pitchFamily="34" charset="0"/>
              <a:buChar char="•"/>
            </a:pPr>
            <a:r>
              <a:rPr kumimoji="1" lang="ja-JP" altLang="en-US" sz="2800" dirty="0">
                <a:solidFill>
                  <a:srgbClr val="636469"/>
                </a:solidFill>
              </a:rPr>
              <a:t>よくある質問</a:t>
            </a:r>
            <a:endParaRPr kumimoji="1" lang="en-US" altLang="ja-JP" sz="2800" dirty="0">
              <a:solidFill>
                <a:srgbClr val="636469"/>
              </a:solidFill>
            </a:endParaRPr>
          </a:p>
          <a:p>
            <a:pPr marL="457200" indent="-457200">
              <a:buFont typeface="Arial" panose="020B0604020202020204" pitchFamily="34" charset="0"/>
              <a:buChar char="•"/>
            </a:pPr>
            <a:endParaRPr lang="en-US" altLang="ja-JP" sz="2800" dirty="0">
              <a:solidFill>
                <a:srgbClr val="636469"/>
              </a:solidFill>
            </a:endParaRPr>
          </a:p>
        </p:txBody>
      </p:sp>
      <p:sp>
        <p:nvSpPr>
          <p:cNvPr id="10" name="テキスト ボックス 9">
            <a:extLst>
              <a:ext uri="{FF2B5EF4-FFF2-40B4-BE49-F238E27FC236}">
                <a16:creationId xmlns:a16="http://schemas.microsoft.com/office/drawing/2014/main" id="{5679D58D-0FB3-4FA1-9954-8A0F84142F54}"/>
              </a:ext>
            </a:extLst>
          </p:cNvPr>
          <p:cNvSpPr txBox="1"/>
          <p:nvPr/>
        </p:nvSpPr>
        <p:spPr>
          <a:xfrm>
            <a:off x="2870141" y="1048930"/>
            <a:ext cx="6097978" cy="707886"/>
          </a:xfrm>
          <a:prstGeom prst="rect">
            <a:avLst/>
          </a:prstGeom>
          <a:noFill/>
        </p:spPr>
        <p:txBody>
          <a:bodyPr wrap="square">
            <a:spAutoFit/>
          </a:bodyPr>
          <a:lstStyle/>
          <a:p>
            <a:pPr algn="ctr"/>
            <a:r>
              <a:rPr lang="ja-JP" altLang="en-US" sz="4000" b="1">
                <a:solidFill>
                  <a:srgbClr val="62A6B6"/>
                </a:solidFill>
              </a:rPr>
              <a:t>トレーニング内容</a:t>
            </a:r>
            <a:endParaRPr lang="en-US" altLang="ja-JP" sz="4000" b="1">
              <a:solidFill>
                <a:srgbClr val="62A6B6"/>
              </a:solidFill>
            </a:endParaRPr>
          </a:p>
        </p:txBody>
      </p:sp>
      <p:sp>
        <p:nvSpPr>
          <p:cNvPr id="12" name="テキスト ボックス 11">
            <a:extLst>
              <a:ext uri="{FF2B5EF4-FFF2-40B4-BE49-F238E27FC236}">
                <a16:creationId xmlns:a16="http://schemas.microsoft.com/office/drawing/2014/main" id="{A3F6F653-F863-4522-81E8-3C22B7766A30}"/>
              </a:ext>
            </a:extLst>
          </p:cNvPr>
          <p:cNvSpPr txBox="1"/>
          <p:nvPr/>
        </p:nvSpPr>
        <p:spPr>
          <a:xfrm>
            <a:off x="5387356" y="6604084"/>
            <a:ext cx="6869874" cy="253916"/>
          </a:xfrm>
          <a:prstGeom prst="rect">
            <a:avLst/>
          </a:prstGeom>
          <a:noFill/>
        </p:spPr>
        <p:txBody>
          <a:bodyPr wrap="square">
            <a:spAutoFit/>
          </a:bodyPr>
          <a:lstStyle/>
          <a:p>
            <a:pPr algn="r"/>
            <a:r>
              <a:rPr lang="ja-JP" altLang="en-US" sz="1050" dirty="0"/>
              <a:t>＊「</a:t>
            </a:r>
            <a:r>
              <a:rPr lang="en-US" altLang="ja-JP" sz="1050" dirty="0"/>
              <a:t>SPA</a:t>
            </a:r>
            <a:r>
              <a:rPr lang="ja-JP" altLang="en-US" sz="1050" dirty="0"/>
              <a:t>」「スパ」には、温熱効果・療養・温泉等の意味はありません。　 </a:t>
            </a:r>
          </a:p>
        </p:txBody>
      </p:sp>
      <p:pic>
        <p:nvPicPr>
          <p:cNvPr id="11" name="図 10" descr="テキスト, ロゴ&#10;&#10;自動的に生成された説明">
            <a:extLst>
              <a:ext uri="{FF2B5EF4-FFF2-40B4-BE49-F238E27FC236}">
                <a16:creationId xmlns:a16="http://schemas.microsoft.com/office/drawing/2014/main" id="{38CFCC05-BF44-4EDE-8DA6-245211B79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186843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5A0F637-38F0-433F-9898-C2FDED288E2B}"/>
              </a:ext>
            </a:extLst>
          </p:cNvPr>
          <p:cNvSpPr/>
          <p:nvPr/>
        </p:nvSpPr>
        <p:spPr>
          <a:xfrm>
            <a:off x="0" y="1033155"/>
            <a:ext cx="12184175" cy="1515173"/>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706705" y="1298607"/>
            <a:ext cx="11097368"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en-US" altLang="ja-JP" sz="2400">
                <a:latin typeface="小塚ゴシック Pro L" panose="020B0200000000000000" pitchFamily="34" charset="-128"/>
                <a:ea typeface="小塚ゴシック Pro L" panose="020B0200000000000000" pitchFamily="34" charset="-128"/>
              </a:rPr>
              <a:t>CEA</a:t>
            </a:r>
            <a:r>
              <a:rPr lang="ja-JP" altLang="en-US" sz="2400">
                <a:latin typeface="小塚ゴシック Pro L" panose="020B0200000000000000" pitchFamily="34" charset="-128"/>
                <a:ea typeface="小塚ゴシック Pro L" panose="020B0200000000000000" pitchFamily="34" charset="-128"/>
              </a:rPr>
              <a:t>（環境制御型農業）とは何ですか？</a:t>
            </a:r>
            <a:endParaRPr lang="en-US" altLang="ja-JP" sz="2800">
              <a:latin typeface="小塚ゴシック Pro L" panose="020B0200000000000000" pitchFamily="34" charset="-128"/>
              <a:ea typeface="小塚ゴシック Pro L" panose="020B0200000000000000" pitchFamily="34" charset="-128"/>
            </a:endParaRPr>
          </a:p>
        </p:txBody>
      </p:sp>
      <p:sp>
        <p:nvSpPr>
          <p:cNvPr id="3" name="テキスト ボックス 2">
            <a:extLst>
              <a:ext uri="{FF2B5EF4-FFF2-40B4-BE49-F238E27FC236}">
                <a16:creationId xmlns:a16="http://schemas.microsoft.com/office/drawing/2014/main" id="{9A63DB93-C80A-464E-9FD0-C2CE6101A3BC}"/>
              </a:ext>
            </a:extLst>
          </p:cNvPr>
          <p:cNvSpPr txBox="1"/>
          <p:nvPr/>
        </p:nvSpPr>
        <p:spPr>
          <a:xfrm>
            <a:off x="706706" y="2781260"/>
            <a:ext cx="6494194" cy="2939266"/>
          </a:xfrm>
          <a:prstGeom prst="rect">
            <a:avLst/>
          </a:prstGeom>
          <a:noFill/>
        </p:spPr>
        <p:txBody>
          <a:bodyPr wrap="square" rtlCol="0">
            <a:spAutoFit/>
          </a:bodyPr>
          <a:lstStyle/>
          <a:p>
            <a:pPr algn="just">
              <a:spcBef>
                <a:spcPts val="200"/>
              </a:spcBef>
            </a:pPr>
            <a:r>
              <a:rPr lang="ja-JP" altLang="en-US" sz="3600" b="1">
                <a:solidFill>
                  <a:srgbClr val="8C88A3"/>
                </a:solidFill>
                <a:latin typeface="小塚ゴシック Pro L" panose="020B0200000000000000" pitchFamily="34" charset="-128"/>
                <a:ea typeface="小塚ゴシック Pro L" panose="020B0200000000000000" pitchFamily="34" charset="-128"/>
              </a:rPr>
              <a:t>回答：</a:t>
            </a:r>
            <a:endParaRPr lang="en-US" altLang="ja-JP" sz="3600" b="1">
              <a:solidFill>
                <a:srgbClr val="8C88A3"/>
              </a:solidFill>
              <a:latin typeface="小塚ゴシック Pro L" panose="020B0200000000000000" pitchFamily="34" charset="-128"/>
              <a:ea typeface="小塚ゴシック Pro L" panose="020B0200000000000000" pitchFamily="34" charset="-128"/>
            </a:endParaRPr>
          </a:p>
          <a:p>
            <a:pPr algn="just">
              <a:spcBef>
                <a:spcPts val="200"/>
              </a:spcBef>
            </a:pPr>
            <a:r>
              <a:rPr lang="ja-JP" altLang="en-US" sz="2400">
                <a:latin typeface="小塚ゴシック Pro L" panose="020B0200000000000000" pitchFamily="34" charset="-128"/>
                <a:ea typeface="小塚ゴシック Pro L" panose="020B0200000000000000" pitchFamily="34" charset="-128"/>
              </a:rPr>
              <a:t>種から栽培溶液まで最適な条件を整えるテクノロジーを用いて、閉ざされた施設の中で　作物を栽培するテクノロジーを基盤にした　農法のことです。こうしたことにより、　　原材料の純度と透明性を継続的に確保する　ことが可能となります。</a:t>
            </a:r>
            <a:endParaRPr lang="en-US" altLang="ja-JP" sz="2400">
              <a:latin typeface="小塚ゴシック Pro L" panose="020B0200000000000000" pitchFamily="34" charset="-128"/>
              <a:ea typeface="小塚ゴシック Pro L" panose="020B0200000000000000" pitchFamily="34" charset="-128"/>
            </a:endParaRPr>
          </a:p>
        </p:txBody>
      </p:sp>
      <p:pic>
        <p:nvPicPr>
          <p:cNvPr id="12" name="図 11" descr="テキスト, ロゴ&#10;&#10;自動的に生成された説明">
            <a:extLst>
              <a:ext uri="{FF2B5EF4-FFF2-40B4-BE49-F238E27FC236}">
                <a16:creationId xmlns:a16="http://schemas.microsoft.com/office/drawing/2014/main" id="{1A22357A-0981-479E-AB53-AB070B3DD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
        <p:nvSpPr>
          <p:cNvPr id="8" name="テキスト ボックス 7">
            <a:extLst>
              <a:ext uri="{FF2B5EF4-FFF2-40B4-BE49-F238E27FC236}">
                <a16:creationId xmlns:a16="http://schemas.microsoft.com/office/drawing/2014/main" id="{51672065-7AF4-4875-ACDA-11CFAA584E4A}"/>
              </a:ext>
            </a:extLst>
          </p:cNvPr>
          <p:cNvSpPr txBox="1"/>
          <p:nvPr/>
        </p:nvSpPr>
        <p:spPr>
          <a:xfrm>
            <a:off x="7928623" y="3281846"/>
            <a:ext cx="3757581" cy="2277547"/>
          </a:xfrm>
          <a:prstGeom prst="rect">
            <a:avLst/>
          </a:prstGeom>
          <a:solidFill>
            <a:schemeClr val="bg1">
              <a:lumMod val="95000"/>
            </a:schemeClr>
          </a:solidFill>
        </p:spPr>
        <p:txBody>
          <a:bodyPr wrap="square">
            <a:spAutoFit/>
          </a:bodyPr>
          <a:lstStyle/>
          <a:p>
            <a:pPr>
              <a:spcBef>
                <a:spcPts val="600"/>
              </a:spcBef>
            </a:pPr>
            <a:r>
              <a:rPr lang="en-US" altLang="ja-JP" sz="4400">
                <a:latin typeface="小塚ゴシック Pro B" panose="020B0800000000000000" pitchFamily="34" charset="-128"/>
                <a:ea typeface="小塚ゴシック Pro B" panose="020B0800000000000000" pitchFamily="34" charset="-128"/>
              </a:rPr>
              <a:t>C</a:t>
            </a:r>
            <a:r>
              <a:rPr lang="en-US" altLang="ja-JP" sz="4400">
                <a:latin typeface="小塚ゴシック Pro L" panose="020B0200000000000000" pitchFamily="34" charset="-128"/>
                <a:ea typeface="小塚ゴシック Pro L" panose="020B0200000000000000" pitchFamily="34" charset="-128"/>
              </a:rPr>
              <a:t>...</a:t>
            </a:r>
            <a:r>
              <a:rPr lang="en-US" altLang="ja-JP" sz="3600">
                <a:latin typeface="小塚ゴシック Pro L" panose="020B0200000000000000" pitchFamily="34" charset="-128"/>
                <a:ea typeface="小塚ゴシック Pro L" panose="020B0200000000000000" pitchFamily="34" charset="-128"/>
              </a:rPr>
              <a:t>Controlled</a:t>
            </a:r>
            <a:endParaRPr lang="en-US" altLang="ja-JP" sz="4400">
              <a:latin typeface="小塚ゴシック Pro L" panose="020B0200000000000000" pitchFamily="34" charset="-128"/>
              <a:ea typeface="小塚ゴシック Pro L" panose="020B0200000000000000" pitchFamily="34" charset="-128"/>
            </a:endParaRPr>
          </a:p>
          <a:p>
            <a:pPr>
              <a:spcBef>
                <a:spcPts val="600"/>
              </a:spcBef>
            </a:pPr>
            <a:r>
              <a:rPr lang="en-US" altLang="ja-JP" sz="4400">
                <a:latin typeface="小塚ゴシック Pro B" panose="020B0800000000000000" pitchFamily="34" charset="-128"/>
                <a:ea typeface="小塚ゴシック Pro B" panose="020B0800000000000000" pitchFamily="34" charset="-128"/>
              </a:rPr>
              <a:t>E</a:t>
            </a:r>
            <a:r>
              <a:rPr lang="en-US" altLang="ja-JP" sz="4400">
                <a:latin typeface="小塚ゴシック Pro L" panose="020B0200000000000000" pitchFamily="34" charset="-128"/>
                <a:ea typeface="小塚ゴシック Pro L" panose="020B0200000000000000" pitchFamily="34" charset="-128"/>
              </a:rPr>
              <a:t>...</a:t>
            </a:r>
            <a:r>
              <a:rPr lang="en-US" altLang="ja-JP" sz="3600">
                <a:latin typeface="小塚ゴシック Pro L" panose="020B0200000000000000" pitchFamily="34" charset="-128"/>
                <a:ea typeface="小塚ゴシック Pro L" panose="020B0200000000000000" pitchFamily="34" charset="-128"/>
              </a:rPr>
              <a:t>Environment</a:t>
            </a:r>
            <a:endParaRPr lang="en-US" altLang="ja-JP" sz="4400">
              <a:latin typeface="小塚ゴシック Pro L" panose="020B0200000000000000" pitchFamily="34" charset="-128"/>
              <a:ea typeface="小塚ゴシック Pro L" panose="020B0200000000000000" pitchFamily="34" charset="-128"/>
            </a:endParaRPr>
          </a:p>
          <a:p>
            <a:pPr>
              <a:spcBef>
                <a:spcPts val="600"/>
              </a:spcBef>
            </a:pPr>
            <a:r>
              <a:rPr lang="en-US" altLang="ja-JP" sz="4400">
                <a:latin typeface="小塚ゴシック Pro B" panose="020B0800000000000000" pitchFamily="34" charset="-128"/>
                <a:ea typeface="小塚ゴシック Pro B" panose="020B0800000000000000" pitchFamily="34" charset="-128"/>
              </a:rPr>
              <a:t>A</a:t>
            </a:r>
            <a:r>
              <a:rPr lang="en-US" altLang="ja-JP" sz="4400">
                <a:latin typeface="小塚ゴシック Pro L" panose="020B0200000000000000" pitchFamily="34" charset="-128"/>
                <a:ea typeface="小塚ゴシック Pro L" panose="020B0200000000000000" pitchFamily="34" charset="-128"/>
              </a:rPr>
              <a:t>...</a:t>
            </a:r>
            <a:r>
              <a:rPr lang="en-US" altLang="ja-JP" sz="3600">
                <a:latin typeface="小塚ゴシック Pro L" panose="020B0200000000000000" pitchFamily="34" charset="-128"/>
                <a:ea typeface="小塚ゴシック Pro L" panose="020B0200000000000000" pitchFamily="34" charset="-128"/>
              </a:rPr>
              <a:t>Agriculture</a:t>
            </a:r>
            <a:endParaRPr lang="ja-JP" altLang="en-US" sz="4400"/>
          </a:p>
        </p:txBody>
      </p:sp>
    </p:spTree>
    <p:extLst>
      <p:ext uri="{BB962C8B-B14F-4D97-AF65-F5344CB8AC3E}">
        <p14:creationId xmlns:p14="http://schemas.microsoft.com/office/powerpoint/2010/main" val="145490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E9A1C2A-7230-4C3C-B357-EBBC250B1191}"/>
              </a:ext>
            </a:extLst>
          </p:cNvPr>
          <p:cNvSpPr/>
          <p:nvPr/>
        </p:nvSpPr>
        <p:spPr>
          <a:xfrm>
            <a:off x="0" y="1033155"/>
            <a:ext cx="12184175" cy="1515173"/>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706705" y="1257919"/>
            <a:ext cx="11227996"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2400">
                <a:latin typeface="小塚ゴシック Pro L" panose="020B0200000000000000" pitchFamily="34" charset="-128"/>
                <a:ea typeface="小塚ゴシック Pro L" panose="020B0200000000000000" pitchFamily="34" charset="-128"/>
              </a:rPr>
              <a:t>ジャニアルベンスはどこが環境に配慮しているポイントですか？</a:t>
            </a:r>
            <a:endParaRPr lang="en-US" altLang="ja-JP" sz="2800">
              <a:latin typeface="小塚ゴシック Pro L" panose="020B0200000000000000" pitchFamily="34" charset="-128"/>
              <a:ea typeface="小塚ゴシック Pro L" panose="020B0200000000000000" pitchFamily="34" charset="-128"/>
            </a:endParaRPr>
          </a:p>
        </p:txBody>
      </p:sp>
      <p:sp>
        <p:nvSpPr>
          <p:cNvPr id="6" name="テキスト ボックス 5">
            <a:extLst>
              <a:ext uri="{FF2B5EF4-FFF2-40B4-BE49-F238E27FC236}">
                <a16:creationId xmlns:a16="http://schemas.microsoft.com/office/drawing/2014/main" id="{C26C9E19-3577-424A-A7C5-E89BFFBDB913}"/>
              </a:ext>
            </a:extLst>
          </p:cNvPr>
          <p:cNvSpPr txBox="1"/>
          <p:nvPr/>
        </p:nvSpPr>
        <p:spPr>
          <a:xfrm>
            <a:off x="706705" y="2851240"/>
            <a:ext cx="6722795" cy="3626634"/>
          </a:xfrm>
          <a:prstGeom prst="rect">
            <a:avLst/>
          </a:prstGeom>
          <a:noFill/>
        </p:spPr>
        <p:txBody>
          <a:bodyPr wrap="square" rtlCol="0">
            <a:spAutoFit/>
          </a:bodyPr>
          <a:lstStyle/>
          <a:p>
            <a:pPr algn="just">
              <a:spcBef>
                <a:spcPts val="200"/>
              </a:spcBef>
            </a:pPr>
            <a:r>
              <a:rPr lang="ja-JP" altLang="en-US" sz="3600" b="1">
                <a:solidFill>
                  <a:srgbClr val="7B7696"/>
                </a:solidFill>
                <a:latin typeface="小塚ゴシック Pro L" panose="020B0200000000000000" pitchFamily="34" charset="-128"/>
                <a:ea typeface="小塚ゴシック Pro L" panose="020B0200000000000000" pitchFamily="34" charset="-128"/>
              </a:rPr>
              <a:t>回答：</a:t>
            </a:r>
            <a:endParaRPr lang="en-US" altLang="ja-JP" sz="3600" b="1">
              <a:solidFill>
                <a:srgbClr val="7B7696"/>
              </a:solidFill>
              <a:latin typeface="小塚ゴシック Pro L" panose="020B0200000000000000" pitchFamily="34" charset="-128"/>
              <a:ea typeface="小塚ゴシック Pro L" panose="020B0200000000000000" pitchFamily="34" charset="-128"/>
            </a:endParaRPr>
          </a:p>
          <a:p>
            <a:pPr algn="just">
              <a:spcBef>
                <a:spcPts val="200"/>
              </a:spcBef>
            </a:pPr>
            <a:r>
              <a:rPr lang="ja-JP" altLang="en-US" sz="2400" b="0" i="0">
                <a:solidFill>
                  <a:srgbClr val="4D5156"/>
                </a:solidFill>
                <a:effectLst/>
                <a:latin typeface="arial" panose="020B0604020202020204" pitchFamily="34" charset="0"/>
              </a:rPr>
              <a:t>ジャニアルベンスは自然界では海の岩場に生息する希少なサンゴモ科の藻の一種ですが、　フェイシャル ジェルには、海からの採取では　なく、光バイオリアクターで栽培したジャニアルベンスが使われています。これにより、無駄のない必要な量を収穫でき、自然に生息するジャニアルベンスの生育環境を守ることにも　つながります。</a:t>
            </a:r>
            <a:endParaRPr lang="en-US" altLang="ja-JP" sz="2400">
              <a:latin typeface="小塚ゴシック Pro L" panose="020B0200000000000000" pitchFamily="34" charset="-128"/>
              <a:ea typeface="小塚ゴシック Pro L" panose="020B0200000000000000" pitchFamily="34" charset="-128"/>
            </a:endParaRPr>
          </a:p>
        </p:txBody>
      </p:sp>
      <p:pic>
        <p:nvPicPr>
          <p:cNvPr id="13" name="図 12" descr="テキスト, ロゴ&#10;&#10;自動的に生成された説明">
            <a:extLst>
              <a:ext uri="{FF2B5EF4-FFF2-40B4-BE49-F238E27FC236}">
                <a16:creationId xmlns:a16="http://schemas.microsoft.com/office/drawing/2014/main" id="{BA15DE91-A6A3-4F8D-8DDE-21A200A7D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14" name="図 13" descr="クマ, テディ, ぬいぐるみ, 座る が含まれている画像&#10;&#10;自動的に生成された説明">
            <a:extLst>
              <a:ext uri="{FF2B5EF4-FFF2-40B4-BE49-F238E27FC236}">
                <a16:creationId xmlns:a16="http://schemas.microsoft.com/office/drawing/2014/main" id="{4455488F-1ED1-48E1-9A45-C89495895FBB}"/>
              </a:ext>
            </a:extLst>
          </p:cNvPr>
          <p:cNvPicPr>
            <a:picLocks noChangeAspect="1"/>
          </p:cNvPicPr>
          <p:nvPr/>
        </p:nvPicPr>
        <p:blipFill rotWithShape="1">
          <a:blip r:embed="rId4">
            <a:extLst>
              <a:ext uri="{28A0092B-C50C-407E-A947-70E740481C1C}">
                <a14:useLocalDpi xmlns:a14="http://schemas.microsoft.com/office/drawing/2010/main" val="0"/>
              </a:ext>
            </a:extLst>
          </a:blip>
          <a:srcRect l="163" t="19065" r="28892" b="-422"/>
          <a:stretch/>
        </p:blipFill>
        <p:spPr>
          <a:xfrm>
            <a:off x="7791695" y="3239748"/>
            <a:ext cx="3693600" cy="2875266"/>
          </a:xfrm>
          <a:prstGeom prst="rect">
            <a:avLst/>
          </a:prstGeom>
          <a:ln>
            <a:solidFill>
              <a:srgbClr val="8C88A3"/>
            </a:solidFill>
          </a:ln>
        </p:spPr>
      </p:pic>
    </p:spTree>
    <p:extLst>
      <p:ext uri="{BB962C8B-B14F-4D97-AF65-F5344CB8AC3E}">
        <p14:creationId xmlns:p14="http://schemas.microsoft.com/office/powerpoint/2010/main" val="799464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5A0F637-38F0-433F-9898-C2FDED288E2B}"/>
              </a:ext>
            </a:extLst>
          </p:cNvPr>
          <p:cNvSpPr/>
          <p:nvPr/>
        </p:nvSpPr>
        <p:spPr>
          <a:xfrm>
            <a:off x="0" y="1033155"/>
            <a:ext cx="12184175" cy="1515173"/>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706705" y="1298607"/>
            <a:ext cx="11097368"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2400">
                <a:latin typeface="小塚ゴシック Pro L" panose="020B0200000000000000" pitchFamily="34" charset="-128"/>
                <a:ea typeface="小塚ゴシック Pro L" panose="020B0200000000000000" pitchFamily="34" charset="-128"/>
              </a:rPr>
              <a:t>プラスチック約</a:t>
            </a:r>
            <a:r>
              <a:rPr lang="en-US" altLang="ja-JP" sz="2400">
                <a:latin typeface="小塚ゴシック Pro L" panose="020B0200000000000000" pitchFamily="34" charset="-128"/>
                <a:ea typeface="小塚ゴシック Pro L" panose="020B0200000000000000" pitchFamily="34" charset="-128"/>
              </a:rPr>
              <a:t>35</a:t>
            </a:r>
            <a:r>
              <a:rPr lang="ja-JP" altLang="en-US" sz="2400">
                <a:latin typeface="小塚ゴシック Pro L" panose="020B0200000000000000" pitchFamily="34" charset="-128"/>
                <a:ea typeface="小塚ゴシック Pro L" panose="020B0200000000000000" pitchFamily="34" charset="-128"/>
              </a:rPr>
              <a:t>トン削減とは何の量ですか？</a:t>
            </a:r>
            <a:endParaRPr lang="en-US" altLang="ja-JP" sz="2800">
              <a:latin typeface="小塚ゴシック Pro L" panose="020B0200000000000000" pitchFamily="34" charset="-128"/>
              <a:ea typeface="小塚ゴシック Pro L" panose="020B0200000000000000" pitchFamily="34" charset="-128"/>
            </a:endParaRPr>
          </a:p>
        </p:txBody>
      </p:sp>
      <p:sp>
        <p:nvSpPr>
          <p:cNvPr id="3" name="テキスト ボックス 2">
            <a:extLst>
              <a:ext uri="{FF2B5EF4-FFF2-40B4-BE49-F238E27FC236}">
                <a16:creationId xmlns:a16="http://schemas.microsoft.com/office/drawing/2014/main" id="{9A63DB93-C80A-464E-9FD0-C2CE6101A3BC}"/>
              </a:ext>
            </a:extLst>
          </p:cNvPr>
          <p:cNvSpPr txBox="1"/>
          <p:nvPr/>
        </p:nvSpPr>
        <p:spPr>
          <a:xfrm>
            <a:off x="695743" y="2802197"/>
            <a:ext cx="6494194" cy="3257302"/>
          </a:xfrm>
          <a:prstGeom prst="rect">
            <a:avLst/>
          </a:prstGeom>
          <a:noFill/>
        </p:spPr>
        <p:txBody>
          <a:bodyPr wrap="square" rtlCol="0">
            <a:spAutoFit/>
          </a:bodyPr>
          <a:lstStyle/>
          <a:p>
            <a:pPr algn="just">
              <a:spcBef>
                <a:spcPts val="200"/>
              </a:spcBef>
            </a:pPr>
            <a:r>
              <a:rPr lang="ja-JP" altLang="en-US" sz="3600" b="1">
                <a:solidFill>
                  <a:srgbClr val="8C88A3"/>
                </a:solidFill>
                <a:latin typeface="小塚ゴシック Pro L" panose="020B0200000000000000" pitchFamily="34" charset="-128"/>
                <a:ea typeface="小塚ゴシック Pro L" panose="020B0200000000000000" pitchFamily="34" charset="-128"/>
              </a:rPr>
              <a:t>回答：</a:t>
            </a:r>
            <a:endParaRPr lang="en-US" altLang="ja-JP" sz="3600" b="1">
              <a:solidFill>
                <a:srgbClr val="8C88A3"/>
              </a:solidFill>
              <a:latin typeface="小塚ゴシック Pro L" panose="020B0200000000000000" pitchFamily="34" charset="-128"/>
              <a:ea typeface="小塚ゴシック Pro L" panose="020B0200000000000000" pitchFamily="34" charset="-128"/>
            </a:endParaRPr>
          </a:p>
          <a:p>
            <a:pPr algn="just">
              <a:spcBef>
                <a:spcPts val="200"/>
              </a:spcBef>
            </a:pPr>
            <a:r>
              <a:rPr lang="en-US" altLang="ja-JP" sz="2400">
                <a:latin typeface="小塚ゴシック Pro L" panose="020B0200000000000000" pitchFamily="34" charset="-128"/>
                <a:ea typeface="小塚ゴシック Pro L" panose="020B0200000000000000" pitchFamily="34" charset="-128"/>
              </a:rPr>
              <a:t>2019</a:t>
            </a:r>
            <a:r>
              <a:rPr lang="ja-JP" altLang="en-US" sz="2400">
                <a:latin typeface="小塚ゴシック Pro L" panose="020B0200000000000000" pitchFamily="34" charset="-128"/>
                <a:ea typeface="小塚ゴシック Pro L" panose="020B0200000000000000" pitchFamily="34" charset="-128"/>
              </a:rPr>
              <a:t>年の</a:t>
            </a:r>
            <a:r>
              <a:rPr lang="en-US" altLang="ja-JP" sz="2400">
                <a:latin typeface="小塚ゴシック Pro L" panose="020B0200000000000000" pitchFamily="34" charset="-128"/>
                <a:ea typeface="小塚ゴシック Pro L" panose="020B0200000000000000" pitchFamily="34" charset="-128"/>
              </a:rPr>
              <a:t>1</a:t>
            </a:r>
            <a:r>
              <a:rPr lang="ja-JP" altLang="en-US" sz="2400">
                <a:latin typeface="小塚ゴシック Pro L" panose="020B0200000000000000" pitchFamily="34" charset="-128"/>
                <a:ea typeface="小塚ゴシック Pro L" panose="020B0200000000000000" pitchFamily="34" charset="-128"/>
              </a:rPr>
              <a:t>年間に世界で販売された</a:t>
            </a:r>
            <a:r>
              <a:rPr lang="en-US" altLang="ja-JP" sz="2400" err="1">
                <a:latin typeface="小塚ゴシック Pro L" panose="020B0200000000000000" pitchFamily="34" charset="-128"/>
                <a:ea typeface="小塚ゴシック Pro L" panose="020B0200000000000000" pitchFamily="34" charset="-128"/>
              </a:rPr>
              <a:t>ageLOC</a:t>
            </a:r>
            <a:r>
              <a:rPr lang="ja-JP" altLang="en-US" sz="2400">
                <a:latin typeface="小塚ゴシック Pro L" panose="020B0200000000000000" pitchFamily="34" charset="-128"/>
                <a:ea typeface="小塚ゴシック Pro L" panose="020B0200000000000000" pitchFamily="34" charset="-128"/>
              </a:rPr>
              <a:t>／</a:t>
            </a:r>
            <a:r>
              <a:rPr lang="en-US" altLang="ja-JP" sz="2400" err="1">
                <a:latin typeface="小塚ゴシック Pro L" panose="020B0200000000000000" pitchFamily="34" charset="-128"/>
                <a:ea typeface="小塚ゴシック Pro L" panose="020B0200000000000000" pitchFamily="34" charset="-128"/>
              </a:rPr>
              <a:t>genLOC</a:t>
            </a:r>
            <a:r>
              <a:rPr lang="en-US" altLang="ja-JP" sz="2400">
                <a:latin typeface="小塚ゴシック Pro L" panose="020B0200000000000000" pitchFamily="34" charset="-128"/>
                <a:ea typeface="小塚ゴシック Pro L" panose="020B0200000000000000" pitchFamily="34" charset="-128"/>
              </a:rPr>
              <a:t> </a:t>
            </a:r>
            <a:r>
              <a:rPr lang="ja-JP" altLang="en-US" sz="2400">
                <a:latin typeface="小塚ゴシック Pro L" panose="020B0200000000000000" pitchFamily="34" charset="-128"/>
                <a:ea typeface="小塚ゴシック Pro L" panose="020B0200000000000000" pitchFamily="34" charset="-128"/>
              </a:rPr>
              <a:t>ガルバニック スパ フェイシャル ジェルの個数に基づいた、プラスチックトレイの総重量*です。一つひとつは軽いプラスチックですが、フェイシャル ジェルだけでこれだけ大きなプラスチック使用量の削減に貢献できるのです。</a:t>
            </a:r>
            <a:endParaRPr lang="en-US" altLang="ja-JP" sz="2400">
              <a:latin typeface="小塚ゴシック Pro L" panose="020B0200000000000000" pitchFamily="34" charset="-128"/>
              <a:ea typeface="小塚ゴシック Pro L" panose="020B0200000000000000" pitchFamily="34" charset="-128"/>
            </a:endParaRPr>
          </a:p>
        </p:txBody>
      </p:sp>
      <p:pic>
        <p:nvPicPr>
          <p:cNvPr id="12" name="図 11" descr="テキスト, ロゴ&#10;&#10;自動的に生成された説明">
            <a:extLst>
              <a:ext uri="{FF2B5EF4-FFF2-40B4-BE49-F238E27FC236}">
                <a16:creationId xmlns:a16="http://schemas.microsoft.com/office/drawing/2014/main" id="{1A22357A-0981-479E-AB53-AB070B3DD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
        <p:nvSpPr>
          <p:cNvPr id="13" name="テキスト ボックス 12">
            <a:extLst>
              <a:ext uri="{FF2B5EF4-FFF2-40B4-BE49-F238E27FC236}">
                <a16:creationId xmlns:a16="http://schemas.microsoft.com/office/drawing/2014/main" id="{A826D4CE-13E3-41F2-84FD-56BF13B2FBE4}"/>
              </a:ext>
            </a:extLst>
          </p:cNvPr>
          <p:cNvSpPr txBox="1"/>
          <p:nvPr/>
        </p:nvSpPr>
        <p:spPr>
          <a:xfrm>
            <a:off x="0" y="6627168"/>
            <a:ext cx="5207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srgbClr val="636569"/>
                </a:solidFill>
                <a:latin typeface="+mn-ea"/>
              </a:rPr>
              <a:t>＊ ニュースキン調べによる推定計算値。</a:t>
            </a:r>
            <a:r>
              <a:rPr lang="en-US" altLang="ja-JP" sz="1000">
                <a:solidFill>
                  <a:srgbClr val="636569"/>
                </a:solidFill>
                <a:latin typeface="+mn-ea"/>
              </a:rPr>
              <a:t>35</a:t>
            </a:r>
            <a:r>
              <a:rPr lang="ja-JP" altLang="en-US" sz="1000">
                <a:solidFill>
                  <a:srgbClr val="636569"/>
                </a:solidFill>
                <a:latin typeface="+mn-ea"/>
              </a:rPr>
              <a:t>トンは米国単位で、日本では</a:t>
            </a:r>
            <a:r>
              <a:rPr lang="en-US" altLang="ja-JP" sz="1000">
                <a:solidFill>
                  <a:srgbClr val="636569"/>
                </a:solidFill>
                <a:latin typeface="+mn-ea"/>
              </a:rPr>
              <a:t>31</a:t>
            </a:r>
            <a:r>
              <a:rPr lang="ja-JP" altLang="en-US" sz="1000">
                <a:solidFill>
                  <a:srgbClr val="636569"/>
                </a:solidFill>
                <a:latin typeface="+mn-ea"/>
              </a:rPr>
              <a:t>トンに相当。</a:t>
            </a:r>
            <a:endParaRPr kumimoji="1" lang="ja-JP" altLang="en-US" sz="1000" b="0" i="0" u="none" strike="noStrike" kern="1200" cap="none" spc="0" normalizeH="0" baseline="0" noProof="0">
              <a:ln>
                <a:noFill/>
              </a:ln>
              <a:solidFill>
                <a:srgbClr val="636569"/>
              </a:solidFill>
              <a:effectLst/>
              <a:uLnTx/>
              <a:uFillTx/>
              <a:latin typeface="+mn-ea"/>
              <a:cs typeface="+mn-cs"/>
            </a:endParaRPr>
          </a:p>
        </p:txBody>
      </p:sp>
      <p:pic>
        <p:nvPicPr>
          <p:cNvPr id="26" name="図 25">
            <a:extLst>
              <a:ext uri="{FF2B5EF4-FFF2-40B4-BE49-F238E27FC236}">
                <a16:creationId xmlns:a16="http://schemas.microsoft.com/office/drawing/2014/main" id="{F82FEF7F-0A63-49F3-8BF9-A3179CD5DAAD}"/>
              </a:ext>
            </a:extLst>
          </p:cNvPr>
          <p:cNvPicPr>
            <a:picLocks noChangeAspect="1"/>
          </p:cNvPicPr>
          <p:nvPr/>
        </p:nvPicPr>
        <p:blipFill>
          <a:blip r:embed="rId4"/>
          <a:stretch>
            <a:fillRect/>
          </a:stretch>
        </p:blipFill>
        <p:spPr>
          <a:xfrm>
            <a:off x="7514697" y="3598977"/>
            <a:ext cx="1620000" cy="1620000"/>
          </a:xfrm>
          <a:prstGeom prst="rect">
            <a:avLst/>
          </a:prstGeom>
        </p:spPr>
      </p:pic>
      <p:sp>
        <p:nvSpPr>
          <p:cNvPr id="37" name="テキスト ボックス 36">
            <a:extLst>
              <a:ext uri="{FF2B5EF4-FFF2-40B4-BE49-F238E27FC236}">
                <a16:creationId xmlns:a16="http://schemas.microsoft.com/office/drawing/2014/main" id="{26308081-186C-414D-A911-F7A4532D0859}"/>
              </a:ext>
            </a:extLst>
          </p:cNvPr>
          <p:cNvSpPr txBox="1"/>
          <p:nvPr/>
        </p:nvSpPr>
        <p:spPr>
          <a:xfrm>
            <a:off x="9134697" y="4102498"/>
            <a:ext cx="828275" cy="646331"/>
          </a:xfrm>
          <a:prstGeom prst="rect">
            <a:avLst/>
          </a:prstGeom>
          <a:noFill/>
        </p:spPr>
        <p:txBody>
          <a:bodyPr wrap="square">
            <a:spAutoFit/>
          </a:bodyPr>
          <a:lstStyle/>
          <a:p>
            <a:pPr algn="ctr"/>
            <a:r>
              <a:rPr lang="ja-JP" altLang="en-US" sz="3600" b="1">
                <a:solidFill>
                  <a:srgbClr val="62A6B6"/>
                </a:solidFill>
                <a:latin typeface="小塚ゴシック Pr6N H" panose="020B0800000000000000" pitchFamily="34" charset="-128"/>
                <a:ea typeface="小塚ゴシック Pr6N H" panose="020B0800000000000000" pitchFamily="34" charset="-128"/>
              </a:rPr>
              <a:t>＝</a:t>
            </a:r>
            <a:endParaRPr lang="ja-JP" altLang="en-US" sz="3600">
              <a:latin typeface="小塚ゴシック Pr6N H" panose="020B0800000000000000" pitchFamily="34" charset="-128"/>
              <a:ea typeface="小塚ゴシック Pr6N H" panose="020B0800000000000000" pitchFamily="34" charset="-128"/>
            </a:endParaRPr>
          </a:p>
        </p:txBody>
      </p:sp>
      <p:sp>
        <p:nvSpPr>
          <p:cNvPr id="38" name="テキスト ボックス 37">
            <a:extLst>
              <a:ext uri="{FF2B5EF4-FFF2-40B4-BE49-F238E27FC236}">
                <a16:creationId xmlns:a16="http://schemas.microsoft.com/office/drawing/2014/main" id="{F82D80BD-56D9-417D-8C9D-D414C24FF652}"/>
              </a:ext>
            </a:extLst>
          </p:cNvPr>
          <p:cNvSpPr txBox="1"/>
          <p:nvPr/>
        </p:nvSpPr>
        <p:spPr>
          <a:xfrm>
            <a:off x="9816016" y="3148669"/>
            <a:ext cx="2154556" cy="2215991"/>
          </a:xfrm>
          <a:prstGeom prst="rect">
            <a:avLst/>
          </a:prstGeom>
          <a:noFill/>
          <a:ln>
            <a:noFill/>
          </a:ln>
        </p:spPr>
        <p:txBody>
          <a:bodyPr wrap="square">
            <a:spAutoFit/>
          </a:bodyPr>
          <a:lstStyle/>
          <a:p>
            <a:pPr algn="ctr"/>
            <a:r>
              <a:rPr lang="en-US" altLang="ja-JP" sz="13800" i="1">
                <a:gradFill flip="none" rotWithShape="1">
                  <a:gsLst>
                    <a:gs pos="0">
                      <a:srgbClr val="62A6B6"/>
                    </a:gs>
                    <a:gs pos="50000">
                      <a:srgbClr val="7FB6C3"/>
                    </a:gs>
                    <a:gs pos="100000">
                      <a:srgbClr val="62A6B6">
                        <a:tint val="23500"/>
                        <a:satMod val="160000"/>
                      </a:srgbClr>
                    </a:gs>
                  </a:gsLst>
                  <a:lin ang="16200000" scaled="1"/>
                  <a:tileRect/>
                </a:gradFill>
                <a:latin typeface="Verlag Bold" pitchFamily="50" charset="0"/>
                <a:ea typeface="小塚ゴシック Pr6N H" panose="020B0800000000000000" pitchFamily="34" charset="-128"/>
              </a:rPr>
              <a:t>35</a:t>
            </a:r>
            <a:r>
              <a:rPr lang="en-US" altLang="ja-JP" sz="7200" i="1">
                <a:gradFill flip="none" rotWithShape="1">
                  <a:gsLst>
                    <a:gs pos="0">
                      <a:srgbClr val="62A6B6"/>
                    </a:gs>
                    <a:gs pos="50000">
                      <a:srgbClr val="7FB6C3"/>
                    </a:gs>
                    <a:gs pos="100000">
                      <a:srgbClr val="62A6B6">
                        <a:tint val="23500"/>
                        <a:satMod val="160000"/>
                      </a:srgbClr>
                    </a:gs>
                  </a:gsLst>
                  <a:lin ang="16200000" scaled="1"/>
                  <a:tileRect/>
                </a:gradFill>
                <a:latin typeface="Verlag Bold" pitchFamily="50" charset="0"/>
                <a:ea typeface="小塚ゴシック Pr6N H" panose="020B0800000000000000" pitchFamily="34" charset="-128"/>
              </a:rPr>
              <a:t>t</a:t>
            </a:r>
            <a:endParaRPr lang="ja-JP" altLang="en-US" sz="7200" i="1">
              <a:gradFill flip="none" rotWithShape="1">
                <a:gsLst>
                  <a:gs pos="0">
                    <a:srgbClr val="62A6B6"/>
                  </a:gs>
                  <a:gs pos="50000">
                    <a:srgbClr val="7FB6C3"/>
                  </a:gs>
                  <a:gs pos="100000">
                    <a:srgbClr val="62A6B6">
                      <a:tint val="23500"/>
                      <a:satMod val="160000"/>
                    </a:srgbClr>
                  </a:gs>
                </a:gsLst>
                <a:lin ang="16200000" scaled="1"/>
                <a:tileRect/>
              </a:gradFill>
              <a:latin typeface="Verlag Bold" pitchFamily="50" charset="0"/>
              <a:ea typeface="小塚ゴシック Pr6N H" panose="020B0800000000000000" pitchFamily="34" charset="-128"/>
            </a:endParaRPr>
          </a:p>
        </p:txBody>
      </p:sp>
      <p:pic>
        <p:nvPicPr>
          <p:cNvPr id="2050" name="Picture 2">
            <a:extLst>
              <a:ext uri="{FF2B5EF4-FFF2-40B4-BE49-F238E27FC236}">
                <a16:creationId xmlns:a16="http://schemas.microsoft.com/office/drawing/2014/main" id="{2C51EDF1-E8C1-47F9-8274-9196507CF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5269" y="4975001"/>
            <a:ext cx="2473158"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376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6665996-10D3-4189-9D9B-B909D100B2F0}"/>
              </a:ext>
            </a:extLst>
          </p:cNvPr>
          <p:cNvSpPr/>
          <p:nvPr/>
        </p:nvSpPr>
        <p:spPr>
          <a:xfrm>
            <a:off x="0" y="1033155"/>
            <a:ext cx="12184175" cy="1515173"/>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706705" y="1253637"/>
            <a:ext cx="11097368"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2400">
                <a:latin typeface="小塚ゴシック Pro L" panose="020B0200000000000000" pitchFamily="34" charset="-128"/>
                <a:ea typeface="小塚ゴシック Pro L" panose="020B0200000000000000" pitchFamily="34" charset="-128"/>
              </a:rPr>
              <a:t>新成分が配合されたトリートメント ジェルの魅力は何ですか？</a:t>
            </a:r>
            <a:endParaRPr lang="en-US" altLang="ja-JP" sz="2800">
              <a:latin typeface="小塚ゴシック Pro L" panose="020B0200000000000000" pitchFamily="34" charset="-128"/>
              <a:ea typeface="小塚ゴシック Pro L" panose="020B0200000000000000" pitchFamily="34" charset="-128"/>
            </a:endParaRPr>
          </a:p>
        </p:txBody>
      </p:sp>
      <p:sp>
        <p:nvSpPr>
          <p:cNvPr id="3" name="テキスト ボックス 2">
            <a:extLst>
              <a:ext uri="{FF2B5EF4-FFF2-40B4-BE49-F238E27FC236}">
                <a16:creationId xmlns:a16="http://schemas.microsoft.com/office/drawing/2014/main" id="{9A63DB93-C80A-464E-9FD0-C2CE6101A3BC}"/>
              </a:ext>
            </a:extLst>
          </p:cNvPr>
          <p:cNvSpPr txBox="1"/>
          <p:nvPr/>
        </p:nvSpPr>
        <p:spPr>
          <a:xfrm>
            <a:off x="706705" y="2616160"/>
            <a:ext cx="7310624" cy="3754874"/>
          </a:xfrm>
          <a:prstGeom prst="rect">
            <a:avLst/>
          </a:prstGeom>
          <a:noFill/>
        </p:spPr>
        <p:txBody>
          <a:bodyPr wrap="square" rtlCol="0">
            <a:spAutoFit/>
          </a:bodyPr>
          <a:lstStyle/>
          <a:p>
            <a:pPr algn="just">
              <a:spcBef>
                <a:spcPts val="600"/>
              </a:spcBef>
            </a:pPr>
            <a:r>
              <a:rPr lang="ja-JP" altLang="en-US" sz="3600" b="1" dirty="0">
                <a:solidFill>
                  <a:srgbClr val="8C88A3"/>
                </a:solidFill>
                <a:latin typeface="小塚ゴシック Pro L" panose="020B0200000000000000" pitchFamily="34" charset="-128"/>
                <a:ea typeface="小塚ゴシック Pro L" panose="020B0200000000000000" pitchFamily="34" charset="-128"/>
              </a:rPr>
              <a:t>回答：</a:t>
            </a:r>
            <a:endParaRPr lang="en-US" altLang="ja-JP" sz="3600" b="1" dirty="0">
              <a:solidFill>
                <a:srgbClr val="8C88A3"/>
              </a:solidFill>
              <a:latin typeface="小塚ゴシック Pro L" panose="020B0200000000000000" pitchFamily="34" charset="-128"/>
              <a:ea typeface="小塚ゴシック Pro L" panose="020B0200000000000000" pitchFamily="34" charset="-128"/>
            </a:endParaRPr>
          </a:p>
          <a:p>
            <a:pPr algn="just">
              <a:spcBef>
                <a:spcPts val="600"/>
              </a:spcBef>
            </a:pPr>
            <a:r>
              <a:rPr lang="ja-JP" altLang="en-US" sz="2400" dirty="0">
                <a:latin typeface="小塚ゴシック Pro L" panose="020B0200000000000000" pitchFamily="34" charset="-128"/>
                <a:ea typeface="小塚ゴシック Pro L" panose="020B0200000000000000" pitchFamily="34" charset="-128"/>
              </a:rPr>
              <a:t>ガルバニック電流によって肌に浸透*するトリートメント ジェルにふさわしく、ジャニアルベンスエキス（皮膚コンディショニング成分）、ティグリーン</a:t>
            </a:r>
            <a:r>
              <a:rPr lang="en-US" altLang="ja-JP" sz="2400" dirty="0">
                <a:latin typeface="小塚ゴシック Pro L" panose="020B0200000000000000" pitchFamily="34" charset="-128"/>
                <a:ea typeface="小塚ゴシック Pro L" panose="020B0200000000000000" pitchFamily="34" charset="-128"/>
              </a:rPr>
              <a:t>97</a:t>
            </a:r>
            <a:r>
              <a:rPr lang="ja-JP" altLang="en-US" sz="2400" dirty="0">
                <a:latin typeface="小塚ゴシック Pro L" panose="020B0200000000000000" pitchFamily="34" charset="-128"/>
                <a:ea typeface="小塚ゴシック Pro L" panose="020B0200000000000000" pitchFamily="34" charset="-128"/>
              </a:rPr>
              <a:t>エキス（チャ葉エキス／整肌成分）、アデノシン（皮膚コンディショニング成分）の</a:t>
            </a:r>
            <a:r>
              <a:rPr lang="en-US" altLang="ja-JP" sz="2400" dirty="0">
                <a:latin typeface="小塚ゴシック Pro L" panose="020B0200000000000000" pitchFamily="34" charset="-128"/>
                <a:ea typeface="小塚ゴシック Pro L" panose="020B0200000000000000" pitchFamily="34" charset="-128"/>
              </a:rPr>
              <a:t>3</a:t>
            </a:r>
            <a:r>
              <a:rPr lang="ja-JP" altLang="en-US" sz="2400" dirty="0">
                <a:latin typeface="小塚ゴシック Pro L" panose="020B0200000000000000" pitchFamily="34" charset="-128"/>
                <a:ea typeface="小塚ゴシック Pro L" panose="020B0200000000000000" pitchFamily="34" charset="-128"/>
              </a:rPr>
              <a:t>つを新たに配合しました。</a:t>
            </a:r>
          </a:p>
          <a:p>
            <a:pPr algn="just">
              <a:spcBef>
                <a:spcPts val="600"/>
              </a:spcBef>
            </a:pPr>
            <a:r>
              <a:rPr lang="ja-JP" altLang="en-US" sz="2400" dirty="0">
                <a:latin typeface="小塚ゴシック Pro L" panose="020B0200000000000000" pitchFamily="34" charset="-128"/>
                <a:ea typeface="小塚ゴシック Pro L" panose="020B0200000000000000" pitchFamily="34" charset="-128"/>
              </a:rPr>
              <a:t>みずみずしくなめらかで、ハリ感のある肌へと導き　ます。</a:t>
            </a:r>
            <a:endParaRPr lang="en-US" altLang="ja-JP" sz="2400" dirty="0">
              <a:latin typeface="小塚ゴシック Pro L" panose="020B0200000000000000" pitchFamily="34" charset="-128"/>
              <a:ea typeface="小塚ゴシック Pro L" panose="020B0200000000000000" pitchFamily="34" charset="-128"/>
            </a:endParaRPr>
          </a:p>
        </p:txBody>
      </p:sp>
      <p:pic>
        <p:nvPicPr>
          <p:cNvPr id="11" name="図 10" descr="テキスト, ロゴ&#10;&#10;自動的に生成された説明">
            <a:extLst>
              <a:ext uri="{FF2B5EF4-FFF2-40B4-BE49-F238E27FC236}">
                <a16:creationId xmlns:a16="http://schemas.microsoft.com/office/drawing/2014/main" id="{A47F9AAE-30F8-4921-84BD-F72305C61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5" name="図 4">
            <a:extLst>
              <a:ext uri="{FF2B5EF4-FFF2-40B4-BE49-F238E27FC236}">
                <a16:creationId xmlns:a16="http://schemas.microsoft.com/office/drawing/2014/main" id="{6564C845-31A8-4C97-A690-B6D74949E8E3}"/>
              </a:ext>
            </a:extLst>
          </p:cNvPr>
          <p:cNvPicPr>
            <a:picLocks noChangeAspect="1"/>
          </p:cNvPicPr>
          <p:nvPr/>
        </p:nvPicPr>
        <p:blipFill rotWithShape="1">
          <a:blip r:embed="rId4">
            <a:extLst>
              <a:ext uri="{28A0092B-C50C-407E-A947-70E740481C1C}">
                <a14:useLocalDpi xmlns:a14="http://schemas.microsoft.com/office/drawing/2010/main" val="0"/>
              </a:ext>
            </a:extLst>
          </a:blip>
          <a:srcRect l="37675" r="7207" b="18280"/>
          <a:stretch/>
        </p:blipFill>
        <p:spPr>
          <a:xfrm>
            <a:off x="8225371" y="3075260"/>
            <a:ext cx="3387200" cy="3348000"/>
          </a:xfrm>
          <a:prstGeom prst="rect">
            <a:avLst/>
          </a:prstGeom>
        </p:spPr>
      </p:pic>
      <p:sp>
        <p:nvSpPr>
          <p:cNvPr id="10" name="テキスト ボックス 9">
            <a:extLst>
              <a:ext uri="{FF2B5EF4-FFF2-40B4-BE49-F238E27FC236}">
                <a16:creationId xmlns:a16="http://schemas.microsoft.com/office/drawing/2014/main" id="{3AC669E1-5DE6-497C-AA24-B38408DB4C73}"/>
              </a:ext>
            </a:extLst>
          </p:cNvPr>
          <p:cNvSpPr txBox="1"/>
          <p:nvPr/>
        </p:nvSpPr>
        <p:spPr>
          <a:xfrm>
            <a:off x="156669" y="6489161"/>
            <a:ext cx="2031359" cy="276999"/>
          </a:xfrm>
          <a:prstGeom prst="rect">
            <a:avLst/>
          </a:prstGeom>
          <a:noFill/>
        </p:spPr>
        <p:txBody>
          <a:bodyPr wrap="square">
            <a:spAutoFit/>
          </a:bodyPr>
          <a:lstStyle/>
          <a:p>
            <a:pPr algn="just">
              <a:spcBef>
                <a:spcPts val="600"/>
              </a:spcBef>
            </a:pPr>
            <a:r>
              <a:rPr lang="ja-JP" altLang="en-US" sz="1200" dirty="0">
                <a:latin typeface="小塚ゴシック Pro L" panose="020B0200000000000000" pitchFamily="34" charset="-128"/>
                <a:ea typeface="小塚ゴシック Pro L" panose="020B0200000000000000" pitchFamily="34" charset="-128"/>
              </a:rPr>
              <a:t>*角層まで</a:t>
            </a:r>
            <a:endParaRPr lang="en-US" altLang="ja-JP" sz="1200" dirty="0">
              <a:latin typeface="小塚ゴシック Pro L" panose="020B0200000000000000" pitchFamily="34" charset="-128"/>
              <a:ea typeface="小塚ゴシック Pro L" panose="020B0200000000000000" pitchFamily="34" charset="-128"/>
            </a:endParaRPr>
          </a:p>
        </p:txBody>
      </p:sp>
    </p:spTree>
    <p:extLst>
      <p:ext uri="{BB962C8B-B14F-4D97-AF65-F5344CB8AC3E}">
        <p14:creationId xmlns:p14="http://schemas.microsoft.com/office/powerpoint/2010/main" val="2514324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9D55E63-B2FB-43E6-A6E2-09B91590EAF0}"/>
              </a:ext>
            </a:extLst>
          </p:cNvPr>
          <p:cNvSpPr/>
          <p:nvPr/>
        </p:nvSpPr>
        <p:spPr>
          <a:xfrm>
            <a:off x="-30924" y="4243369"/>
            <a:ext cx="12240000" cy="262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4FD2C36-737C-42CF-9826-9E17D6778127}"/>
              </a:ext>
            </a:extLst>
          </p:cNvPr>
          <p:cNvSpPr/>
          <p:nvPr/>
        </p:nvSpPr>
        <p:spPr>
          <a:xfrm>
            <a:off x="0" y="829955"/>
            <a:ext cx="12184175" cy="1400168"/>
          </a:xfrm>
          <a:prstGeom prst="rect">
            <a:avLst/>
          </a:prstGeom>
          <a:solidFill>
            <a:srgbClr val="D2E9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D6D2"/>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13AA365-296D-4EEB-9E9D-8477F37F1F1A}"/>
              </a:ext>
            </a:extLst>
          </p:cNvPr>
          <p:cNvSpPr txBox="1"/>
          <p:nvPr/>
        </p:nvSpPr>
        <p:spPr>
          <a:xfrm>
            <a:off x="543403" y="983735"/>
            <a:ext cx="11097368" cy="1092607"/>
          </a:xfrm>
          <a:prstGeom prst="rect">
            <a:avLst/>
          </a:prstGeom>
          <a:noFill/>
        </p:spPr>
        <p:txBody>
          <a:bodyPr wrap="square" rtlCol="0">
            <a:spAutoFit/>
          </a:bodyPr>
          <a:lstStyle/>
          <a:p>
            <a:r>
              <a:rPr lang="ja-JP" altLang="en-US" sz="3600" b="1">
                <a:solidFill>
                  <a:srgbClr val="62A6B6"/>
                </a:solidFill>
                <a:latin typeface="小塚ゴシック Pro L" panose="020B0200000000000000" pitchFamily="34" charset="-128"/>
                <a:ea typeface="小塚ゴシック Pro L" panose="020B0200000000000000" pitchFamily="34" charset="-128"/>
              </a:rPr>
              <a:t>質問：</a:t>
            </a:r>
            <a:endParaRPr lang="en-US" altLang="ja-JP" sz="3600" b="1">
              <a:solidFill>
                <a:srgbClr val="62A6B6"/>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2400">
                <a:latin typeface="小塚ゴシック Pro L" panose="020B0200000000000000" pitchFamily="34" charset="-128"/>
                <a:ea typeface="小塚ゴシック Pro L" panose="020B0200000000000000" pitchFamily="34" charset="-128"/>
              </a:rPr>
              <a:t>お手入れの方法や順序はこれまでどおりでしょうか。</a:t>
            </a:r>
            <a:endParaRPr lang="en-US" altLang="ja-JP" sz="2800">
              <a:latin typeface="小塚ゴシック Pro L" panose="020B0200000000000000" pitchFamily="34" charset="-128"/>
              <a:ea typeface="小塚ゴシック Pro L" panose="020B0200000000000000" pitchFamily="34" charset="-128"/>
            </a:endParaRPr>
          </a:p>
        </p:txBody>
      </p:sp>
      <p:sp>
        <p:nvSpPr>
          <p:cNvPr id="3" name="テキスト ボックス 2">
            <a:extLst>
              <a:ext uri="{FF2B5EF4-FFF2-40B4-BE49-F238E27FC236}">
                <a16:creationId xmlns:a16="http://schemas.microsoft.com/office/drawing/2014/main" id="{9A63DB93-C80A-464E-9FD0-C2CE6101A3BC}"/>
              </a:ext>
            </a:extLst>
          </p:cNvPr>
          <p:cNvSpPr txBox="1"/>
          <p:nvPr/>
        </p:nvSpPr>
        <p:spPr>
          <a:xfrm>
            <a:off x="605687" y="2251658"/>
            <a:ext cx="10972800" cy="646331"/>
          </a:xfrm>
          <a:prstGeom prst="rect">
            <a:avLst/>
          </a:prstGeom>
          <a:noFill/>
        </p:spPr>
        <p:txBody>
          <a:bodyPr wrap="square" rtlCol="0">
            <a:spAutoFit/>
          </a:bodyPr>
          <a:lstStyle/>
          <a:p>
            <a:pPr>
              <a:spcBef>
                <a:spcPts val="200"/>
              </a:spcBef>
            </a:pPr>
            <a:r>
              <a:rPr lang="ja-JP" altLang="en-US" sz="3600" b="1">
                <a:solidFill>
                  <a:srgbClr val="8C88A3"/>
                </a:solidFill>
                <a:latin typeface="小塚ゴシック Pro L" panose="020B0200000000000000" pitchFamily="34" charset="-128"/>
                <a:ea typeface="小塚ゴシック Pro L" panose="020B0200000000000000" pitchFamily="34" charset="-128"/>
              </a:rPr>
              <a:t>回答：</a:t>
            </a:r>
            <a:endParaRPr lang="en-US" altLang="ja-JP" sz="2400">
              <a:latin typeface="小塚ゴシック Pro L" panose="020B0200000000000000" pitchFamily="34" charset="-128"/>
              <a:ea typeface="小塚ゴシック Pro L" panose="020B0200000000000000" pitchFamily="34" charset="-128"/>
            </a:endParaRPr>
          </a:p>
        </p:txBody>
      </p:sp>
      <p:pic>
        <p:nvPicPr>
          <p:cNvPr id="13" name="図 12" descr="テキスト, ロゴ&#10;&#10;自動的に生成された説明">
            <a:extLst>
              <a:ext uri="{FF2B5EF4-FFF2-40B4-BE49-F238E27FC236}">
                <a16:creationId xmlns:a16="http://schemas.microsoft.com/office/drawing/2014/main" id="{306752EE-88FB-448F-84FD-97ACB8A37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grpSp>
        <p:nvGrpSpPr>
          <p:cNvPr id="24" name="グループ化 23">
            <a:extLst>
              <a:ext uri="{FF2B5EF4-FFF2-40B4-BE49-F238E27FC236}">
                <a16:creationId xmlns:a16="http://schemas.microsoft.com/office/drawing/2014/main" id="{0AFF619A-03E5-4E96-A5B8-7569B2DB802C}"/>
              </a:ext>
            </a:extLst>
          </p:cNvPr>
          <p:cNvGrpSpPr/>
          <p:nvPr/>
        </p:nvGrpSpPr>
        <p:grpSpPr>
          <a:xfrm>
            <a:off x="1031329" y="2301240"/>
            <a:ext cx="10308596" cy="1703471"/>
            <a:chOff x="692660" y="1350367"/>
            <a:chExt cx="10308596" cy="1703471"/>
          </a:xfrm>
        </p:grpSpPr>
        <p:pic>
          <p:nvPicPr>
            <p:cNvPr id="26" name="図 25">
              <a:extLst>
                <a:ext uri="{FF2B5EF4-FFF2-40B4-BE49-F238E27FC236}">
                  <a16:creationId xmlns:a16="http://schemas.microsoft.com/office/drawing/2014/main" id="{167A86D6-16F8-4E04-94CD-2D17477CB361}"/>
                </a:ext>
              </a:extLst>
            </p:cNvPr>
            <p:cNvPicPr>
              <a:picLocks noChangeAspect="1"/>
            </p:cNvPicPr>
            <p:nvPr/>
          </p:nvPicPr>
          <p:blipFill>
            <a:blip r:embed="rId4"/>
            <a:stretch>
              <a:fillRect/>
            </a:stretch>
          </p:blipFill>
          <p:spPr>
            <a:xfrm>
              <a:off x="692660" y="2576262"/>
              <a:ext cx="1003986" cy="465062"/>
            </a:xfrm>
            <a:prstGeom prst="rect">
              <a:avLst/>
            </a:prstGeom>
          </p:spPr>
        </p:pic>
        <p:pic>
          <p:nvPicPr>
            <p:cNvPr id="28" name="図 27">
              <a:extLst>
                <a:ext uri="{FF2B5EF4-FFF2-40B4-BE49-F238E27FC236}">
                  <a16:creationId xmlns:a16="http://schemas.microsoft.com/office/drawing/2014/main" id="{D3299C43-0F07-4968-9620-038EFF93AB09}"/>
                </a:ext>
              </a:extLst>
            </p:cNvPr>
            <p:cNvPicPr>
              <a:picLocks noChangeAspect="1"/>
            </p:cNvPicPr>
            <p:nvPr/>
          </p:nvPicPr>
          <p:blipFill>
            <a:blip r:embed="rId5"/>
            <a:stretch>
              <a:fillRect/>
            </a:stretch>
          </p:blipFill>
          <p:spPr>
            <a:xfrm>
              <a:off x="729569" y="1949464"/>
              <a:ext cx="926849" cy="529979"/>
            </a:xfrm>
            <a:prstGeom prst="rect">
              <a:avLst/>
            </a:prstGeom>
          </p:spPr>
        </p:pic>
        <p:grpSp>
          <p:nvGrpSpPr>
            <p:cNvPr id="29" name="グループ化 28">
              <a:extLst>
                <a:ext uri="{FF2B5EF4-FFF2-40B4-BE49-F238E27FC236}">
                  <a16:creationId xmlns:a16="http://schemas.microsoft.com/office/drawing/2014/main" id="{B7FC84C8-2690-438E-9FEC-930C8E3C778B}"/>
                </a:ext>
              </a:extLst>
            </p:cNvPr>
            <p:cNvGrpSpPr/>
            <p:nvPr/>
          </p:nvGrpSpPr>
          <p:grpSpPr>
            <a:xfrm>
              <a:off x="1809767" y="1350367"/>
              <a:ext cx="9191489" cy="1703471"/>
              <a:chOff x="1752617" y="1350367"/>
              <a:chExt cx="9191489" cy="1703471"/>
            </a:xfrm>
          </p:grpSpPr>
          <p:cxnSp>
            <p:nvCxnSpPr>
              <p:cNvPr id="30" name="直線コネクタ 29">
                <a:extLst>
                  <a:ext uri="{FF2B5EF4-FFF2-40B4-BE49-F238E27FC236}">
                    <a16:creationId xmlns:a16="http://schemas.microsoft.com/office/drawing/2014/main" id="{D8872EAD-C4F4-44FB-963C-BA16DA050001}"/>
                  </a:ext>
                </a:extLst>
              </p:cNvPr>
              <p:cNvCxnSpPr/>
              <p:nvPr/>
            </p:nvCxnSpPr>
            <p:spPr>
              <a:xfrm>
                <a:off x="1752617" y="2247900"/>
                <a:ext cx="7867633" cy="0"/>
              </a:xfrm>
              <a:prstGeom prst="line">
                <a:avLst/>
              </a:prstGeom>
              <a:ln w="28575">
                <a:solidFill>
                  <a:srgbClr val="858585"/>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E63E685-5569-4529-8428-799D06E621F8}"/>
                  </a:ext>
                </a:extLst>
              </p:cNvPr>
              <p:cNvCxnSpPr/>
              <p:nvPr/>
            </p:nvCxnSpPr>
            <p:spPr>
              <a:xfrm>
                <a:off x="1752617" y="2844387"/>
                <a:ext cx="7867633" cy="0"/>
              </a:xfrm>
              <a:prstGeom prst="line">
                <a:avLst/>
              </a:prstGeom>
              <a:ln w="28575">
                <a:solidFill>
                  <a:srgbClr val="858585"/>
                </a:solidFill>
              </a:ln>
            </p:spPr>
            <p:style>
              <a:lnRef idx="1">
                <a:schemeClr val="accent1"/>
              </a:lnRef>
              <a:fillRef idx="0">
                <a:schemeClr val="accent1"/>
              </a:fillRef>
              <a:effectRef idx="0">
                <a:schemeClr val="accent1"/>
              </a:effectRef>
              <a:fontRef idx="minor">
                <a:schemeClr val="tx1"/>
              </a:fontRef>
            </p:style>
          </p:cxnSp>
          <p:sp>
            <p:nvSpPr>
              <p:cNvPr id="32" name="矢印: 五方向 31">
                <a:extLst>
                  <a:ext uri="{FF2B5EF4-FFF2-40B4-BE49-F238E27FC236}">
                    <a16:creationId xmlns:a16="http://schemas.microsoft.com/office/drawing/2014/main" id="{C2A72EE2-501E-48D3-9A5A-A8B9D410A072}"/>
                  </a:ext>
                </a:extLst>
              </p:cNvPr>
              <p:cNvSpPr/>
              <p:nvPr/>
            </p:nvSpPr>
            <p:spPr>
              <a:xfrm>
                <a:off x="4127053" y="2049238"/>
                <a:ext cx="1770761" cy="1004600"/>
              </a:xfrm>
              <a:prstGeom prst="homePlate">
                <a:avLst>
                  <a:gd name="adj" fmla="val 24586"/>
                </a:avLst>
              </a:prstGeom>
              <a:solidFill>
                <a:srgbClr val="8C88A3"/>
              </a:solidFill>
              <a:ln>
                <a:solidFill>
                  <a:srgbClr val="8C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グラフィックス 32" descr="警告">
                <a:extLst>
                  <a:ext uri="{FF2B5EF4-FFF2-40B4-BE49-F238E27FC236}">
                    <a16:creationId xmlns:a16="http://schemas.microsoft.com/office/drawing/2014/main" id="{3ABD18E3-2433-4C45-995E-AEA73B4E9A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9476" y="1692591"/>
                <a:ext cx="332590" cy="335010"/>
              </a:xfrm>
              <a:prstGeom prst="rect">
                <a:avLst/>
              </a:prstGeom>
            </p:spPr>
          </p:pic>
          <p:sp>
            <p:nvSpPr>
              <p:cNvPr id="34" name="テキスト ボックス 33">
                <a:extLst>
                  <a:ext uri="{FF2B5EF4-FFF2-40B4-BE49-F238E27FC236}">
                    <a16:creationId xmlns:a16="http://schemas.microsoft.com/office/drawing/2014/main" id="{6371D3EA-0E89-4720-B97F-3B50626461AB}"/>
                  </a:ext>
                </a:extLst>
              </p:cNvPr>
              <p:cNvSpPr txBox="1"/>
              <p:nvPr/>
            </p:nvSpPr>
            <p:spPr>
              <a:xfrm>
                <a:off x="4141698" y="2220390"/>
                <a:ext cx="1775568" cy="738664"/>
              </a:xfrm>
              <a:prstGeom prst="rect">
                <a:avLst/>
              </a:prstGeom>
              <a:noFill/>
            </p:spPr>
            <p:txBody>
              <a:bodyPr wrap="square" rtlCol="0">
                <a:spAutoFit/>
              </a:bodyPr>
              <a:lstStyle/>
              <a:p>
                <a:r>
                  <a:rPr kumimoji="1" lang="en-US" altLang="ja-JP" sz="1400" b="1" err="1">
                    <a:solidFill>
                      <a:schemeClr val="bg1"/>
                    </a:solidFill>
                    <a:latin typeface="小塚ゴシック Pro R" panose="020B0400000000000000" pitchFamily="34" charset="-128"/>
                    <a:ea typeface="小塚ゴシック Pro R" panose="020B0400000000000000" pitchFamily="34" charset="-128"/>
                  </a:rPr>
                  <a:t>ageLOC</a:t>
                </a:r>
                <a:endParaRPr kumimoji="1" lang="en-US" altLang="ja-JP" sz="1400" b="1">
                  <a:solidFill>
                    <a:schemeClr val="bg1"/>
                  </a:solidFill>
                  <a:latin typeface="小塚ゴシック Pro R" panose="020B0400000000000000" pitchFamily="34" charset="-128"/>
                  <a:ea typeface="小塚ゴシック Pro R" panose="020B0400000000000000" pitchFamily="34" charset="-128"/>
                </a:endParaRPr>
              </a:p>
              <a:p>
                <a:r>
                  <a:rPr kumimoji="1" lang="ja-JP" altLang="en-US" sz="1400" b="1">
                    <a:solidFill>
                      <a:schemeClr val="bg1"/>
                    </a:solidFill>
                    <a:latin typeface="小塚ゴシック Pro R" panose="020B0400000000000000" pitchFamily="34" charset="-128"/>
                    <a:ea typeface="小塚ゴシック Pro R" panose="020B0400000000000000" pitchFamily="34" charset="-128"/>
                  </a:rPr>
                  <a:t>ガルバニック スパ</a:t>
                </a:r>
                <a:endParaRPr lang="en-US" altLang="ja-JP" sz="1400" b="1">
                  <a:solidFill>
                    <a:schemeClr val="bg1"/>
                  </a:solidFill>
                  <a:latin typeface="小塚ゴシック Pro R" panose="020B0400000000000000" pitchFamily="34" charset="-128"/>
                  <a:ea typeface="小塚ゴシック Pro R" panose="020B0400000000000000" pitchFamily="34" charset="-128"/>
                </a:endParaRPr>
              </a:p>
              <a:p>
                <a:r>
                  <a:rPr lang="ja-JP" altLang="en-US" sz="1400" b="1" spc="-150">
                    <a:solidFill>
                      <a:schemeClr val="bg1"/>
                    </a:solidFill>
                    <a:latin typeface="小塚ゴシック Pro R" panose="020B0400000000000000" pitchFamily="34" charset="-128"/>
                    <a:ea typeface="小塚ゴシック Pro R" panose="020B0400000000000000" pitchFamily="34" charset="-128"/>
                  </a:rPr>
                  <a:t>（ </a:t>
                </a:r>
                <a:r>
                  <a:rPr lang="ja-JP" altLang="en-US" sz="1400" b="1">
                    <a:solidFill>
                      <a:schemeClr val="bg1"/>
                    </a:solidFill>
                    <a:latin typeface="小塚ゴシック Pro R" panose="020B0400000000000000" pitchFamily="34" charset="-128"/>
                    <a:ea typeface="小塚ゴシック Pro R" panose="020B0400000000000000" pitchFamily="34" charset="-128"/>
                  </a:rPr>
                  <a:t>洗顔 ▸ 美容液 ）</a:t>
                </a:r>
                <a:endParaRPr kumimoji="1" lang="ja-JP" altLang="en-US" sz="1400" b="1">
                  <a:solidFill>
                    <a:schemeClr val="bg1"/>
                  </a:solidFill>
                  <a:latin typeface="小塚ゴシック Pro R" panose="020B0400000000000000" pitchFamily="34" charset="-128"/>
                  <a:ea typeface="小塚ゴシック Pro R" panose="020B0400000000000000" pitchFamily="34" charset="-128"/>
                </a:endParaRPr>
              </a:p>
            </p:txBody>
          </p:sp>
          <p:sp>
            <p:nvSpPr>
              <p:cNvPr id="35" name="矢印: 五方向 34">
                <a:extLst>
                  <a:ext uri="{FF2B5EF4-FFF2-40B4-BE49-F238E27FC236}">
                    <a16:creationId xmlns:a16="http://schemas.microsoft.com/office/drawing/2014/main" id="{94A02C46-9237-49EF-8BC2-C2F8D4CC3092}"/>
                  </a:ext>
                </a:extLst>
              </p:cNvPr>
              <p:cNvSpPr/>
              <p:nvPr/>
            </p:nvSpPr>
            <p:spPr>
              <a:xfrm>
                <a:off x="1939116" y="2638998"/>
                <a:ext cx="1100654" cy="410778"/>
              </a:xfrm>
              <a:prstGeom prst="homePlate">
                <a:avLst>
                  <a:gd name="adj" fmla="val 3456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spc="-150">
                    <a:solidFill>
                      <a:srgbClr val="6DACBB"/>
                    </a:solidFill>
                    <a:latin typeface="小塚ゴシック Pro R" panose="020B0400000000000000" pitchFamily="34" charset="-128"/>
                    <a:ea typeface="小塚ゴシック Pro R" panose="020B0400000000000000" pitchFamily="34" charset="-128"/>
                  </a:rPr>
                  <a:t>メイク落とし</a:t>
                </a:r>
              </a:p>
            </p:txBody>
          </p:sp>
          <p:sp>
            <p:nvSpPr>
              <p:cNvPr id="36" name="矢印: 五方向 35">
                <a:extLst>
                  <a:ext uri="{FF2B5EF4-FFF2-40B4-BE49-F238E27FC236}">
                    <a16:creationId xmlns:a16="http://schemas.microsoft.com/office/drawing/2014/main" id="{1D8587C9-3366-44E8-A098-5236D2F82661}"/>
                  </a:ext>
                </a:extLst>
              </p:cNvPr>
              <p:cNvSpPr/>
              <p:nvPr/>
            </p:nvSpPr>
            <p:spPr>
              <a:xfrm>
                <a:off x="3193228" y="2057477"/>
                <a:ext cx="795012" cy="992359"/>
              </a:xfrm>
              <a:prstGeom prst="homePlate">
                <a:avLst>
                  <a:gd name="adj" fmla="val 2857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400" spc="300">
                  <a:solidFill>
                    <a:srgbClr val="6DACBB"/>
                  </a:solidFill>
                  <a:latin typeface="小塚ゴシック Pro R" panose="020B0400000000000000" pitchFamily="34" charset="-128"/>
                  <a:ea typeface="小塚ゴシック Pro R" panose="020B0400000000000000" pitchFamily="34" charset="-128"/>
                </a:endParaRPr>
              </a:p>
              <a:p>
                <a:pPr algn="ctr"/>
                <a:r>
                  <a:rPr kumimoji="1" lang="ja-JP" altLang="en-US" sz="1400" spc="300">
                    <a:solidFill>
                      <a:srgbClr val="6DACBB"/>
                    </a:solidFill>
                    <a:latin typeface="小塚ゴシック Pro R" panose="020B0400000000000000" pitchFamily="34" charset="-128"/>
                    <a:ea typeface="小塚ゴシック Pro R" panose="020B0400000000000000" pitchFamily="34" charset="-128"/>
                  </a:rPr>
                  <a:t>洗顔</a:t>
                </a:r>
              </a:p>
            </p:txBody>
          </p:sp>
          <p:sp>
            <p:nvSpPr>
              <p:cNvPr id="37" name="矢印: 五方向 36">
                <a:extLst>
                  <a:ext uri="{FF2B5EF4-FFF2-40B4-BE49-F238E27FC236}">
                    <a16:creationId xmlns:a16="http://schemas.microsoft.com/office/drawing/2014/main" id="{3798CAA9-AD0F-47FE-A4EA-EE958C67E66B}"/>
                  </a:ext>
                </a:extLst>
              </p:cNvPr>
              <p:cNvSpPr/>
              <p:nvPr/>
            </p:nvSpPr>
            <p:spPr>
              <a:xfrm>
                <a:off x="6013832" y="2057477"/>
                <a:ext cx="795012" cy="992359"/>
              </a:xfrm>
              <a:prstGeom prst="homePlate">
                <a:avLst>
                  <a:gd name="adj" fmla="val 2857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a:solidFill>
                      <a:srgbClr val="6DACBB"/>
                    </a:solidFill>
                    <a:latin typeface="小塚ゴシック Pro R" panose="020B0400000000000000" pitchFamily="34" charset="-128"/>
                    <a:ea typeface="小塚ゴシック Pro R" panose="020B0400000000000000" pitchFamily="34" charset="-128"/>
                  </a:rPr>
                  <a:t>化粧水</a:t>
                </a:r>
                <a:endParaRPr kumimoji="1" lang="ja-JP" altLang="en-US" sz="1400">
                  <a:solidFill>
                    <a:srgbClr val="6DACBB"/>
                  </a:solidFill>
                  <a:latin typeface="小塚ゴシック Pro R" panose="020B0400000000000000" pitchFamily="34" charset="-128"/>
                  <a:ea typeface="小塚ゴシック Pro R" panose="020B0400000000000000" pitchFamily="34" charset="-128"/>
                </a:endParaRPr>
              </a:p>
            </p:txBody>
          </p:sp>
          <p:sp>
            <p:nvSpPr>
              <p:cNvPr id="38" name="矢印: 五方向 37">
                <a:extLst>
                  <a:ext uri="{FF2B5EF4-FFF2-40B4-BE49-F238E27FC236}">
                    <a16:creationId xmlns:a16="http://schemas.microsoft.com/office/drawing/2014/main" id="{A2DDDF0C-A9BC-418C-B6AB-0555D52B2E07}"/>
                  </a:ext>
                </a:extLst>
              </p:cNvPr>
              <p:cNvSpPr/>
              <p:nvPr/>
            </p:nvSpPr>
            <p:spPr>
              <a:xfrm>
                <a:off x="9596031" y="2057477"/>
                <a:ext cx="1348075" cy="992359"/>
              </a:xfrm>
              <a:prstGeom prst="homePlate">
                <a:avLst>
                  <a:gd name="adj" fmla="val 2857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spc="-150">
                    <a:solidFill>
                      <a:srgbClr val="6DACBB"/>
                    </a:solidFill>
                    <a:latin typeface="小塚ゴシック Pro R" panose="020B0400000000000000" pitchFamily="34" charset="-128"/>
                    <a:ea typeface="小塚ゴシック Pro R" panose="020B0400000000000000" pitchFamily="34" charset="-128"/>
                  </a:rPr>
                  <a:t>ジェル・乳液・クリーム</a:t>
                </a:r>
                <a:endParaRPr kumimoji="1" lang="ja-JP" altLang="en-US" sz="1400" spc="-150">
                  <a:solidFill>
                    <a:srgbClr val="6DACBB"/>
                  </a:solidFill>
                  <a:latin typeface="小塚ゴシック Pro R" panose="020B0400000000000000" pitchFamily="34" charset="-128"/>
                  <a:ea typeface="小塚ゴシック Pro R" panose="020B0400000000000000" pitchFamily="34" charset="-128"/>
                </a:endParaRPr>
              </a:p>
            </p:txBody>
          </p:sp>
          <p:sp>
            <p:nvSpPr>
              <p:cNvPr id="39" name="矢印: 五方向 38">
                <a:extLst>
                  <a:ext uri="{FF2B5EF4-FFF2-40B4-BE49-F238E27FC236}">
                    <a16:creationId xmlns:a16="http://schemas.microsoft.com/office/drawing/2014/main" id="{9BC0EEA3-673C-4A32-BE23-CE11B811C8C4}"/>
                  </a:ext>
                </a:extLst>
              </p:cNvPr>
              <p:cNvSpPr/>
              <p:nvPr/>
            </p:nvSpPr>
            <p:spPr>
              <a:xfrm>
                <a:off x="7794037" y="2057477"/>
                <a:ext cx="1563311" cy="992359"/>
              </a:xfrm>
              <a:prstGeom prst="homePlate">
                <a:avLst>
                  <a:gd name="adj" fmla="val 2857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36000" bIns="36000" rtlCol="0" anchor="ctr"/>
              <a:lstStyle/>
              <a:p>
                <a:pPr algn="ctr"/>
                <a:r>
                  <a:rPr lang="ja-JP" altLang="en-US" sz="1600" spc="300">
                    <a:solidFill>
                      <a:srgbClr val="6DACBB"/>
                    </a:solidFill>
                    <a:latin typeface="小塚ゴシック Pro R" panose="020B0400000000000000" pitchFamily="34" charset="-128"/>
                    <a:ea typeface="小塚ゴシック Pro R" panose="020B0400000000000000" pitchFamily="34" charset="-128"/>
                  </a:rPr>
                  <a:t>その他の</a:t>
                </a:r>
                <a:endParaRPr lang="en-US" altLang="ja-JP" sz="1600" spc="300">
                  <a:solidFill>
                    <a:srgbClr val="6DACBB"/>
                  </a:solidFill>
                  <a:latin typeface="小塚ゴシック Pro R" panose="020B0400000000000000" pitchFamily="34" charset="-128"/>
                  <a:ea typeface="小塚ゴシック Pro R" panose="020B0400000000000000" pitchFamily="34" charset="-128"/>
                </a:endParaRPr>
              </a:p>
              <a:p>
                <a:pPr algn="ctr"/>
                <a:r>
                  <a:rPr lang="ja-JP" altLang="en-US" sz="1600" spc="300">
                    <a:solidFill>
                      <a:srgbClr val="6DACBB"/>
                    </a:solidFill>
                    <a:latin typeface="小塚ゴシック Pro R" panose="020B0400000000000000" pitchFamily="34" charset="-128"/>
                    <a:ea typeface="小塚ゴシック Pro R" panose="020B0400000000000000" pitchFamily="34" charset="-128"/>
                  </a:rPr>
                  <a:t>美容液</a:t>
                </a:r>
                <a:endParaRPr kumimoji="1" lang="ja-JP" altLang="en-US" sz="1600" spc="300">
                  <a:solidFill>
                    <a:srgbClr val="6DACBB"/>
                  </a:solidFill>
                  <a:latin typeface="小塚ゴシック Pro R" panose="020B0400000000000000" pitchFamily="34" charset="-128"/>
                  <a:ea typeface="小塚ゴシック Pro R" panose="020B0400000000000000" pitchFamily="34" charset="-128"/>
                </a:endParaRPr>
              </a:p>
            </p:txBody>
          </p:sp>
          <p:sp>
            <p:nvSpPr>
              <p:cNvPr id="40" name="矢印: 五方向 39">
                <a:extLst>
                  <a:ext uri="{FF2B5EF4-FFF2-40B4-BE49-F238E27FC236}">
                    <a16:creationId xmlns:a16="http://schemas.microsoft.com/office/drawing/2014/main" id="{C309423C-9394-4989-AFFA-C354967FBE20}"/>
                  </a:ext>
                </a:extLst>
              </p:cNvPr>
              <p:cNvSpPr/>
              <p:nvPr/>
            </p:nvSpPr>
            <p:spPr>
              <a:xfrm>
                <a:off x="6998505" y="2057477"/>
                <a:ext cx="1060217" cy="992359"/>
              </a:xfrm>
              <a:prstGeom prst="homePlate">
                <a:avLst>
                  <a:gd name="adj" fmla="val 28575"/>
                </a:avLst>
              </a:prstGeom>
              <a:solidFill>
                <a:schemeClr val="bg1"/>
              </a:solidFill>
              <a:ln w="28575">
                <a:solidFill>
                  <a:srgbClr val="6DACB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400" spc="300">
                    <a:solidFill>
                      <a:srgbClr val="6DACBB"/>
                    </a:solidFill>
                    <a:latin typeface="小塚ゴシック Pro R" panose="020B0400000000000000" pitchFamily="34" charset="-128"/>
                    <a:ea typeface="小塚ゴシック Pro R" panose="020B0400000000000000" pitchFamily="34" charset="-128"/>
                  </a:rPr>
                  <a:t>Me</a:t>
                </a:r>
              </a:p>
              <a:p>
                <a:pPr algn="ctr"/>
                <a:r>
                  <a:rPr lang="ja-JP" altLang="en-US" sz="1400" spc="300">
                    <a:solidFill>
                      <a:srgbClr val="6DACBB"/>
                    </a:solidFill>
                    <a:latin typeface="小塚ゴシック Pro R" panose="020B0400000000000000" pitchFamily="34" charset="-128"/>
                    <a:ea typeface="小塚ゴシック Pro R" panose="020B0400000000000000" pitchFamily="34" charset="-128"/>
                  </a:rPr>
                  <a:t>美容液</a:t>
                </a:r>
                <a:endParaRPr kumimoji="1" lang="ja-JP" altLang="en-US" sz="1400" spc="300">
                  <a:solidFill>
                    <a:srgbClr val="6DACBB"/>
                  </a:solidFill>
                  <a:latin typeface="小塚ゴシック Pro R" panose="020B0400000000000000" pitchFamily="34" charset="-128"/>
                  <a:ea typeface="小塚ゴシック Pro R" panose="020B0400000000000000" pitchFamily="34" charset="-128"/>
                </a:endParaRPr>
              </a:p>
            </p:txBody>
          </p:sp>
          <p:pic>
            <p:nvPicPr>
              <p:cNvPr id="41" name="図 40" descr="屋内, 座る, 小さい, テーブル が含まれている画像&#10;&#10;自動的に生成された説明">
                <a:extLst>
                  <a:ext uri="{FF2B5EF4-FFF2-40B4-BE49-F238E27FC236}">
                    <a16:creationId xmlns:a16="http://schemas.microsoft.com/office/drawing/2014/main" id="{F09E72F6-4B69-470E-8508-16825A20F0F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9689" y="1654541"/>
                <a:ext cx="371967" cy="864277"/>
              </a:xfrm>
              <a:prstGeom prst="rect">
                <a:avLst/>
              </a:prstGeom>
            </p:spPr>
          </p:pic>
          <p:pic>
            <p:nvPicPr>
              <p:cNvPr id="42" name="図 41" descr="座る, リモコン, テーブル, ブルー が含まれている画像&#10;&#10;自動的に生成された説明">
                <a:extLst>
                  <a:ext uri="{FF2B5EF4-FFF2-40B4-BE49-F238E27FC236}">
                    <a16:creationId xmlns:a16="http://schemas.microsoft.com/office/drawing/2014/main" id="{FC02152E-E2FF-4885-9DAD-8788931934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92169" y="1620009"/>
                <a:ext cx="533319" cy="719398"/>
              </a:xfrm>
              <a:prstGeom prst="rect">
                <a:avLst/>
              </a:prstGeom>
            </p:spPr>
          </p:pic>
          <p:pic>
            <p:nvPicPr>
              <p:cNvPr id="43" name="図 42" descr="鳥 が含まれている画像&#10;&#10;自動的に生成された説明">
                <a:extLst>
                  <a:ext uri="{FF2B5EF4-FFF2-40B4-BE49-F238E27FC236}">
                    <a16:creationId xmlns:a16="http://schemas.microsoft.com/office/drawing/2014/main" id="{6B66D1BB-1FE2-4239-8B03-1660695D046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185547" y="1350367"/>
                <a:ext cx="512990" cy="1044000"/>
              </a:xfrm>
              <a:prstGeom prst="rect">
                <a:avLst/>
              </a:prstGeom>
            </p:spPr>
          </p:pic>
          <p:pic>
            <p:nvPicPr>
              <p:cNvPr id="44" name="図 43" descr="座る, リモコン, テーブル, ブルー が含まれている画像&#10;&#10;自動的に生成された説明">
                <a:extLst>
                  <a:ext uri="{FF2B5EF4-FFF2-40B4-BE49-F238E27FC236}">
                    <a16:creationId xmlns:a16="http://schemas.microsoft.com/office/drawing/2014/main" id="{D99DAB29-5F52-4E0F-8A91-10BD28C9D1C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00851" y="1658047"/>
                <a:ext cx="533319" cy="719398"/>
              </a:xfrm>
              <a:prstGeom prst="rect">
                <a:avLst/>
              </a:prstGeom>
            </p:spPr>
          </p:pic>
        </p:grpSp>
      </p:grpSp>
      <p:grpSp>
        <p:nvGrpSpPr>
          <p:cNvPr id="45" name="グループ化 44">
            <a:extLst>
              <a:ext uri="{FF2B5EF4-FFF2-40B4-BE49-F238E27FC236}">
                <a16:creationId xmlns:a16="http://schemas.microsoft.com/office/drawing/2014/main" id="{3BF36AB2-C183-4BA5-BCC8-6423ADA9AB0C}"/>
              </a:ext>
            </a:extLst>
          </p:cNvPr>
          <p:cNvGrpSpPr/>
          <p:nvPr/>
        </p:nvGrpSpPr>
        <p:grpSpPr>
          <a:xfrm>
            <a:off x="404196" y="4381688"/>
            <a:ext cx="11344966" cy="1822523"/>
            <a:chOff x="-940553" y="4238950"/>
            <a:chExt cx="11344966" cy="1822523"/>
          </a:xfrm>
        </p:grpSpPr>
        <p:sp>
          <p:nvSpPr>
            <p:cNvPr id="46" name="矢印: 右 45">
              <a:extLst>
                <a:ext uri="{FF2B5EF4-FFF2-40B4-BE49-F238E27FC236}">
                  <a16:creationId xmlns:a16="http://schemas.microsoft.com/office/drawing/2014/main" id="{ACD55572-1FB5-4F6D-9BE6-8F92399CCB37}"/>
                </a:ext>
              </a:extLst>
            </p:cNvPr>
            <p:cNvSpPr/>
            <p:nvPr/>
          </p:nvSpPr>
          <p:spPr>
            <a:xfrm>
              <a:off x="3473709" y="4719687"/>
              <a:ext cx="375912" cy="1019646"/>
            </a:xfrm>
            <a:prstGeom prst="rightArrow">
              <a:avLst/>
            </a:prstGeom>
            <a:solidFill>
              <a:srgbClr val="95C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7BA566DA-95AE-4A77-BDE8-999C14AE70DD}"/>
                </a:ext>
              </a:extLst>
            </p:cNvPr>
            <p:cNvSpPr txBox="1"/>
            <p:nvPr/>
          </p:nvSpPr>
          <p:spPr>
            <a:xfrm>
              <a:off x="664553" y="4551957"/>
              <a:ext cx="1477507" cy="554876"/>
            </a:xfrm>
            <a:prstGeom prst="rect">
              <a:avLst/>
            </a:prstGeom>
            <a:noFill/>
          </p:spPr>
          <p:txBody>
            <a:bodyPr wrap="square" rtlCol="0">
              <a:spAutoFit/>
            </a:bodyPr>
            <a:lstStyle/>
            <a:p>
              <a:r>
                <a:rPr kumimoji="1" lang="ja-JP" altLang="en-US" sz="1100"/>
                <a:t>ティ・エス</a:t>
              </a:r>
              <a:endParaRPr kumimoji="1" lang="en-US" altLang="ja-JP" sz="1100"/>
            </a:p>
            <a:p>
              <a:r>
                <a:rPr kumimoji="1" lang="ja-JP" altLang="en-US" sz="1100"/>
                <a:t>トゥルーフェイス</a:t>
              </a:r>
              <a:endParaRPr kumimoji="1" lang="en-US" altLang="ja-JP" sz="1100"/>
            </a:p>
            <a:p>
              <a:r>
                <a:rPr lang="ja-JP" altLang="en-US" sz="1100"/>
                <a:t>ラインズ、アイズ</a:t>
              </a:r>
              <a:endParaRPr kumimoji="1" lang="ja-JP" altLang="en-US" sz="1100"/>
            </a:p>
          </p:txBody>
        </p:sp>
        <p:sp>
          <p:nvSpPr>
            <p:cNvPr id="49" name="矢印: 右 48">
              <a:extLst>
                <a:ext uri="{FF2B5EF4-FFF2-40B4-BE49-F238E27FC236}">
                  <a16:creationId xmlns:a16="http://schemas.microsoft.com/office/drawing/2014/main" id="{1DFE4569-1BD3-49B2-890E-87D2BFD3102E}"/>
                </a:ext>
              </a:extLst>
            </p:cNvPr>
            <p:cNvSpPr/>
            <p:nvPr/>
          </p:nvSpPr>
          <p:spPr>
            <a:xfrm>
              <a:off x="1795046" y="4575167"/>
              <a:ext cx="187452" cy="50845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B0D03557-E9B5-4E8C-9B2A-AD5B7498E5BC}"/>
                </a:ext>
              </a:extLst>
            </p:cNvPr>
            <p:cNvSpPr txBox="1"/>
            <p:nvPr/>
          </p:nvSpPr>
          <p:spPr>
            <a:xfrm>
              <a:off x="1740347" y="4238950"/>
              <a:ext cx="1343899" cy="1180891"/>
            </a:xfrm>
            <a:prstGeom prst="rect">
              <a:avLst/>
            </a:prstGeom>
            <a:noFill/>
          </p:spPr>
          <p:txBody>
            <a:bodyPr wrap="square" rtlCol="0">
              <a:spAutoFit/>
            </a:bodyPr>
            <a:lstStyle/>
            <a:p>
              <a:pPr algn="ctr"/>
              <a:r>
                <a:rPr kumimoji="1" lang="en-US" altLang="ja-JP" sz="1100" err="1"/>
                <a:t>ageLOC</a:t>
              </a:r>
              <a:endParaRPr kumimoji="1" lang="en-US" altLang="ja-JP" sz="1100"/>
            </a:p>
            <a:p>
              <a:pPr algn="ctr"/>
              <a:r>
                <a:rPr kumimoji="1" lang="ja-JP" altLang="en-US" sz="1100"/>
                <a:t>ルミスパ</a:t>
              </a:r>
              <a:endParaRPr kumimoji="1" lang="en-US" altLang="ja-JP" sz="1100"/>
            </a:p>
            <a:p>
              <a:pPr algn="ctr"/>
              <a:r>
                <a:rPr lang="ja-JP" altLang="en-US" sz="1100"/>
                <a:t>アクセント</a:t>
              </a:r>
              <a:endParaRPr lang="en-US" altLang="ja-JP" sz="1100"/>
            </a:p>
            <a:p>
              <a:pPr algn="ctr"/>
              <a:r>
                <a:rPr kumimoji="1" lang="ja-JP" altLang="en-US" sz="1100"/>
                <a:t>＆</a:t>
              </a:r>
              <a:endParaRPr kumimoji="1" lang="en-US" altLang="ja-JP" sz="1100"/>
            </a:p>
            <a:p>
              <a:pPr algn="ctr"/>
              <a:r>
                <a:rPr lang="en-US" altLang="ja-JP" sz="1100" err="1"/>
                <a:t>ageLOC</a:t>
              </a:r>
              <a:endParaRPr lang="en-US" altLang="ja-JP" sz="1100"/>
            </a:p>
            <a:p>
              <a:pPr algn="ctr"/>
              <a:r>
                <a:rPr lang="ja-JP" altLang="en-US" sz="1100"/>
                <a:t>ルミスパ</a:t>
              </a:r>
              <a:endParaRPr lang="en-US" altLang="ja-JP" sz="1100"/>
            </a:p>
            <a:p>
              <a:pPr algn="ctr"/>
              <a:r>
                <a:rPr kumimoji="1" lang="ja-JP" altLang="en-US" sz="1100"/>
                <a:t>アイディアルアイズ</a:t>
              </a:r>
            </a:p>
          </p:txBody>
        </p:sp>
        <p:sp>
          <p:nvSpPr>
            <p:cNvPr id="52" name="矢印: 右 51">
              <a:extLst>
                <a:ext uri="{FF2B5EF4-FFF2-40B4-BE49-F238E27FC236}">
                  <a16:creationId xmlns:a16="http://schemas.microsoft.com/office/drawing/2014/main" id="{F23A59C8-A978-4734-9EF2-A6BC3EAAC165}"/>
                </a:ext>
              </a:extLst>
            </p:cNvPr>
            <p:cNvSpPr/>
            <p:nvPr/>
          </p:nvSpPr>
          <p:spPr>
            <a:xfrm>
              <a:off x="2976575" y="4575167"/>
              <a:ext cx="187452" cy="50845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0B3247E0-C49B-42CB-8E9D-9FF6D7B0B6FA}"/>
                </a:ext>
              </a:extLst>
            </p:cNvPr>
            <p:cNvSpPr/>
            <p:nvPr/>
          </p:nvSpPr>
          <p:spPr>
            <a:xfrm>
              <a:off x="-939017" y="4261473"/>
              <a:ext cx="4294447" cy="1800000"/>
            </a:xfrm>
            <a:prstGeom prst="rect">
              <a:avLst/>
            </a:prstGeom>
            <a:solidFill>
              <a:schemeClr val="bg1"/>
            </a:solidFill>
            <a:ln w="12700">
              <a:solidFill>
                <a:srgbClr val="CCA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D3542AF-8200-49F5-A60D-756CC0C2E9F8}"/>
                </a:ext>
              </a:extLst>
            </p:cNvPr>
            <p:cNvSpPr/>
            <p:nvPr/>
          </p:nvSpPr>
          <p:spPr>
            <a:xfrm>
              <a:off x="-940553" y="4269185"/>
              <a:ext cx="4320000" cy="360000"/>
            </a:xfrm>
            <a:prstGeom prst="rect">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a:t>部分美容液</a:t>
              </a:r>
            </a:p>
          </p:txBody>
        </p:sp>
        <p:sp>
          <p:nvSpPr>
            <p:cNvPr id="56" name="テキスト ボックス 55">
              <a:extLst>
                <a:ext uri="{FF2B5EF4-FFF2-40B4-BE49-F238E27FC236}">
                  <a16:creationId xmlns:a16="http://schemas.microsoft.com/office/drawing/2014/main" id="{49A5C1CB-AF93-4772-BB89-6A692A5A54E9}"/>
                </a:ext>
              </a:extLst>
            </p:cNvPr>
            <p:cNvSpPr txBox="1"/>
            <p:nvPr/>
          </p:nvSpPr>
          <p:spPr>
            <a:xfrm>
              <a:off x="-901911" y="4998530"/>
              <a:ext cx="1404760" cy="600164"/>
            </a:xfrm>
            <a:prstGeom prst="rect">
              <a:avLst/>
            </a:prstGeom>
            <a:noFill/>
          </p:spPr>
          <p:txBody>
            <a:bodyPr wrap="square" rtlCol="0">
              <a:spAutoFit/>
            </a:bodyPr>
            <a:lstStyle/>
            <a:p>
              <a:r>
                <a:rPr kumimoji="1" lang="ja-JP" altLang="en-US" sz="1100">
                  <a:latin typeface="小塚ゴシック Pr6N L" panose="020B0200000000000000" pitchFamily="34" charset="-128"/>
                  <a:ea typeface="小塚ゴシック Pr6N L" panose="020B0200000000000000" pitchFamily="34" charset="-128"/>
                </a:rPr>
                <a:t>ティ・エス</a:t>
              </a:r>
              <a:endParaRPr kumimoji="1" lang="en-US" altLang="ja-JP" sz="1100">
                <a:latin typeface="小塚ゴシック Pr6N L" panose="020B0200000000000000" pitchFamily="34" charset="-128"/>
                <a:ea typeface="小塚ゴシック Pr6N L" panose="020B0200000000000000" pitchFamily="34" charset="-128"/>
              </a:endParaRPr>
            </a:p>
            <a:p>
              <a:r>
                <a:rPr kumimoji="1" lang="ja-JP" altLang="en-US" sz="1100">
                  <a:latin typeface="小塚ゴシック Pr6N L" panose="020B0200000000000000" pitchFamily="34" charset="-128"/>
                  <a:ea typeface="小塚ゴシック Pr6N L" panose="020B0200000000000000" pitchFamily="34" charset="-128"/>
                </a:rPr>
                <a:t>トゥルー フェイス</a:t>
              </a:r>
              <a:endParaRPr kumimoji="1" lang="en-US" altLang="ja-JP" sz="1100">
                <a:latin typeface="小塚ゴシック Pr6N L" panose="020B0200000000000000" pitchFamily="34" charset="-128"/>
                <a:ea typeface="小塚ゴシック Pr6N L" panose="020B0200000000000000" pitchFamily="34" charset="-128"/>
              </a:endParaRPr>
            </a:p>
            <a:p>
              <a:r>
                <a:rPr lang="ja-JP" altLang="en-US" sz="1100">
                  <a:latin typeface="小塚ゴシック Pr6N L" panose="020B0200000000000000" pitchFamily="34" charset="-128"/>
                  <a:ea typeface="小塚ゴシック Pr6N L" panose="020B0200000000000000" pitchFamily="34" charset="-128"/>
                </a:rPr>
                <a:t>ラインズ、アイズ</a:t>
              </a:r>
              <a:endParaRPr kumimoji="1" lang="ja-JP" altLang="en-US" sz="1100">
                <a:latin typeface="小塚ゴシック Pr6N L" panose="020B0200000000000000" pitchFamily="34" charset="-128"/>
                <a:ea typeface="小塚ゴシック Pr6N L" panose="020B0200000000000000" pitchFamily="34" charset="-128"/>
              </a:endParaRPr>
            </a:p>
          </p:txBody>
        </p:sp>
        <p:sp>
          <p:nvSpPr>
            <p:cNvPr id="57" name="テキスト ボックス 56">
              <a:extLst>
                <a:ext uri="{FF2B5EF4-FFF2-40B4-BE49-F238E27FC236}">
                  <a16:creationId xmlns:a16="http://schemas.microsoft.com/office/drawing/2014/main" id="{58CFF232-CCA7-49C5-84DF-8D959AC51E19}"/>
                </a:ext>
              </a:extLst>
            </p:cNvPr>
            <p:cNvSpPr txBox="1"/>
            <p:nvPr/>
          </p:nvSpPr>
          <p:spPr>
            <a:xfrm>
              <a:off x="264305" y="4774423"/>
              <a:ext cx="1488692" cy="1277273"/>
            </a:xfrm>
            <a:prstGeom prst="rect">
              <a:avLst/>
            </a:prstGeom>
            <a:noFill/>
          </p:spPr>
          <p:txBody>
            <a:bodyPr wrap="square" rtlCol="0">
              <a:spAutoFit/>
            </a:bodyPr>
            <a:lstStyle/>
            <a:p>
              <a:pPr algn="ctr"/>
              <a:r>
                <a:rPr kumimoji="1" lang="en-US" altLang="ja-JP" sz="1100" dirty="0" err="1">
                  <a:latin typeface="小塚ゴシック Pr6N L" panose="020B0200000000000000" pitchFamily="34" charset="-128"/>
                  <a:ea typeface="小塚ゴシック Pr6N L" panose="020B0200000000000000" pitchFamily="34" charset="-128"/>
                </a:rPr>
                <a:t>ageLOC</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ルミスパ</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lang="ja-JP" altLang="en-US" sz="1100" dirty="0">
                  <a:latin typeface="小塚ゴシック Pr6N L" panose="020B0200000000000000" pitchFamily="34" charset="-128"/>
                  <a:ea typeface="小塚ゴシック Pr6N L" panose="020B0200000000000000" pitchFamily="34" charset="-128"/>
                </a:rPr>
                <a:t>アクセント</a:t>
              </a:r>
              <a:endParaRPr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lang="en-US" altLang="ja-JP" sz="1100" dirty="0" err="1">
                  <a:latin typeface="小塚ゴシック Pr6N L" panose="020B0200000000000000" pitchFamily="34" charset="-128"/>
                  <a:ea typeface="小塚ゴシック Pr6N L" panose="020B0200000000000000" pitchFamily="34" charset="-128"/>
                </a:rPr>
                <a:t>ageLOC</a:t>
              </a:r>
              <a:endParaRPr lang="en-US" altLang="ja-JP" sz="1100" dirty="0">
                <a:latin typeface="小塚ゴシック Pr6N L" panose="020B0200000000000000" pitchFamily="34" charset="-128"/>
                <a:ea typeface="小塚ゴシック Pr6N L" panose="020B0200000000000000" pitchFamily="34" charset="-128"/>
              </a:endParaRPr>
            </a:p>
            <a:p>
              <a:pPr algn="ctr"/>
              <a:r>
                <a:rPr lang="ja-JP" altLang="en-US" sz="1100" dirty="0">
                  <a:latin typeface="小塚ゴシック Pr6N L" panose="020B0200000000000000" pitchFamily="34" charset="-128"/>
                  <a:ea typeface="小塚ゴシック Pr6N L" panose="020B0200000000000000" pitchFamily="34" charset="-128"/>
                </a:rPr>
                <a:t>ルミスパ</a:t>
              </a:r>
              <a:endParaRPr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アイディアル アイズ</a:t>
              </a:r>
            </a:p>
          </p:txBody>
        </p:sp>
        <p:sp>
          <p:nvSpPr>
            <p:cNvPr id="58" name="テキスト ボックス 57">
              <a:extLst>
                <a:ext uri="{FF2B5EF4-FFF2-40B4-BE49-F238E27FC236}">
                  <a16:creationId xmlns:a16="http://schemas.microsoft.com/office/drawing/2014/main" id="{9F08620C-08F8-43B2-9990-5DBA5C760B01}"/>
                </a:ext>
              </a:extLst>
            </p:cNvPr>
            <p:cNvSpPr txBox="1"/>
            <p:nvPr/>
          </p:nvSpPr>
          <p:spPr>
            <a:xfrm>
              <a:off x="1541334" y="4774423"/>
              <a:ext cx="1893430" cy="1277273"/>
            </a:xfrm>
            <a:prstGeom prst="rect">
              <a:avLst/>
            </a:prstGeom>
            <a:noFill/>
          </p:spPr>
          <p:txBody>
            <a:bodyPr wrap="square" rtlCol="0">
              <a:spAutoFit/>
            </a:bodyPr>
            <a:lstStyle/>
            <a:p>
              <a:pPr algn="ctr"/>
              <a:r>
                <a:rPr lang="en-US" altLang="ja-JP" sz="1100" dirty="0" err="1">
                  <a:latin typeface="小塚ゴシック Pr6N L" panose="020B0200000000000000" pitchFamily="34" charset="-128"/>
                  <a:ea typeface="小塚ゴシック Pr6N L" panose="020B0200000000000000" pitchFamily="34" charset="-128"/>
                </a:rPr>
                <a:t>age</a:t>
              </a:r>
              <a:r>
                <a:rPr kumimoji="1" lang="en-US" altLang="ja-JP" sz="1100" dirty="0" err="1">
                  <a:latin typeface="小塚ゴシック Pr6N L" panose="020B0200000000000000" pitchFamily="34" charset="-128"/>
                  <a:ea typeface="小塚ゴシック Pr6N L" panose="020B0200000000000000" pitchFamily="34" charset="-128"/>
                </a:rPr>
                <a:t>LOC</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ガルバニック スパ</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lang="ja-JP" altLang="en-US" sz="1100" dirty="0">
                  <a:latin typeface="小塚ゴシック Pr6N L" panose="020B0200000000000000" pitchFamily="34" charset="-128"/>
                  <a:ea typeface="小塚ゴシック Pr6N L" panose="020B0200000000000000" pitchFamily="34" charset="-128"/>
                </a:rPr>
                <a:t>スポット コンダクター</a:t>
              </a:r>
              <a:endParaRPr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ニュー スキン</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lang="ja-JP" altLang="en-US" sz="1100" dirty="0">
                  <a:latin typeface="小塚ゴシック Pr6N L" panose="020B0200000000000000" pitchFamily="34" charset="-128"/>
                  <a:ea typeface="小塚ゴシック Pr6N L" panose="020B0200000000000000" pitchFamily="34" charset="-128"/>
                </a:rPr>
                <a:t>トゥルー フェイス</a:t>
              </a:r>
              <a:endParaRPr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ペプタイド ジェル</a:t>
              </a:r>
            </a:p>
          </p:txBody>
        </p:sp>
        <p:sp>
          <p:nvSpPr>
            <p:cNvPr id="59" name="矢印: 右 58">
              <a:extLst>
                <a:ext uri="{FF2B5EF4-FFF2-40B4-BE49-F238E27FC236}">
                  <a16:creationId xmlns:a16="http://schemas.microsoft.com/office/drawing/2014/main" id="{EC20DB67-8F12-4CD0-9C93-A53FF4485D92}"/>
                </a:ext>
              </a:extLst>
            </p:cNvPr>
            <p:cNvSpPr/>
            <p:nvPr/>
          </p:nvSpPr>
          <p:spPr>
            <a:xfrm>
              <a:off x="1518962" y="4994156"/>
              <a:ext cx="187452" cy="508457"/>
            </a:xfrm>
            <a:prstGeom prst="rightArrow">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矢印: 右 59">
              <a:extLst>
                <a:ext uri="{FF2B5EF4-FFF2-40B4-BE49-F238E27FC236}">
                  <a16:creationId xmlns:a16="http://schemas.microsoft.com/office/drawing/2014/main" id="{FE5842E6-2F11-4F9A-B37E-3C03CCB40E95}"/>
                </a:ext>
              </a:extLst>
            </p:cNvPr>
            <p:cNvSpPr/>
            <p:nvPr/>
          </p:nvSpPr>
          <p:spPr>
            <a:xfrm>
              <a:off x="398633" y="4994156"/>
              <a:ext cx="187452" cy="508457"/>
            </a:xfrm>
            <a:prstGeom prst="rightArrow">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A3EB1B74-1105-47A4-A7E6-1E3E9011914A}"/>
                </a:ext>
              </a:extLst>
            </p:cNvPr>
            <p:cNvSpPr/>
            <p:nvPr/>
          </p:nvSpPr>
          <p:spPr>
            <a:xfrm>
              <a:off x="3954605" y="4253695"/>
              <a:ext cx="6449808" cy="1800000"/>
            </a:xfrm>
            <a:prstGeom prst="rect">
              <a:avLst/>
            </a:prstGeom>
            <a:solidFill>
              <a:schemeClr val="bg1"/>
            </a:solidFill>
            <a:ln w="12700">
              <a:solidFill>
                <a:srgbClr val="CCA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右 62">
              <a:extLst>
                <a:ext uri="{FF2B5EF4-FFF2-40B4-BE49-F238E27FC236}">
                  <a16:creationId xmlns:a16="http://schemas.microsoft.com/office/drawing/2014/main" id="{3540121B-B8D6-4A87-86CB-C73645C9A6E9}"/>
                </a:ext>
              </a:extLst>
            </p:cNvPr>
            <p:cNvSpPr/>
            <p:nvPr/>
          </p:nvSpPr>
          <p:spPr>
            <a:xfrm>
              <a:off x="5543210" y="5038859"/>
              <a:ext cx="187452" cy="508457"/>
            </a:xfrm>
            <a:prstGeom prst="rightArrow">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右 63">
              <a:extLst>
                <a:ext uri="{FF2B5EF4-FFF2-40B4-BE49-F238E27FC236}">
                  <a16:creationId xmlns:a16="http://schemas.microsoft.com/office/drawing/2014/main" id="{B9C78FC2-0ED1-4ED6-8611-83C33CD7A066}"/>
                </a:ext>
              </a:extLst>
            </p:cNvPr>
            <p:cNvSpPr/>
            <p:nvPr/>
          </p:nvSpPr>
          <p:spPr>
            <a:xfrm>
              <a:off x="8722472" y="5036649"/>
              <a:ext cx="187452" cy="508457"/>
            </a:xfrm>
            <a:prstGeom prst="rightArrow">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68A17E3E-0528-44E4-90A1-AC3587CD7A0A}"/>
                </a:ext>
              </a:extLst>
            </p:cNvPr>
            <p:cNvSpPr txBox="1"/>
            <p:nvPr/>
          </p:nvSpPr>
          <p:spPr>
            <a:xfrm>
              <a:off x="4047731" y="5451532"/>
              <a:ext cx="1642458" cy="600164"/>
            </a:xfrm>
            <a:prstGeom prst="rect">
              <a:avLst/>
            </a:prstGeom>
            <a:noFill/>
          </p:spPr>
          <p:txBody>
            <a:bodyPr wrap="square" rtlCol="0">
              <a:spAutoFit/>
            </a:bodyPr>
            <a:lstStyle/>
            <a:p>
              <a:pPr algn="ctr"/>
              <a:r>
                <a:rPr lang="en-US" altLang="ja-JP" sz="1100" err="1">
                  <a:latin typeface="小塚ゴシック Pr6N L" panose="020B0200000000000000" pitchFamily="34" charset="-128"/>
                  <a:ea typeface="小塚ゴシック Pr6N L" panose="020B0200000000000000" pitchFamily="34" charset="-128"/>
                </a:rPr>
                <a:t>ageLOC</a:t>
              </a:r>
              <a:endParaRPr lang="en-US" altLang="ja-JP" sz="1100">
                <a:latin typeface="小塚ゴシック Pr6N L" panose="020B0200000000000000" pitchFamily="34" charset="-128"/>
                <a:ea typeface="小塚ゴシック Pr6N L" panose="020B0200000000000000" pitchFamily="34" charset="-128"/>
              </a:endParaRPr>
            </a:p>
            <a:p>
              <a:pPr algn="ctr"/>
              <a:r>
                <a:rPr lang="ja-JP" altLang="en-US" sz="1100">
                  <a:latin typeface="小塚ゴシック Pr6N L" panose="020B0200000000000000" pitchFamily="34" charset="-128"/>
                  <a:ea typeface="小塚ゴシック Pr6N L" panose="020B0200000000000000" pitchFamily="34" charset="-128"/>
                </a:rPr>
                <a:t>ガルバニック スパ</a:t>
              </a:r>
              <a:endParaRPr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パワーチャージ マスク</a:t>
              </a:r>
            </a:p>
          </p:txBody>
        </p:sp>
        <p:sp>
          <p:nvSpPr>
            <p:cNvPr id="66" name="テキスト ボックス 65">
              <a:extLst>
                <a:ext uri="{FF2B5EF4-FFF2-40B4-BE49-F238E27FC236}">
                  <a16:creationId xmlns:a16="http://schemas.microsoft.com/office/drawing/2014/main" id="{E977DB2B-95CC-4874-8067-86D02CC3E352}"/>
                </a:ext>
              </a:extLst>
            </p:cNvPr>
            <p:cNvSpPr txBox="1"/>
            <p:nvPr/>
          </p:nvSpPr>
          <p:spPr>
            <a:xfrm>
              <a:off x="8930682" y="4998238"/>
              <a:ext cx="1368098" cy="600164"/>
            </a:xfrm>
            <a:prstGeom prst="rect">
              <a:avLst/>
            </a:prstGeom>
            <a:noFill/>
          </p:spPr>
          <p:txBody>
            <a:bodyPr wrap="square" rtlCol="0">
              <a:spAutoFit/>
            </a:bodyPr>
            <a:lstStyle/>
            <a:p>
              <a:pPr algn="ctr"/>
              <a:r>
                <a:rPr lang="en-US" altLang="ja-JP" sz="1100" err="1">
                  <a:latin typeface="小塚ゴシック Pr6N L" panose="020B0200000000000000" pitchFamily="34" charset="-128"/>
                  <a:ea typeface="小塚ゴシック Pr6N L" panose="020B0200000000000000" pitchFamily="34" charset="-128"/>
                </a:rPr>
                <a:t>age</a:t>
              </a:r>
              <a:r>
                <a:rPr kumimoji="1" lang="en-US" altLang="ja-JP" sz="1100" err="1">
                  <a:latin typeface="小塚ゴシック Pr6N L" panose="020B0200000000000000" pitchFamily="34" charset="-128"/>
                  <a:ea typeface="小塚ゴシック Pr6N L" panose="020B0200000000000000" pitchFamily="34" charset="-128"/>
                </a:rPr>
                <a:t>LOC</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トゥルー フェイス</a:t>
              </a:r>
              <a:endParaRPr kumimoji="1" lang="en-US" altLang="ja-JP" sz="1100">
                <a:latin typeface="小塚ゴシック Pr6N L" panose="020B0200000000000000" pitchFamily="34" charset="-128"/>
                <a:ea typeface="小塚ゴシック Pr6N L" panose="020B0200000000000000" pitchFamily="34" charset="-128"/>
              </a:endParaRPr>
            </a:p>
            <a:p>
              <a:pPr algn="ctr"/>
              <a:r>
                <a:rPr kumimoji="1" lang="ja-JP" altLang="en-US" sz="1100">
                  <a:latin typeface="小塚ゴシック Pr6N L" panose="020B0200000000000000" pitchFamily="34" charset="-128"/>
                  <a:ea typeface="小塚ゴシック Pr6N L" panose="020B0200000000000000" pitchFamily="34" charset="-128"/>
                </a:rPr>
                <a:t>エッセンス プラス</a:t>
              </a:r>
            </a:p>
          </p:txBody>
        </p:sp>
        <p:sp>
          <p:nvSpPr>
            <p:cNvPr id="68" name="正方形/長方形 67">
              <a:extLst>
                <a:ext uri="{FF2B5EF4-FFF2-40B4-BE49-F238E27FC236}">
                  <a16:creationId xmlns:a16="http://schemas.microsoft.com/office/drawing/2014/main" id="{9110C1E1-1E23-486F-8F35-DB7753274DC8}"/>
                </a:ext>
              </a:extLst>
            </p:cNvPr>
            <p:cNvSpPr/>
            <p:nvPr/>
          </p:nvSpPr>
          <p:spPr>
            <a:xfrm>
              <a:off x="3952649" y="4267412"/>
              <a:ext cx="6444000" cy="360000"/>
            </a:xfrm>
            <a:prstGeom prst="rect">
              <a:avLst/>
            </a:prstGeom>
            <a:solidFill>
              <a:srgbClr val="CCA1A5"/>
            </a:solidFill>
            <a:ln>
              <a:solidFill>
                <a:srgbClr val="CCA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全顔美容液</a:t>
              </a:r>
              <a:endParaRPr kumimoji="1" lang="ja-JP" altLang="en-US"/>
            </a:p>
          </p:txBody>
        </p:sp>
      </p:grpSp>
      <p:sp>
        <p:nvSpPr>
          <p:cNvPr id="74" name="二等辺三角形 73">
            <a:extLst>
              <a:ext uri="{FF2B5EF4-FFF2-40B4-BE49-F238E27FC236}">
                <a16:creationId xmlns:a16="http://schemas.microsoft.com/office/drawing/2014/main" id="{52FA9D1D-CE6B-4E9C-BAC4-C54952F3C2B5}"/>
              </a:ext>
            </a:extLst>
          </p:cNvPr>
          <p:cNvSpPr/>
          <p:nvPr/>
        </p:nvSpPr>
        <p:spPr>
          <a:xfrm flipV="1">
            <a:off x="8540834" y="4024796"/>
            <a:ext cx="612000" cy="288000"/>
          </a:xfrm>
          <a:prstGeom prst="triangle">
            <a:avLst/>
          </a:prstGeom>
          <a:solidFill>
            <a:srgbClr val="CCA1A5"/>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E89B97F1-C368-462F-A687-CD1160D86458}"/>
              </a:ext>
            </a:extLst>
          </p:cNvPr>
          <p:cNvSpPr txBox="1"/>
          <p:nvPr/>
        </p:nvSpPr>
        <p:spPr>
          <a:xfrm>
            <a:off x="6957780" y="5860762"/>
            <a:ext cx="1642458" cy="261610"/>
          </a:xfrm>
          <a:prstGeom prst="rect">
            <a:avLst/>
          </a:prstGeom>
          <a:noFill/>
        </p:spPr>
        <p:txBody>
          <a:bodyPr wrap="square" rtlCol="0">
            <a:spAutoFit/>
          </a:bodyPr>
          <a:lstStyle/>
          <a:p>
            <a:pPr algn="ctr"/>
            <a:r>
              <a:rPr lang="en-US" altLang="ja-JP" sz="1100" dirty="0" err="1">
                <a:latin typeface="小塚ゴシック Pr6N L" panose="020B0200000000000000" pitchFamily="34" charset="-128"/>
                <a:ea typeface="小塚ゴシック Pr6N L" panose="020B0200000000000000" pitchFamily="34" charset="-128"/>
              </a:rPr>
              <a:t>ageLOC</a:t>
            </a:r>
            <a:r>
              <a:rPr lang="ja-JP" altLang="en-US" sz="1100" dirty="0">
                <a:latin typeface="小塚ゴシック Pr6N L" panose="020B0200000000000000" pitchFamily="34" charset="-128"/>
                <a:ea typeface="小塚ゴシック Pr6N L" panose="020B0200000000000000" pitchFamily="34" charset="-128"/>
              </a:rPr>
              <a:t> ブースト</a:t>
            </a:r>
            <a:endParaRPr lang="en-US" altLang="ja-JP" sz="1100" dirty="0">
              <a:latin typeface="小塚ゴシック Pr6N L" panose="020B0200000000000000" pitchFamily="34" charset="-128"/>
              <a:ea typeface="小塚ゴシック Pr6N L" panose="020B0200000000000000" pitchFamily="34" charset="-128"/>
            </a:endParaRPr>
          </a:p>
        </p:txBody>
      </p:sp>
      <p:pic>
        <p:nvPicPr>
          <p:cNvPr id="4" name="図 3">
            <a:extLst>
              <a:ext uri="{FF2B5EF4-FFF2-40B4-BE49-F238E27FC236}">
                <a16:creationId xmlns:a16="http://schemas.microsoft.com/office/drawing/2014/main" id="{3CF5E0BE-24F9-4C20-9F79-F1735C11289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629810" y="4770615"/>
            <a:ext cx="1039407" cy="972000"/>
          </a:xfrm>
          <a:prstGeom prst="rect">
            <a:avLst/>
          </a:prstGeom>
        </p:spPr>
      </p:pic>
      <p:pic>
        <p:nvPicPr>
          <p:cNvPr id="7" name="図 6" descr="白いバックグラウンドの前にあるボトル&#10;&#10;中程度の精度で自動的に生成された説明">
            <a:extLst>
              <a:ext uri="{FF2B5EF4-FFF2-40B4-BE49-F238E27FC236}">
                <a16:creationId xmlns:a16="http://schemas.microsoft.com/office/drawing/2014/main" id="{3393D68B-C3CA-49B4-9E5D-C38DB8AAECAE}"/>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1249" t="25179" r="35393" b="6474"/>
          <a:stretch/>
        </p:blipFill>
        <p:spPr>
          <a:xfrm>
            <a:off x="5195821" y="2472166"/>
            <a:ext cx="405999" cy="792000"/>
          </a:xfrm>
          <a:prstGeom prst="rect">
            <a:avLst/>
          </a:prstGeom>
        </p:spPr>
      </p:pic>
      <p:sp>
        <p:nvSpPr>
          <p:cNvPr id="80" name="テキスト ボックス 79">
            <a:extLst>
              <a:ext uri="{FF2B5EF4-FFF2-40B4-BE49-F238E27FC236}">
                <a16:creationId xmlns:a16="http://schemas.microsoft.com/office/drawing/2014/main" id="{B1D197B2-5A55-421D-AE6F-0DB97036F345}"/>
              </a:ext>
            </a:extLst>
          </p:cNvPr>
          <p:cNvSpPr txBox="1"/>
          <p:nvPr/>
        </p:nvSpPr>
        <p:spPr>
          <a:xfrm>
            <a:off x="1995087" y="6277193"/>
            <a:ext cx="9645684" cy="600164"/>
          </a:xfrm>
          <a:prstGeom prst="rect">
            <a:avLst/>
          </a:prstGeom>
          <a:noFill/>
        </p:spPr>
        <p:txBody>
          <a:bodyPr wrap="square">
            <a:spAutoFit/>
          </a:bodyPr>
          <a:lstStyle/>
          <a:p>
            <a:pPr>
              <a:spcBef>
                <a:spcPts val="300"/>
              </a:spcBef>
            </a:pPr>
            <a:r>
              <a:rPr lang="ja-JP" altLang="en-US" sz="1400" dirty="0">
                <a:latin typeface="小塚ゴシック Pro L" panose="020B0200000000000000" pitchFamily="34" charset="-128"/>
                <a:ea typeface="小塚ゴシック Pro L" panose="020B0200000000000000" pitchFamily="34" charset="-128"/>
              </a:rPr>
              <a:t>注意：同じ日に</a:t>
            </a:r>
            <a:r>
              <a:rPr lang="ja-JP" altLang="en-US" sz="1400" dirty="0">
                <a:solidFill>
                  <a:srgbClr val="975359"/>
                </a:solidFill>
                <a:latin typeface="小塚ゴシック Pro L" panose="020B0200000000000000" pitchFamily="34" charset="-128"/>
                <a:ea typeface="小塚ゴシック Pro L" panose="020B0200000000000000" pitchFamily="34" charset="-128"/>
              </a:rPr>
              <a:t>使用することはお控えください。</a:t>
            </a:r>
            <a:endParaRPr lang="en-US" altLang="ja-JP" sz="1400" dirty="0">
              <a:solidFill>
                <a:srgbClr val="975359"/>
              </a:solidFill>
              <a:latin typeface="小塚ゴシック Pro L" panose="020B0200000000000000" pitchFamily="34" charset="-128"/>
              <a:ea typeface="小塚ゴシック Pro L" panose="020B0200000000000000" pitchFamily="34" charset="-128"/>
            </a:endParaRPr>
          </a:p>
          <a:p>
            <a:pPr>
              <a:spcBef>
                <a:spcPts val="600"/>
              </a:spcBef>
            </a:pPr>
            <a:r>
              <a:rPr lang="ja-JP" altLang="en-US" sz="1400" dirty="0">
                <a:latin typeface="小塚ゴシック Pro L" panose="020B0200000000000000" pitchFamily="34" charset="-128"/>
                <a:ea typeface="小塚ゴシック Pro L" panose="020B0200000000000000" pitchFamily="34" charset="-128"/>
              </a:rPr>
              <a:t>注意：同じ日に</a:t>
            </a:r>
            <a:r>
              <a:rPr lang="ja-JP" altLang="en-US" sz="1400" dirty="0">
                <a:solidFill>
                  <a:srgbClr val="975359"/>
                </a:solidFill>
                <a:latin typeface="小塚ゴシック Pro L" panose="020B0200000000000000" pitchFamily="34" charset="-128"/>
                <a:ea typeface="小塚ゴシック Pro L" panose="020B0200000000000000" pitchFamily="34" charset="-128"/>
              </a:rPr>
              <a:t>連続して（同日の同時間帯に続けて）使用することはお控えください。</a:t>
            </a:r>
            <a:endParaRPr lang="ja-JP" altLang="en-US" sz="1400" dirty="0">
              <a:solidFill>
                <a:srgbClr val="975359"/>
              </a:solidFill>
            </a:endParaRPr>
          </a:p>
        </p:txBody>
      </p:sp>
      <p:pic>
        <p:nvPicPr>
          <p:cNvPr id="81" name="グラフィックス 80" descr="警告">
            <a:extLst>
              <a:ext uri="{FF2B5EF4-FFF2-40B4-BE49-F238E27FC236}">
                <a16:creationId xmlns:a16="http://schemas.microsoft.com/office/drawing/2014/main" id="{F45CEB10-FD90-4E8B-8A8D-9AB1C97F64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6071" y="4916760"/>
            <a:ext cx="332590" cy="335010"/>
          </a:xfrm>
          <a:prstGeom prst="rect">
            <a:avLst/>
          </a:prstGeom>
        </p:spPr>
      </p:pic>
      <p:pic>
        <p:nvPicPr>
          <p:cNvPr id="83" name="グラフィックス 82" descr="警告">
            <a:extLst>
              <a:ext uri="{FF2B5EF4-FFF2-40B4-BE49-F238E27FC236}">
                <a16:creationId xmlns:a16="http://schemas.microsoft.com/office/drawing/2014/main" id="{709F56D4-B150-4421-8368-8B5AEB1AD3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95495" y="2643464"/>
            <a:ext cx="332590" cy="335010"/>
          </a:xfrm>
          <a:prstGeom prst="rect">
            <a:avLst/>
          </a:prstGeom>
        </p:spPr>
      </p:pic>
      <p:sp>
        <p:nvSpPr>
          <p:cNvPr id="105" name="テキスト ボックス 104">
            <a:extLst>
              <a:ext uri="{FF2B5EF4-FFF2-40B4-BE49-F238E27FC236}">
                <a16:creationId xmlns:a16="http://schemas.microsoft.com/office/drawing/2014/main" id="{27A734A0-9042-4CD2-87EE-02F76A882BFD}"/>
              </a:ext>
            </a:extLst>
          </p:cNvPr>
          <p:cNvSpPr txBox="1"/>
          <p:nvPr/>
        </p:nvSpPr>
        <p:spPr>
          <a:xfrm>
            <a:off x="8284570" y="5160015"/>
            <a:ext cx="1642458" cy="600164"/>
          </a:xfrm>
          <a:prstGeom prst="rect">
            <a:avLst/>
          </a:prstGeom>
          <a:noFill/>
        </p:spPr>
        <p:txBody>
          <a:bodyPr wrap="square" rtlCol="0">
            <a:spAutoFit/>
          </a:bodyPr>
          <a:lstStyle/>
          <a:p>
            <a:pPr algn="ctr"/>
            <a:r>
              <a:rPr kumimoji="1" lang="en-US" altLang="ja-JP" sz="1100" dirty="0" err="1">
                <a:latin typeface="小塚ゴシック Pr6N L" panose="020B0200000000000000" pitchFamily="34" charset="-128"/>
                <a:ea typeface="小塚ゴシック Pr6N L" panose="020B0200000000000000" pitchFamily="34" charset="-128"/>
              </a:rPr>
              <a:t>genLOC</a:t>
            </a:r>
            <a:r>
              <a:rPr kumimoji="1" lang="en-US" altLang="ja-JP" sz="1100" dirty="0">
                <a:latin typeface="小塚ゴシック Pr6N L" panose="020B0200000000000000" pitchFamily="34" charset="-128"/>
                <a:ea typeface="小塚ゴシック Pr6N L" panose="020B0200000000000000" pitchFamily="34" charset="-128"/>
              </a:rPr>
              <a:t> </a:t>
            </a:r>
            <a:r>
              <a:rPr kumimoji="1" lang="ja-JP" altLang="en-US" sz="1100" dirty="0">
                <a:latin typeface="小塚ゴシック Pr6N L" panose="020B0200000000000000" pitchFamily="34" charset="-128"/>
                <a:ea typeface="小塚ゴシック Pr6N L" panose="020B0200000000000000" pitchFamily="34" charset="-128"/>
              </a:rPr>
              <a:t>フューチャー セラムなど</a:t>
            </a:r>
            <a:endParaRPr kumimoji="1" lang="en-US" altLang="ja-JP" sz="1100" dirty="0">
              <a:latin typeface="小塚ゴシック Pr6N L" panose="020B0200000000000000" pitchFamily="34" charset="-128"/>
              <a:ea typeface="小塚ゴシック Pr6N L" panose="020B0200000000000000" pitchFamily="34" charset="-128"/>
            </a:endParaRPr>
          </a:p>
          <a:p>
            <a:pPr algn="ctr"/>
            <a:r>
              <a:rPr kumimoji="1" lang="ja-JP" altLang="en-US" sz="1100" dirty="0">
                <a:latin typeface="小塚ゴシック Pr6N L" panose="020B0200000000000000" pitchFamily="34" charset="-128"/>
                <a:ea typeface="小塚ゴシック Pr6N L" panose="020B0200000000000000" pitchFamily="34" charset="-128"/>
              </a:rPr>
              <a:t>シリーズの中の美容液</a:t>
            </a:r>
          </a:p>
        </p:txBody>
      </p:sp>
      <p:sp>
        <p:nvSpPr>
          <p:cNvPr id="106" name="矢印: 右 105">
            <a:extLst>
              <a:ext uri="{FF2B5EF4-FFF2-40B4-BE49-F238E27FC236}">
                <a16:creationId xmlns:a16="http://schemas.microsoft.com/office/drawing/2014/main" id="{4AE029A6-95D2-4EEE-9B9C-D4368E3BF5FC}"/>
              </a:ext>
            </a:extLst>
          </p:cNvPr>
          <p:cNvSpPr/>
          <p:nvPr/>
        </p:nvSpPr>
        <p:spPr>
          <a:xfrm>
            <a:off x="8166794" y="5188225"/>
            <a:ext cx="187452" cy="508457"/>
          </a:xfrm>
          <a:prstGeom prst="rightArrow">
            <a:avLst/>
          </a:prstGeom>
          <a:solidFill>
            <a:srgbClr val="CC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グラフィックス 107" descr="警告">
            <a:extLst>
              <a:ext uri="{FF2B5EF4-FFF2-40B4-BE49-F238E27FC236}">
                <a16:creationId xmlns:a16="http://schemas.microsoft.com/office/drawing/2014/main" id="{23AFC19A-ECB9-4557-B78E-9BE84640610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62738" y="4814909"/>
            <a:ext cx="332590" cy="335010"/>
          </a:xfrm>
          <a:prstGeom prst="rect">
            <a:avLst/>
          </a:prstGeom>
        </p:spPr>
      </p:pic>
      <p:pic>
        <p:nvPicPr>
          <p:cNvPr id="109" name="グラフィックス 108" descr="警告">
            <a:extLst>
              <a:ext uri="{FF2B5EF4-FFF2-40B4-BE49-F238E27FC236}">
                <a16:creationId xmlns:a16="http://schemas.microsoft.com/office/drawing/2014/main" id="{3F35119F-C76C-4EB1-96F5-2D8908FBD5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0495" y="6212164"/>
            <a:ext cx="332590" cy="335010"/>
          </a:xfrm>
          <a:prstGeom prst="rect">
            <a:avLst/>
          </a:prstGeom>
        </p:spPr>
      </p:pic>
      <p:pic>
        <p:nvPicPr>
          <p:cNvPr id="110" name="グラフィックス 109" descr="警告">
            <a:extLst>
              <a:ext uri="{FF2B5EF4-FFF2-40B4-BE49-F238E27FC236}">
                <a16:creationId xmlns:a16="http://schemas.microsoft.com/office/drawing/2014/main" id="{DB0C44F8-D5B2-4172-83C5-C26A47DAF4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16635" y="6504260"/>
            <a:ext cx="332590" cy="335010"/>
          </a:xfrm>
          <a:prstGeom prst="rect">
            <a:avLst/>
          </a:prstGeom>
        </p:spPr>
      </p:pic>
      <p:pic>
        <p:nvPicPr>
          <p:cNvPr id="1028" name="Picture 4">
            <a:extLst>
              <a:ext uri="{FF2B5EF4-FFF2-40B4-BE49-F238E27FC236}">
                <a16:creationId xmlns:a16="http://schemas.microsoft.com/office/drawing/2014/main" id="{CFD65AD0-FFD1-403E-8B32-B88A0F76083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532" r="20340"/>
          <a:stretch/>
        </p:blipFill>
        <p:spPr bwMode="auto">
          <a:xfrm>
            <a:off x="7482376" y="4936322"/>
            <a:ext cx="505163" cy="90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グラフィックス 81" descr="警告">
            <a:extLst>
              <a:ext uri="{FF2B5EF4-FFF2-40B4-BE49-F238E27FC236}">
                <a16:creationId xmlns:a16="http://schemas.microsoft.com/office/drawing/2014/main" id="{A667A77C-86D9-4F28-8FE6-6CDE6F2FCEF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77635" y="4891360"/>
            <a:ext cx="332590" cy="335010"/>
          </a:xfrm>
          <a:prstGeom prst="rect">
            <a:avLst/>
          </a:prstGeom>
        </p:spPr>
      </p:pic>
      <p:pic>
        <p:nvPicPr>
          <p:cNvPr id="1030" name="Picture 6" descr="ニュースキン®️ トゥルー フェイス ペプタイド ジェル">
            <a:extLst>
              <a:ext uri="{FF2B5EF4-FFF2-40B4-BE49-F238E27FC236}">
                <a16:creationId xmlns:a16="http://schemas.microsoft.com/office/drawing/2014/main" id="{A3DA15F9-62DB-43B8-83BC-29928ED5BBC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9167" t="16182" r="40136" b="17143"/>
          <a:stretch/>
        </p:blipFill>
        <p:spPr bwMode="auto">
          <a:xfrm>
            <a:off x="4438003" y="5494322"/>
            <a:ext cx="212335" cy="68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スカルプ コンダクター + トゥルーフェイス ペプタイドジェル">
            <a:extLst>
              <a:ext uri="{FF2B5EF4-FFF2-40B4-BE49-F238E27FC236}">
                <a16:creationId xmlns:a16="http://schemas.microsoft.com/office/drawing/2014/main" id="{B6AD1B82-2D0A-4B22-9363-3445594CC50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2479" t="24555" r="63114" b="47081"/>
          <a:stretch/>
        </p:blipFill>
        <p:spPr bwMode="auto">
          <a:xfrm>
            <a:off x="4161742" y="4776894"/>
            <a:ext cx="485222"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03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5F73660-EA6D-4609-A119-39BC3223400E}"/>
              </a:ext>
            </a:extLst>
          </p:cNvPr>
          <p:cNvSpPr/>
          <p:nvPr/>
        </p:nvSpPr>
        <p:spPr>
          <a:xfrm>
            <a:off x="0" y="0"/>
            <a:ext cx="12192000" cy="6858000"/>
          </a:xfrm>
          <a:prstGeom prst="rect">
            <a:avLst/>
          </a:prstGeom>
          <a:solidFill>
            <a:srgbClr val="8C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ダイアグラム&#10;&#10;自動的に生成された説明">
            <a:extLst>
              <a:ext uri="{FF2B5EF4-FFF2-40B4-BE49-F238E27FC236}">
                <a16:creationId xmlns:a16="http://schemas.microsoft.com/office/drawing/2014/main" id="{0C82881D-356E-4748-ABC9-60B82F922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249" y="0"/>
            <a:ext cx="4845502" cy="6858000"/>
          </a:xfrm>
          <a:prstGeom prst="rect">
            <a:avLst/>
          </a:prstGeom>
        </p:spPr>
      </p:pic>
    </p:spTree>
    <p:extLst>
      <p:ext uri="{BB962C8B-B14F-4D97-AF65-F5344CB8AC3E}">
        <p14:creationId xmlns:p14="http://schemas.microsoft.com/office/powerpoint/2010/main" val="2956752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5195072"/>
            <a:ext cx="7275947" cy="662332"/>
          </a:xfrm>
          <a:prstGeom prst="rect">
            <a:avLst/>
          </a:prstGeom>
          <a:noFill/>
        </p:spPr>
        <p:txBody>
          <a:bodyPr wrap="square" lIns="107287" tIns="53643" rIns="107287" bIns="53643" rtlCol="0">
            <a:spAutoFit/>
          </a:bodyPr>
          <a:lstStyle/>
          <a:p>
            <a:pPr defTabSz="914377">
              <a:defRPr/>
            </a:pPr>
            <a:r>
              <a:rPr lang="en-US" altLang="ja-JP">
                <a:solidFill>
                  <a:srgbClr val="595959"/>
                </a:solidFill>
                <a:latin typeface="Verlag Book" pitchFamily="50" charset="0"/>
                <a:ea typeface="小塚ゴシック Pro R" panose="020B0400000000000000"/>
                <a:cs typeface="ヒラギノ角ゴ Pro W6"/>
              </a:rPr>
              <a:t> </a:t>
            </a:r>
            <a:r>
              <a:rPr lang="en-US">
                <a:latin typeface="Verlag Book" pitchFamily="50" charset="0"/>
                <a:ea typeface="小塚ゴシック Pro R" panose="020B0400000000000000"/>
                <a:cs typeface="Times New Roman"/>
              </a:rPr>
              <a:t>©20</a:t>
            </a:r>
            <a:r>
              <a:rPr lang="en-US" altLang="ja-JP">
                <a:latin typeface="Verlag Book" pitchFamily="50" charset="0"/>
                <a:ea typeface="小塚ゴシック Pro R" panose="020B0400000000000000"/>
                <a:cs typeface="Times New Roman"/>
              </a:rPr>
              <a:t>21</a:t>
            </a:r>
            <a:r>
              <a:rPr lang="en-US">
                <a:latin typeface="Verlag Book" pitchFamily="50" charset="0"/>
                <a:ea typeface="小塚ゴシック Pro R" panose="020B0400000000000000"/>
                <a:cs typeface="Times New Roman"/>
              </a:rPr>
              <a:t> Nu Skin Japan Co., Ltd</a:t>
            </a:r>
            <a:r>
              <a:rPr lang="en-US">
                <a:latin typeface="Verlag Book"/>
                <a:ea typeface="小塚ゴシック Pro R" panose="020B0400000000000000"/>
                <a:cs typeface="Times New Roman"/>
              </a:rPr>
              <a:t>. </a:t>
            </a:r>
            <a:endParaRPr lang="ja-JP" altLang="en-US">
              <a:solidFill>
                <a:prstClr val="black"/>
              </a:solidFill>
              <a:latin typeface="ＭＳ Ｐゴシック"/>
              <a:ea typeface="小塚ゴシック Pro R" panose="020B0400000000000000"/>
              <a:cs typeface="ＭＳ Ｐゴシック"/>
            </a:endParaRPr>
          </a:p>
          <a:p>
            <a:pPr defTabSz="914377">
              <a:defRPr/>
            </a:pPr>
            <a:r>
              <a:rPr lang="ja-JP" altLang="en-US">
                <a:latin typeface="ＭＳ Ｐゴシック"/>
                <a:ea typeface="小塚ゴシック Pro R" panose="020B0400000000000000"/>
                <a:cs typeface="Times New Roman"/>
              </a:rPr>
              <a:t>掲載されている画像等の無断転載および改変は禁じられています。</a:t>
            </a:r>
            <a:endParaRPr lang="ja-JP" altLang="en-US">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266929"/>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食品 が含まれている画像&#10;&#10;自動的に生成された説明">
            <a:extLst>
              <a:ext uri="{FF2B5EF4-FFF2-40B4-BE49-F238E27FC236}">
                <a16:creationId xmlns:a16="http://schemas.microsoft.com/office/drawing/2014/main" id="{31513EB6-000C-4D32-8DB9-9276A623B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552" y="1320800"/>
            <a:ext cx="4270896" cy="3263498"/>
          </a:xfrm>
          <a:prstGeom prst="rect">
            <a:avLst/>
          </a:prstGeom>
        </p:spPr>
      </p:pic>
    </p:spTree>
    <p:extLst>
      <p:ext uri="{BB962C8B-B14F-4D97-AF65-F5344CB8AC3E}">
        <p14:creationId xmlns:p14="http://schemas.microsoft.com/office/powerpoint/2010/main" val="3165675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20937FB-FA81-49C7-8E17-23705922F230}"/>
              </a:ext>
            </a:extLst>
          </p:cNvPr>
          <p:cNvSpPr txBox="1"/>
          <p:nvPr/>
        </p:nvSpPr>
        <p:spPr>
          <a:xfrm>
            <a:off x="4871803" y="2713420"/>
            <a:ext cx="7317909" cy="1431161"/>
          </a:xfrm>
          <a:prstGeom prst="rect">
            <a:avLst/>
          </a:prstGeom>
          <a:noFill/>
        </p:spPr>
        <p:txBody>
          <a:bodyPr wrap="square">
            <a:spAutoFit/>
          </a:bodyPr>
          <a:lstStyle/>
          <a:p>
            <a:pPr algn="ctr">
              <a:spcBef>
                <a:spcPts val="1800"/>
              </a:spcBef>
            </a:pPr>
            <a:r>
              <a:rPr lang="en-US" altLang="ja-JP" sz="3600" b="1" err="1"/>
              <a:t>ageLOC</a:t>
            </a:r>
            <a:endParaRPr lang="en-US" altLang="ja-JP" sz="3600" b="1"/>
          </a:p>
          <a:p>
            <a:pPr algn="ctr">
              <a:spcBef>
                <a:spcPts val="1800"/>
              </a:spcBef>
            </a:pPr>
            <a:r>
              <a:rPr lang="ja-JP" altLang="en-US" sz="3600" b="1"/>
              <a:t>ガルバニック スパ</a:t>
            </a:r>
            <a:r>
              <a:rPr lang="en-US" altLang="ja-JP" sz="3600" b="1"/>
              <a:t>®*</a:t>
            </a:r>
            <a:r>
              <a:rPr lang="ja-JP" altLang="en-US" sz="3600" b="1"/>
              <a:t>とは</a:t>
            </a:r>
            <a:endParaRPr kumimoji="1" lang="en-US" altLang="ja-JP" sz="3600" b="1"/>
          </a:p>
        </p:txBody>
      </p:sp>
      <p:sp>
        <p:nvSpPr>
          <p:cNvPr id="6" name="テキスト ボックス 5">
            <a:extLst>
              <a:ext uri="{FF2B5EF4-FFF2-40B4-BE49-F238E27FC236}">
                <a16:creationId xmlns:a16="http://schemas.microsoft.com/office/drawing/2014/main" id="{B19FB784-D303-4246-AEDA-628EC4D8774F}"/>
              </a:ext>
            </a:extLst>
          </p:cNvPr>
          <p:cNvSpPr txBox="1"/>
          <p:nvPr/>
        </p:nvSpPr>
        <p:spPr>
          <a:xfrm>
            <a:off x="7315201" y="6589093"/>
            <a:ext cx="4928162" cy="253916"/>
          </a:xfrm>
          <a:prstGeom prst="rect">
            <a:avLst/>
          </a:prstGeom>
          <a:noFill/>
        </p:spPr>
        <p:txBody>
          <a:bodyPr wrap="square">
            <a:spAutoFit/>
          </a:bodyPr>
          <a:lstStyle/>
          <a:p>
            <a:pPr algn="r"/>
            <a:r>
              <a:rPr lang="ja-JP" altLang="en-US" sz="1050" dirty="0"/>
              <a:t>＊「</a:t>
            </a:r>
            <a:r>
              <a:rPr lang="en-US" altLang="ja-JP" sz="1050" dirty="0"/>
              <a:t>SPA</a:t>
            </a:r>
            <a:r>
              <a:rPr lang="ja-JP" altLang="en-US" sz="1050" dirty="0"/>
              <a:t>」「スパ」には、温熱効果・療養・温泉等の意味はありません。　 </a:t>
            </a:r>
          </a:p>
        </p:txBody>
      </p:sp>
      <p:sp>
        <p:nvSpPr>
          <p:cNvPr id="13" name="正方形/長方形 12">
            <a:extLst>
              <a:ext uri="{FF2B5EF4-FFF2-40B4-BE49-F238E27FC236}">
                <a16:creationId xmlns:a16="http://schemas.microsoft.com/office/drawing/2014/main" id="{CFE18AF0-C7BC-4F29-ACFC-3E88752AD281}"/>
              </a:ext>
            </a:extLst>
          </p:cNvPr>
          <p:cNvSpPr/>
          <p:nvPr/>
        </p:nvSpPr>
        <p:spPr>
          <a:xfrm>
            <a:off x="2288" y="1942"/>
            <a:ext cx="4869515" cy="6858000"/>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F2B8ED92-019D-4764-BFE6-862E3B76FB2A}"/>
              </a:ext>
            </a:extLst>
          </p:cNvPr>
          <p:cNvGrpSpPr/>
          <p:nvPr/>
        </p:nvGrpSpPr>
        <p:grpSpPr>
          <a:xfrm>
            <a:off x="934404" y="2558979"/>
            <a:ext cx="2988000" cy="1501506"/>
            <a:chOff x="934404" y="2834999"/>
            <a:chExt cx="2988000" cy="1501506"/>
          </a:xfrm>
        </p:grpSpPr>
        <p:pic>
          <p:nvPicPr>
            <p:cNvPr id="27" name="図 26" descr="テキスト, ロゴ&#10;&#10;自動的に生成された説明">
              <a:extLst>
                <a:ext uri="{FF2B5EF4-FFF2-40B4-BE49-F238E27FC236}">
                  <a16:creationId xmlns:a16="http://schemas.microsoft.com/office/drawing/2014/main" id="{6C0DF830-68E4-4704-A855-390812E1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14" y="2834999"/>
              <a:ext cx="2508981" cy="1188000"/>
            </a:xfrm>
            <a:prstGeom prst="rect">
              <a:avLst/>
            </a:prstGeom>
          </p:spPr>
        </p:pic>
        <p:sp>
          <p:nvSpPr>
            <p:cNvPr id="7" name="テキスト ボックス 6">
              <a:extLst>
                <a:ext uri="{FF2B5EF4-FFF2-40B4-BE49-F238E27FC236}">
                  <a16:creationId xmlns:a16="http://schemas.microsoft.com/office/drawing/2014/main" id="{0E948E96-52C7-4E79-8BBD-7CA25F19119A}"/>
                </a:ext>
              </a:extLst>
            </p:cNvPr>
            <p:cNvSpPr txBox="1"/>
            <p:nvPr/>
          </p:nvSpPr>
          <p:spPr>
            <a:xfrm>
              <a:off x="934404" y="3844062"/>
              <a:ext cx="2988000" cy="492443"/>
            </a:xfrm>
            <a:prstGeom prst="rect">
              <a:avLst/>
            </a:prstGeom>
            <a:noFill/>
          </p:spPr>
          <p:txBody>
            <a:bodyPr wrap="square">
              <a:spAutoFit/>
            </a:bodyPr>
            <a:lstStyle/>
            <a:p>
              <a:pPr algn="ctr">
                <a:spcBef>
                  <a:spcPts val="1800"/>
                </a:spcBef>
              </a:pPr>
              <a:r>
                <a:rPr lang="en-US" altLang="ja-JP" sz="2600">
                  <a:solidFill>
                    <a:srgbClr val="6A6B6E"/>
                  </a:solidFill>
                </a:rPr>
                <a:t>FACIAL GELS</a:t>
              </a:r>
              <a:endParaRPr kumimoji="1" lang="en-US" altLang="ja-JP" sz="2600" b="1">
                <a:solidFill>
                  <a:srgbClr val="6A6B6E"/>
                </a:solidFill>
              </a:endParaRPr>
            </a:p>
          </p:txBody>
        </p:sp>
      </p:grpSp>
    </p:spTree>
    <p:extLst>
      <p:ext uri="{BB962C8B-B14F-4D97-AF65-F5344CB8AC3E}">
        <p14:creationId xmlns:p14="http://schemas.microsoft.com/office/powerpoint/2010/main" val="381945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ADBBB8-DE47-44B4-AEE6-B02F7A451A18}"/>
              </a:ext>
            </a:extLst>
          </p:cNvPr>
          <p:cNvSpPr txBox="1"/>
          <p:nvPr/>
        </p:nvSpPr>
        <p:spPr>
          <a:xfrm>
            <a:off x="903283" y="577197"/>
            <a:ext cx="10385434" cy="1569660"/>
          </a:xfrm>
          <a:prstGeom prst="rect">
            <a:avLst/>
          </a:prstGeom>
          <a:noFill/>
        </p:spPr>
        <p:txBody>
          <a:bodyPr wrap="square" rtlCol="0">
            <a:spAutoFit/>
          </a:bodyPr>
          <a:lstStyle/>
          <a:p>
            <a:pPr algn="ctr"/>
            <a:r>
              <a:rPr kumimoji="1" lang="ja-JP" altLang="en-US" sz="3200" b="1">
                <a:solidFill>
                  <a:srgbClr val="636469"/>
                </a:solidFill>
              </a:rPr>
              <a:t>ガルバニック スパ</a:t>
            </a:r>
            <a:r>
              <a:rPr kumimoji="1" lang="en-US" altLang="ja-JP" sz="3200" b="1">
                <a:solidFill>
                  <a:srgbClr val="636469"/>
                </a:solidFill>
              </a:rPr>
              <a:t>®</a:t>
            </a:r>
            <a:r>
              <a:rPr kumimoji="1" lang="ja-JP" altLang="en-US" sz="3200">
                <a:solidFill>
                  <a:srgbClr val="636469"/>
                </a:solidFill>
              </a:rPr>
              <a:t>*</a:t>
            </a:r>
            <a:r>
              <a:rPr kumimoji="1" lang="ja-JP" altLang="en-US" sz="3200" b="1">
                <a:solidFill>
                  <a:srgbClr val="636469"/>
                </a:solidFill>
              </a:rPr>
              <a:t> は</a:t>
            </a:r>
            <a:endParaRPr kumimoji="1" lang="en-US" altLang="ja-JP" sz="3200" b="1">
              <a:solidFill>
                <a:srgbClr val="636469"/>
              </a:solidFill>
            </a:endParaRPr>
          </a:p>
          <a:p>
            <a:pPr algn="ctr"/>
            <a:r>
              <a:rPr kumimoji="1" lang="ja-JP" altLang="en-US" sz="3200" b="1">
                <a:solidFill>
                  <a:srgbClr val="636469"/>
                </a:solidFill>
              </a:rPr>
              <a:t>「家庭用美容機器システム ブランド」世界ランク</a:t>
            </a:r>
            <a:r>
              <a:rPr kumimoji="1" lang="en-US" altLang="ja-JP" sz="3200" b="1">
                <a:solidFill>
                  <a:srgbClr val="636469"/>
                </a:solidFill>
              </a:rPr>
              <a:t>1</a:t>
            </a:r>
            <a:r>
              <a:rPr kumimoji="1" lang="ja-JP" altLang="en-US" sz="3200" b="1">
                <a:solidFill>
                  <a:srgbClr val="636469"/>
                </a:solidFill>
              </a:rPr>
              <a:t>位</a:t>
            </a:r>
            <a:r>
              <a:rPr kumimoji="1" lang="ja-JP" altLang="en-US" sz="3200">
                <a:solidFill>
                  <a:srgbClr val="636469"/>
                </a:solidFill>
              </a:rPr>
              <a:t>*</a:t>
            </a:r>
            <a:r>
              <a:rPr kumimoji="1" lang="en-US" altLang="ja-JP" sz="3200" baseline="30000">
                <a:solidFill>
                  <a:srgbClr val="636469"/>
                </a:solidFill>
              </a:rPr>
              <a:t>1</a:t>
            </a:r>
            <a:r>
              <a:rPr kumimoji="1" lang="ja-JP" altLang="en-US" sz="3200" b="1">
                <a:solidFill>
                  <a:srgbClr val="636469"/>
                </a:solidFill>
              </a:rPr>
              <a:t>の原点</a:t>
            </a:r>
          </a:p>
        </p:txBody>
      </p:sp>
      <p:sp>
        <p:nvSpPr>
          <p:cNvPr id="4" name="テキスト ボックス 3">
            <a:extLst>
              <a:ext uri="{FF2B5EF4-FFF2-40B4-BE49-F238E27FC236}">
                <a16:creationId xmlns:a16="http://schemas.microsoft.com/office/drawing/2014/main" id="{0502609A-9C6C-4D1B-9BB8-DE80F1829FB7}"/>
              </a:ext>
            </a:extLst>
          </p:cNvPr>
          <p:cNvSpPr txBox="1"/>
          <p:nvPr/>
        </p:nvSpPr>
        <p:spPr>
          <a:xfrm>
            <a:off x="12670" y="5999102"/>
            <a:ext cx="12179330" cy="923330"/>
          </a:xfrm>
          <a:prstGeom prst="rect">
            <a:avLst/>
          </a:prstGeom>
          <a:noFill/>
        </p:spPr>
        <p:txBody>
          <a:bodyPr wrap="square">
            <a:spAutoFit/>
          </a:bodyPr>
          <a:lstStyle/>
          <a:p>
            <a:r>
              <a:rPr lang="ja-JP" altLang="en-US" sz="900" dirty="0">
                <a:solidFill>
                  <a:srgbClr val="636569"/>
                </a:solidFill>
              </a:rPr>
              <a:t>＊「</a:t>
            </a:r>
            <a:r>
              <a:rPr lang="en-US" altLang="ja-JP" sz="900" dirty="0">
                <a:solidFill>
                  <a:srgbClr val="636569"/>
                </a:solidFill>
              </a:rPr>
              <a:t>SPA</a:t>
            </a:r>
            <a:r>
              <a:rPr lang="ja-JP" altLang="en-US" sz="900" dirty="0">
                <a:solidFill>
                  <a:srgbClr val="636569"/>
                </a:solidFill>
              </a:rPr>
              <a:t>」 「スパ」には、温熱効果・療養・温泉等の意味はありません。　 </a:t>
            </a:r>
          </a:p>
          <a:p>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ニュースキンは、世界</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No.1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「家庭用美容機器システム ブランド」です。</a:t>
            </a:r>
          </a:p>
          <a:p>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出典： ユーロモニターインターナショナル</a:t>
            </a:r>
          </a:p>
          <a:p>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2017</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2020</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における小売金額ベース、すべての流通チャネル。家庭用美容機器システムとは、同一ブランドの専用スキンケア製品とセットで販売されている、またはセットで使用することが推奨されている家庭用スキンケア美容機器を指す。ユーロモニターが</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2021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年</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1</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月～</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3</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月に実施した独自調査および同社の調査手法に基づく。ユーロモニターの</a:t>
            </a:r>
            <a:r>
              <a:rPr lang="en-US" altLang="ja-JP"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Passport</a:t>
            </a:r>
            <a:r>
              <a:rPr lang="ja-JP" altLang="en-US" sz="900" b="0" i="0" u="none" strike="noStrike" baseline="0" dirty="0">
                <a:solidFill>
                  <a:srgbClr val="636569"/>
                </a:solidFill>
                <a:latin typeface="小塚ゴシック Pro R" panose="020B0400000000000000" pitchFamily="34" charset="-128"/>
                <a:ea typeface="小塚ゴシック Pro R" panose="020B0400000000000000" pitchFamily="34" charset="-128"/>
              </a:rPr>
              <a:t>データベースに定義される電動洗顔ブラシを含む。ヘアケア家電、脱毛器、ボディシェーバー、オーラルケア家電は含まれない。</a:t>
            </a:r>
          </a:p>
        </p:txBody>
      </p:sp>
      <p:pic>
        <p:nvPicPr>
          <p:cNvPr id="15" name="図 14" descr="テキスト, ロゴ&#10;&#10;自動的に生成された説明">
            <a:extLst>
              <a:ext uri="{FF2B5EF4-FFF2-40B4-BE49-F238E27FC236}">
                <a16:creationId xmlns:a16="http://schemas.microsoft.com/office/drawing/2014/main" id="{137344B2-DFE5-4EDF-B94C-048775FA6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6" name="図 5" descr="ロゴ&#10;&#10;自動的に生成された説明">
            <a:extLst>
              <a:ext uri="{FF2B5EF4-FFF2-40B4-BE49-F238E27FC236}">
                <a16:creationId xmlns:a16="http://schemas.microsoft.com/office/drawing/2014/main" id="{A27A65E0-4BF6-484A-8894-AE0AA78D4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012" y="1938069"/>
            <a:ext cx="3960000" cy="3960000"/>
          </a:xfrm>
          <a:prstGeom prst="rect">
            <a:avLst/>
          </a:prstGeom>
        </p:spPr>
      </p:pic>
      <p:pic>
        <p:nvPicPr>
          <p:cNvPr id="5" name="図 4" descr="歯ブラシと歯磨き粉&#10;&#10;自動的に生成された説明">
            <a:extLst>
              <a:ext uri="{FF2B5EF4-FFF2-40B4-BE49-F238E27FC236}">
                <a16:creationId xmlns:a16="http://schemas.microsoft.com/office/drawing/2014/main" id="{6EC0E6A6-9EB4-46C5-A2A6-C00D65D5EC48}"/>
              </a:ext>
            </a:extLst>
          </p:cNvPr>
          <p:cNvPicPr>
            <a:picLocks noChangeAspect="1"/>
          </p:cNvPicPr>
          <p:nvPr/>
        </p:nvPicPr>
        <p:blipFill rotWithShape="1">
          <a:blip r:embed="rId5">
            <a:extLst>
              <a:ext uri="{28A0092B-C50C-407E-A947-70E740481C1C}">
                <a14:useLocalDpi xmlns:a14="http://schemas.microsoft.com/office/drawing/2010/main" val="0"/>
              </a:ext>
            </a:extLst>
          </a:blip>
          <a:srcRect l="3179" t="12424" r="5415" b="6872"/>
          <a:stretch/>
        </p:blipFill>
        <p:spPr>
          <a:xfrm>
            <a:off x="1232103" y="2215471"/>
            <a:ext cx="5587119" cy="3581564"/>
          </a:xfrm>
          <a:prstGeom prst="rect">
            <a:avLst/>
          </a:prstGeom>
        </p:spPr>
      </p:pic>
    </p:spTree>
    <p:extLst>
      <p:ext uri="{BB962C8B-B14F-4D97-AF65-F5344CB8AC3E}">
        <p14:creationId xmlns:p14="http://schemas.microsoft.com/office/powerpoint/2010/main" val="108707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水のボトル&#10;&#10;中程度の精度で自動的に生成された説明">
            <a:extLst>
              <a:ext uri="{FF2B5EF4-FFF2-40B4-BE49-F238E27FC236}">
                <a16:creationId xmlns:a16="http://schemas.microsoft.com/office/drawing/2014/main" id="{5F7E63C5-D802-4052-ADC3-D1CCB32C402A}"/>
              </a:ext>
            </a:extLst>
          </p:cNvPr>
          <p:cNvPicPr>
            <a:picLocks noChangeAspect="1"/>
          </p:cNvPicPr>
          <p:nvPr/>
        </p:nvPicPr>
        <p:blipFill rotWithShape="1">
          <a:blip r:embed="rId3">
            <a:extLst>
              <a:ext uri="{28A0092B-C50C-407E-A947-70E740481C1C}">
                <a14:useLocalDpi xmlns:a14="http://schemas.microsoft.com/office/drawing/2010/main" val="0"/>
              </a:ext>
            </a:extLst>
          </a:blip>
          <a:srcRect l="16729" t="19064" r="16597" b="4157"/>
          <a:stretch/>
        </p:blipFill>
        <p:spPr>
          <a:xfrm>
            <a:off x="9209477" y="2870682"/>
            <a:ext cx="2901793" cy="2700000"/>
          </a:xfrm>
          <a:prstGeom prst="rect">
            <a:avLst/>
          </a:prstGeom>
        </p:spPr>
      </p:pic>
      <p:sp>
        <p:nvSpPr>
          <p:cNvPr id="2" name="テキスト ボックス 1">
            <a:extLst>
              <a:ext uri="{FF2B5EF4-FFF2-40B4-BE49-F238E27FC236}">
                <a16:creationId xmlns:a16="http://schemas.microsoft.com/office/drawing/2014/main" id="{4CADBBB8-DE47-44B4-AEE6-B02F7A451A18}"/>
              </a:ext>
            </a:extLst>
          </p:cNvPr>
          <p:cNvSpPr txBox="1"/>
          <p:nvPr/>
        </p:nvSpPr>
        <p:spPr>
          <a:xfrm>
            <a:off x="1386554" y="865835"/>
            <a:ext cx="9418892" cy="584775"/>
          </a:xfrm>
          <a:prstGeom prst="rect">
            <a:avLst/>
          </a:prstGeom>
          <a:noFill/>
        </p:spPr>
        <p:txBody>
          <a:bodyPr wrap="square" rtlCol="0">
            <a:spAutoFit/>
          </a:bodyPr>
          <a:lstStyle/>
          <a:p>
            <a:pPr algn="ctr"/>
            <a:r>
              <a:rPr kumimoji="1" lang="ja-JP" altLang="en-US" sz="3200" b="1">
                <a:solidFill>
                  <a:srgbClr val="636469"/>
                </a:solidFill>
              </a:rPr>
              <a:t>ガルバニック スパ</a:t>
            </a:r>
            <a:r>
              <a:rPr kumimoji="1" lang="ja-JP" altLang="en-US" sz="3200">
                <a:solidFill>
                  <a:srgbClr val="636469"/>
                </a:solidFill>
              </a:rPr>
              <a:t>*</a:t>
            </a:r>
            <a:r>
              <a:rPr kumimoji="1" lang="ja-JP" altLang="en-US" sz="3200" b="1">
                <a:solidFill>
                  <a:srgbClr val="636469"/>
                </a:solidFill>
              </a:rPr>
              <a:t> と</a:t>
            </a:r>
            <a:r>
              <a:rPr lang="ja-JP" altLang="en-US" sz="3200" b="1">
                <a:solidFill>
                  <a:srgbClr val="636469"/>
                </a:solidFill>
              </a:rPr>
              <a:t>フェイシャル ジェルの</a:t>
            </a:r>
            <a:r>
              <a:rPr kumimoji="1" lang="ja-JP" altLang="en-US" sz="3200" b="1">
                <a:solidFill>
                  <a:srgbClr val="636469"/>
                </a:solidFill>
              </a:rPr>
              <a:t>歴史</a:t>
            </a:r>
          </a:p>
        </p:txBody>
      </p:sp>
      <p:pic>
        <p:nvPicPr>
          <p:cNvPr id="1026" name="Picture 2">
            <a:extLst>
              <a:ext uri="{FF2B5EF4-FFF2-40B4-BE49-F238E27FC236}">
                <a16:creationId xmlns:a16="http://schemas.microsoft.com/office/drawing/2014/main" id="{8250F414-DA93-4518-8E2C-8B3E3C56C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937" y="5078349"/>
            <a:ext cx="1009974" cy="576000"/>
          </a:xfrm>
          <a:prstGeom prst="rect">
            <a:avLst/>
          </a:prstGeom>
          <a:noFill/>
          <a:extLst>
            <a:ext uri="{909E8E84-426E-40DD-AFC4-6F175D3DCCD1}">
              <a14:hiddenFill xmlns:a14="http://schemas.microsoft.com/office/drawing/2010/main">
                <a:solidFill>
                  <a:srgbClr val="FFFFFF"/>
                </a:solidFill>
              </a14:hiddenFill>
            </a:ext>
          </a:extLst>
        </p:spPr>
      </p:pic>
      <p:sp>
        <p:nvSpPr>
          <p:cNvPr id="3" name="矢印: 右 2">
            <a:extLst>
              <a:ext uri="{FF2B5EF4-FFF2-40B4-BE49-F238E27FC236}">
                <a16:creationId xmlns:a16="http://schemas.microsoft.com/office/drawing/2014/main" id="{5826456D-FC5A-4FCA-A377-63C69C77860E}"/>
              </a:ext>
            </a:extLst>
          </p:cNvPr>
          <p:cNvSpPr/>
          <p:nvPr/>
        </p:nvSpPr>
        <p:spPr>
          <a:xfrm>
            <a:off x="1343024" y="3132132"/>
            <a:ext cx="7915275" cy="1247775"/>
          </a:xfrm>
          <a:prstGeom prst="rightArrow">
            <a:avLst/>
          </a:prstGeom>
          <a:solidFill>
            <a:srgbClr val="9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FF763738-053B-480D-9412-FB8296D2C927}"/>
              </a:ext>
            </a:extLst>
          </p:cNvPr>
          <p:cNvSpPr/>
          <p:nvPr/>
        </p:nvSpPr>
        <p:spPr>
          <a:xfrm>
            <a:off x="540259" y="3213094"/>
            <a:ext cx="1085850" cy="1085850"/>
          </a:xfrm>
          <a:prstGeom prst="ellipse">
            <a:avLst/>
          </a:prstGeom>
          <a:solidFill>
            <a:schemeClr val="bg1"/>
          </a:solidFill>
          <a:ln w="28575">
            <a:solidFill>
              <a:srgbClr val="95C3C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2800" b="1" i="1">
                <a:solidFill>
                  <a:srgbClr val="6DACBB"/>
                </a:solidFill>
              </a:rPr>
              <a:t>2001</a:t>
            </a:r>
            <a:endParaRPr kumimoji="1" lang="ja-JP" altLang="en-US" sz="2800" b="1" i="1">
              <a:solidFill>
                <a:srgbClr val="6DACBB"/>
              </a:solidFill>
            </a:endParaRPr>
          </a:p>
        </p:txBody>
      </p:sp>
      <p:pic>
        <p:nvPicPr>
          <p:cNvPr id="1028" name="Picture 4">
            <a:extLst>
              <a:ext uri="{FF2B5EF4-FFF2-40B4-BE49-F238E27FC236}">
                <a16:creationId xmlns:a16="http://schemas.microsoft.com/office/drawing/2014/main" id="{2D6DE726-78CD-42DC-93BF-F9816DA00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0" y="4386758"/>
            <a:ext cx="1222100" cy="15840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1E64A5D6-CDD9-4B2C-9814-2B7ECF57C3C8}"/>
              </a:ext>
            </a:extLst>
          </p:cNvPr>
          <p:cNvSpPr txBox="1"/>
          <p:nvPr/>
        </p:nvSpPr>
        <p:spPr>
          <a:xfrm>
            <a:off x="-218543" y="2394443"/>
            <a:ext cx="2857500" cy="789960"/>
          </a:xfrm>
          <a:prstGeom prst="rect">
            <a:avLst/>
          </a:prstGeom>
          <a:noFill/>
        </p:spPr>
        <p:txBody>
          <a:bodyPr wrap="square" rtlCol="0">
            <a:spAutoFit/>
          </a:bodyPr>
          <a:lstStyle/>
          <a:p>
            <a:pPr algn="ctr"/>
            <a:r>
              <a:rPr kumimoji="1" lang="ja-JP" altLang="en-US" sz="1400" b="1"/>
              <a:t>ガルバニック スパ </a:t>
            </a:r>
            <a:r>
              <a:rPr lang="ja-JP" altLang="en-US" sz="1400" b="1"/>
              <a:t>システム</a:t>
            </a:r>
            <a:endParaRPr lang="en-US" altLang="ja-JP" sz="1400" b="1"/>
          </a:p>
          <a:p>
            <a:pPr algn="ctr">
              <a:spcBef>
                <a:spcPts val="400"/>
              </a:spcBef>
            </a:pPr>
            <a:r>
              <a:rPr lang="ja-JP" altLang="en-US" sz="1400" b="1"/>
              <a:t>プリ トリート</a:t>
            </a:r>
            <a:r>
              <a:rPr lang="en-US" altLang="ja-JP" sz="1400" b="1"/>
              <a:t>&amp;</a:t>
            </a:r>
          </a:p>
          <a:p>
            <a:pPr algn="ctr"/>
            <a:r>
              <a:rPr lang="ja-JP" altLang="en-US" sz="1400" b="1"/>
              <a:t>トリートメント ジェル</a:t>
            </a:r>
            <a:endParaRPr lang="en-US" altLang="ja-JP" sz="1400" b="1"/>
          </a:p>
        </p:txBody>
      </p:sp>
      <p:sp>
        <p:nvSpPr>
          <p:cNvPr id="11" name="楕円 10">
            <a:extLst>
              <a:ext uri="{FF2B5EF4-FFF2-40B4-BE49-F238E27FC236}">
                <a16:creationId xmlns:a16="http://schemas.microsoft.com/office/drawing/2014/main" id="{C4EC974D-8292-42C3-902B-035ECB4890C0}"/>
              </a:ext>
            </a:extLst>
          </p:cNvPr>
          <p:cNvSpPr/>
          <p:nvPr/>
        </p:nvSpPr>
        <p:spPr>
          <a:xfrm>
            <a:off x="2700498" y="3213094"/>
            <a:ext cx="1085850" cy="1085850"/>
          </a:xfrm>
          <a:prstGeom prst="ellipse">
            <a:avLst/>
          </a:prstGeom>
          <a:solidFill>
            <a:schemeClr val="bg1"/>
          </a:solidFill>
          <a:ln w="28575">
            <a:solidFill>
              <a:srgbClr val="95C3C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2600" i="1">
                <a:solidFill>
                  <a:srgbClr val="6DACBB"/>
                </a:solidFill>
              </a:rPr>
              <a:t>2004</a:t>
            </a:r>
            <a:endParaRPr kumimoji="1" lang="ja-JP" altLang="en-US" sz="2600" i="1">
              <a:solidFill>
                <a:srgbClr val="6DACBB"/>
              </a:solidFill>
            </a:endParaRPr>
          </a:p>
        </p:txBody>
      </p:sp>
      <p:sp>
        <p:nvSpPr>
          <p:cNvPr id="13" name="楕円 12">
            <a:extLst>
              <a:ext uri="{FF2B5EF4-FFF2-40B4-BE49-F238E27FC236}">
                <a16:creationId xmlns:a16="http://schemas.microsoft.com/office/drawing/2014/main" id="{6B99C958-1B3D-45A4-A252-6664CF6E5D00}"/>
              </a:ext>
            </a:extLst>
          </p:cNvPr>
          <p:cNvSpPr/>
          <p:nvPr/>
        </p:nvSpPr>
        <p:spPr>
          <a:xfrm>
            <a:off x="7124699" y="3213094"/>
            <a:ext cx="1085850" cy="1085850"/>
          </a:xfrm>
          <a:prstGeom prst="ellipse">
            <a:avLst/>
          </a:prstGeom>
          <a:solidFill>
            <a:schemeClr val="bg1"/>
          </a:solidFill>
          <a:ln w="28575">
            <a:solidFill>
              <a:srgbClr val="95C3C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2600" i="1">
                <a:solidFill>
                  <a:srgbClr val="6DACBB"/>
                </a:solidFill>
              </a:rPr>
              <a:t>2019</a:t>
            </a:r>
            <a:endParaRPr kumimoji="1" lang="ja-JP" altLang="en-US" sz="2600" i="1">
              <a:solidFill>
                <a:srgbClr val="6DACBB"/>
              </a:solidFill>
            </a:endParaRPr>
          </a:p>
        </p:txBody>
      </p:sp>
      <p:pic>
        <p:nvPicPr>
          <p:cNvPr id="1030" name="Picture 6">
            <a:extLst>
              <a:ext uri="{FF2B5EF4-FFF2-40B4-BE49-F238E27FC236}">
                <a16:creationId xmlns:a16="http://schemas.microsoft.com/office/drawing/2014/main" id="{484F7D97-15C0-4EEB-BFF1-5C67AC4479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712" y="4470045"/>
            <a:ext cx="875520" cy="13680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140435CE-7B31-4231-A28F-BE14D3ADE02F}"/>
              </a:ext>
            </a:extLst>
          </p:cNvPr>
          <p:cNvSpPr txBox="1"/>
          <p:nvPr/>
        </p:nvSpPr>
        <p:spPr>
          <a:xfrm>
            <a:off x="4155096" y="1963556"/>
            <a:ext cx="2857500" cy="1220847"/>
          </a:xfrm>
          <a:prstGeom prst="rect">
            <a:avLst/>
          </a:prstGeom>
          <a:noFill/>
        </p:spPr>
        <p:txBody>
          <a:bodyPr wrap="square" rtlCol="0">
            <a:spAutoFit/>
          </a:bodyPr>
          <a:lstStyle/>
          <a:p>
            <a:pPr algn="ctr"/>
            <a:r>
              <a:rPr kumimoji="1" lang="en-US" altLang="ja-JP" sz="1400" b="1" err="1"/>
              <a:t>genLOC</a:t>
            </a:r>
            <a:r>
              <a:rPr kumimoji="1" lang="en-US" altLang="ja-JP" sz="1400" b="1"/>
              <a:t> </a:t>
            </a:r>
          </a:p>
          <a:p>
            <a:pPr algn="ctr"/>
            <a:r>
              <a:rPr kumimoji="1" lang="ja-JP" altLang="en-US" sz="1400" b="1"/>
              <a:t>ガルバニック スパ </a:t>
            </a:r>
            <a:endParaRPr kumimoji="1" lang="en-US" altLang="ja-JP" sz="1400" b="1"/>
          </a:p>
          <a:p>
            <a:pPr algn="ctr"/>
            <a:r>
              <a:rPr lang="ja-JP" altLang="en-US" sz="1400" b="1"/>
              <a:t>システム </a:t>
            </a:r>
            <a:r>
              <a:rPr lang="en-US" altLang="ja-JP" sz="1400" b="1"/>
              <a:t>Ⅱ</a:t>
            </a:r>
          </a:p>
          <a:p>
            <a:pPr algn="ctr">
              <a:spcBef>
                <a:spcPts val="400"/>
              </a:spcBef>
            </a:pPr>
            <a:r>
              <a:rPr lang="en-US" altLang="ja-JP" sz="1400" b="1" err="1"/>
              <a:t>genLOC</a:t>
            </a:r>
            <a:r>
              <a:rPr lang="en-US" altLang="ja-JP" sz="1400" b="1"/>
              <a:t> </a:t>
            </a:r>
            <a:r>
              <a:rPr lang="ja-JP" altLang="en-US" sz="1400" b="1"/>
              <a:t>ガルバニック スパ </a:t>
            </a:r>
            <a:endParaRPr lang="en-US" altLang="ja-JP" sz="1400" b="1"/>
          </a:p>
          <a:p>
            <a:pPr algn="ctr"/>
            <a:r>
              <a:rPr lang="ja-JP" altLang="en-US" sz="1400" b="1"/>
              <a:t>フェイシャル ジェル</a:t>
            </a:r>
            <a:endParaRPr lang="en-US" altLang="ja-JP" sz="1400" b="1"/>
          </a:p>
        </p:txBody>
      </p:sp>
      <p:pic>
        <p:nvPicPr>
          <p:cNvPr id="1032" name="Picture 8">
            <a:extLst>
              <a:ext uri="{FF2B5EF4-FFF2-40B4-BE49-F238E27FC236}">
                <a16:creationId xmlns:a16="http://schemas.microsoft.com/office/drawing/2014/main" id="{27D52035-F7ED-4444-88BC-A3BD05D27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9675" y="4424546"/>
            <a:ext cx="1048600" cy="1764000"/>
          </a:xfrm>
          <a:prstGeom prst="rect">
            <a:avLst/>
          </a:prstGeom>
          <a:noFill/>
          <a:extLst>
            <a:ext uri="{909E8E84-426E-40DD-AFC4-6F175D3DCCD1}">
              <a14:hiddenFill xmlns:a14="http://schemas.microsoft.com/office/drawing/2010/main">
                <a:solidFill>
                  <a:srgbClr val="FFFFFF"/>
                </a:solidFill>
              </a14:hiddenFill>
            </a:ext>
          </a:extLst>
        </p:spPr>
      </p:pic>
      <p:sp>
        <p:nvSpPr>
          <p:cNvPr id="12" name="楕円 11">
            <a:extLst>
              <a:ext uri="{FF2B5EF4-FFF2-40B4-BE49-F238E27FC236}">
                <a16:creationId xmlns:a16="http://schemas.microsoft.com/office/drawing/2014/main" id="{1ADA53CC-42E2-4E79-8213-BD8A3406C145}"/>
              </a:ext>
            </a:extLst>
          </p:cNvPr>
          <p:cNvSpPr/>
          <p:nvPr/>
        </p:nvSpPr>
        <p:spPr>
          <a:xfrm>
            <a:off x="4991100" y="3213094"/>
            <a:ext cx="1085850" cy="1085850"/>
          </a:xfrm>
          <a:prstGeom prst="ellipse">
            <a:avLst/>
          </a:prstGeom>
          <a:solidFill>
            <a:schemeClr val="bg1"/>
          </a:solidFill>
          <a:ln w="28575">
            <a:solidFill>
              <a:srgbClr val="95C3C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2800" b="1" i="1">
                <a:solidFill>
                  <a:srgbClr val="6DACBB"/>
                </a:solidFill>
              </a:rPr>
              <a:t>2010</a:t>
            </a:r>
            <a:endParaRPr kumimoji="1" lang="ja-JP" altLang="en-US" sz="2800" b="1" i="1">
              <a:solidFill>
                <a:srgbClr val="6DACBB"/>
              </a:solidFill>
            </a:endParaRPr>
          </a:p>
        </p:txBody>
      </p:sp>
      <p:pic>
        <p:nvPicPr>
          <p:cNvPr id="1034" name="Picture 10">
            <a:extLst>
              <a:ext uri="{FF2B5EF4-FFF2-40B4-BE49-F238E27FC236}">
                <a16:creationId xmlns:a16="http://schemas.microsoft.com/office/drawing/2014/main" id="{D89A7F7B-00C2-4F33-8B95-E2EB14BF6E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961" y="3480755"/>
            <a:ext cx="2520000" cy="37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A4CA447A-6237-40FE-A034-22181BCE7A49}"/>
              </a:ext>
            </a:extLst>
          </p:cNvPr>
          <p:cNvSpPr txBox="1"/>
          <p:nvPr/>
        </p:nvSpPr>
        <p:spPr>
          <a:xfrm>
            <a:off x="2378321" y="2661183"/>
            <a:ext cx="1902699" cy="523220"/>
          </a:xfrm>
          <a:prstGeom prst="rect">
            <a:avLst/>
          </a:prstGeom>
          <a:noFill/>
        </p:spPr>
        <p:txBody>
          <a:bodyPr wrap="square" rtlCol="0">
            <a:spAutoFit/>
          </a:bodyPr>
          <a:lstStyle/>
          <a:p>
            <a:pPr algn="ctr"/>
            <a:r>
              <a:rPr kumimoji="1" lang="ja-JP" altLang="en-US" sz="1400"/>
              <a:t>ガルバニック スパ </a:t>
            </a:r>
            <a:endParaRPr kumimoji="1" lang="en-US" altLang="ja-JP" sz="1400"/>
          </a:p>
          <a:p>
            <a:pPr algn="ctr"/>
            <a:r>
              <a:rPr lang="ja-JP" altLang="en-US" sz="1400"/>
              <a:t>システム </a:t>
            </a:r>
            <a:r>
              <a:rPr lang="en-US" altLang="ja-JP" sz="1400"/>
              <a:t>Ⅱ</a:t>
            </a:r>
          </a:p>
        </p:txBody>
      </p:sp>
      <p:sp>
        <p:nvSpPr>
          <p:cNvPr id="25" name="テキスト ボックス 24">
            <a:extLst>
              <a:ext uri="{FF2B5EF4-FFF2-40B4-BE49-F238E27FC236}">
                <a16:creationId xmlns:a16="http://schemas.microsoft.com/office/drawing/2014/main" id="{7D14C3D1-5281-43F7-98C7-61552F1E9DF4}"/>
              </a:ext>
            </a:extLst>
          </p:cNvPr>
          <p:cNvSpPr txBox="1"/>
          <p:nvPr/>
        </p:nvSpPr>
        <p:spPr>
          <a:xfrm>
            <a:off x="6734957" y="2661183"/>
            <a:ext cx="1923675" cy="523220"/>
          </a:xfrm>
          <a:prstGeom prst="rect">
            <a:avLst/>
          </a:prstGeom>
          <a:noFill/>
        </p:spPr>
        <p:txBody>
          <a:bodyPr wrap="square" rtlCol="0">
            <a:spAutoFit/>
          </a:bodyPr>
          <a:lstStyle/>
          <a:p>
            <a:pPr algn="ctr"/>
            <a:r>
              <a:rPr lang="en-US" altLang="ja-JP" sz="1400" err="1"/>
              <a:t>age</a:t>
            </a:r>
            <a:r>
              <a:rPr kumimoji="1" lang="en-US" altLang="ja-JP" sz="1400" err="1"/>
              <a:t>LOC</a:t>
            </a:r>
            <a:r>
              <a:rPr kumimoji="1" lang="en-US" altLang="ja-JP" sz="1400"/>
              <a:t> </a:t>
            </a:r>
          </a:p>
          <a:p>
            <a:pPr algn="ctr"/>
            <a:r>
              <a:rPr kumimoji="1" lang="ja-JP" altLang="en-US" sz="1400"/>
              <a:t>ガルバニック スパ </a:t>
            </a:r>
            <a:endParaRPr kumimoji="1" lang="en-US" altLang="ja-JP" sz="1400"/>
          </a:p>
        </p:txBody>
      </p:sp>
      <p:sp>
        <p:nvSpPr>
          <p:cNvPr id="28" name="テキスト ボックス 27">
            <a:extLst>
              <a:ext uri="{FF2B5EF4-FFF2-40B4-BE49-F238E27FC236}">
                <a16:creationId xmlns:a16="http://schemas.microsoft.com/office/drawing/2014/main" id="{68508149-0D8C-4760-8F3C-F2AACEEC7D85}"/>
              </a:ext>
            </a:extLst>
          </p:cNvPr>
          <p:cNvSpPr txBox="1"/>
          <p:nvPr/>
        </p:nvSpPr>
        <p:spPr>
          <a:xfrm>
            <a:off x="9348626" y="2022637"/>
            <a:ext cx="2228850" cy="584775"/>
          </a:xfrm>
          <a:prstGeom prst="rect">
            <a:avLst/>
          </a:prstGeom>
          <a:noFill/>
        </p:spPr>
        <p:txBody>
          <a:bodyPr wrap="square">
            <a:spAutoFit/>
          </a:bodyPr>
          <a:lstStyle/>
          <a:p>
            <a:pPr algn="ctr"/>
            <a:r>
              <a:rPr kumimoji="1" lang="en-US" altLang="ja-JP" sz="3200" b="1" i="1">
                <a:solidFill>
                  <a:srgbClr val="62A6B6"/>
                </a:solidFill>
              </a:rPr>
              <a:t>2021</a:t>
            </a:r>
            <a:endParaRPr kumimoji="1" lang="ja-JP" altLang="en-US" sz="3200" b="1" i="1">
              <a:solidFill>
                <a:srgbClr val="62A6B6"/>
              </a:solidFill>
            </a:endParaRPr>
          </a:p>
        </p:txBody>
      </p:sp>
      <p:sp>
        <p:nvSpPr>
          <p:cNvPr id="29" name="テキスト ボックス 28">
            <a:extLst>
              <a:ext uri="{FF2B5EF4-FFF2-40B4-BE49-F238E27FC236}">
                <a16:creationId xmlns:a16="http://schemas.microsoft.com/office/drawing/2014/main" id="{6A58463C-E5AF-4B89-8DC5-91CA2A638465}"/>
              </a:ext>
            </a:extLst>
          </p:cNvPr>
          <p:cNvSpPr txBox="1"/>
          <p:nvPr/>
        </p:nvSpPr>
        <p:spPr>
          <a:xfrm>
            <a:off x="9082991" y="2578295"/>
            <a:ext cx="2857500" cy="584775"/>
          </a:xfrm>
          <a:prstGeom prst="rect">
            <a:avLst/>
          </a:prstGeom>
          <a:noFill/>
        </p:spPr>
        <p:txBody>
          <a:bodyPr wrap="square" rtlCol="0">
            <a:spAutoFit/>
          </a:bodyPr>
          <a:lstStyle/>
          <a:p>
            <a:pPr algn="ctr"/>
            <a:r>
              <a:rPr lang="en-US" altLang="ja-JP" sz="1600" b="1" err="1"/>
              <a:t>age</a:t>
            </a:r>
            <a:r>
              <a:rPr kumimoji="1" lang="en-US" altLang="ja-JP" sz="1600" b="1" err="1"/>
              <a:t>LOC</a:t>
            </a:r>
            <a:r>
              <a:rPr kumimoji="1" lang="en-US" altLang="ja-JP" sz="1600" b="1"/>
              <a:t> </a:t>
            </a:r>
            <a:r>
              <a:rPr kumimoji="1" lang="ja-JP" altLang="en-US" sz="1600" b="1"/>
              <a:t>ガルバニック スパ</a:t>
            </a:r>
            <a:endParaRPr kumimoji="1" lang="en-US" altLang="ja-JP" sz="1600" b="1"/>
          </a:p>
          <a:p>
            <a:pPr algn="ctr"/>
            <a:r>
              <a:rPr lang="ja-JP" altLang="en-US" sz="1600" b="1"/>
              <a:t>フェイシャル ジェル</a:t>
            </a:r>
            <a:r>
              <a:rPr kumimoji="1" lang="ja-JP" altLang="en-US" sz="1600" b="1"/>
              <a:t> </a:t>
            </a:r>
            <a:endParaRPr kumimoji="1" lang="en-US" altLang="ja-JP" sz="1600" b="1"/>
          </a:p>
        </p:txBody>
      </p:sp>
      <p:sp>
        <p:nvSpPr>
          <p:cNvPr id="27" name="テキスト ボックス 26">
            <a:extLst>
              <a:ext uri="{FF2B5EF4-FFF2-40B4-BE49-F238E27FC236}">
                <a16:creationId xmlns:a16="http://schemas.microsoft.com/office/drawing/2014/main" id="{09E75074-1579-40BE-BBD0-757BD57898E3}"/>
              </a:ext>
            </a:extLst>
          </p:cNvPr>
          <p:cNvSpPr txBox="1"/>
          <p:nvPr/>
        </p:nvSpPr>
        <p:spPr>
          <a:xfrm>
            <a:off x="65848" y="6604084"/>
            <a:ext cx="6869874" cy="253916"/>
          </a:xfrm>
          <a:prstGeom prst="rect">
            <a:avLst/>
          </a:prstGeom>
          <a:noFill/>
        </p:spPr>
        <p:txBody>
          <a:bodyPr wrap="square">
            <a:spAutoFit/>
          </a:bodyPr>
          <a:lstStyle/>
          <a:p>
            <a:r>
              <a:rPr lang="ja-JP" altLang="en-US" sz="1050" dirty="0"/>
              <a:t>＊「</a:t>
            </a:r>
            <a:r>
              <a:rPr lang="en-US" altLang="ja-JP" sz="1050" dirty="0"/>
              <a:t>SPA</a:t>
            </a:r>
            <a:r>
              <a:rPr lang="ja-JP" altLang="en-US" sz="1050" dirty="0"/>
              <a:t>」「スパ」には、温熱効果・療養・温泉等の意味はありません。　 </a:t>
            </a:r>
          </a:p>
        </p:txBody>
      </p:sp>
      <p:pic>
        <p:nvPicPr>
          <p:cNvPr id="30" name="図 29" descr="テキスト, ロゴ&#10;&#10;自動的に生成された説明">
            <a:extLst>
              <a:ext uri="{FF2B5EF4-FFF2-40B4-BE49-F238E27FC236}">
                <a16:creationId xmlns:a16="http://schemas.microsoft.com/office/drawing/2014/main" id="{B38A79E5-68E0-439E-A876-F5311214F3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798320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D6E2BEBB-7CA7-413A-9E67-3DFAB6B96772}"/>
              </a:ext>
            </a:extLst>
          </p:cNvPr>
          <p:cNvSpPr/>
          <p:nvPr/>
        </p:nvSpPr>
        <p:spPr>
          <a:xfrm>
            <a:off x="426773" y="1302218"/>
            <a:ext cx="3024000" cy="55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CADBBB8-DE47-44B4-AEE6-B02F7A451A18}"/>
              </a:ext>
            </a:extLst>
          </p:cNvPr>
          <p:cNvSpPr txBox="1"/>
          <p:nvPr/>
        </p:nvSpPr>
        <p:spPr>
          <a:xfrm>
            <a:off x="609600" y="541714"/>
            <a:ext cx="10972800" cy="584775"/>
          </a:xfrm>
          <a:prstGeom prst="rect">
            <a:avLst/>
          </a:prstGeom>
          <a:noFill/>
        </p:spPr>
        <p:txBody>
          <a:bodyPr wrap="square" rtlCol="0">
            <a:spAutoFit/>
          </a:bodyPr>
          <a:lstStyle/>
          <a:p>
            <a:pPr algn="ctr"/>
            <a:r>
              <a:rPr lang="en-US" altLang="ja-JP" sz="3200" b="1" err="1"/>
              <a:t>ageLOC</a:t>
            </a:r>
            <a:r>
              <a:rPr lang="ja-JP" altLang="en-US" sz="3200" b="1"/>
              <a:t> ガルバニック スパ* の仕組み</a:t>
            </a:r>
            <a:endParaRPr kumimoji="1" lang="ja-JP" altLang="en-US" sz="3200" b="1"/>
          </a:p>
        </p:txBody>
      </p:sp>
      <p:pic>
        <p:nvPicPr>
          <p:cNvPr id="5122" name="Picture 2">
            <a:extLst>
              <a:ext uri="{FF2B5EF4-FFF2-40B4-BE49-F238E27FC236}">
                <a16:creationId xmlns:a16="http://schemas.microsoft.com/office/drawing/2014/main" id="{9121C0D7-7DB5-451E-8C7E-07BA88CB7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98" y="1810240"/>
            <a:ext cx="2252024" cy="20976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D85EAAB-0F18-4105-8E56-EB6695FD5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388" y="4319124"/>
            <a:ext cx="2252024" cy="2097698"/>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AE9FBC3A-A5CC-46D3-89DD-89CAAFB88DB6}"/>
              </a:ext>
            </a:extLst>
          </p:cNvPr>
          <p:cNvPicPr>
            <a:picLocks noChangeAspect="1"/>
          </p:cNvPicPr>
          <p:nvPr/>
        </p:nvPicPr>
        <p:blipFill rotWithShape="1">
          <a:blip r:embed="rId5">
            <a:extLst>
              <a:ext uri="{28A0092B-C50C-407E-A947-70E740481C1C}">
                <a14:useLocalDpi xmlns:a14="http://schemas.microsoft.com/office/drawing/2010/main" val="0"/>
              </a:ext>
            </a:extLst>
          </a:blip>
          <a:srcRect l="26019" t="17926" r="14653" b="29935"/>
          <a:stretch/>
        </p:blipFill>
        <p:spPr>
          <a:xfrm>
            <a:off x="9453874" y="2865188"/>
            <a:ext cx="2741571" cy="3613936"/>
          </a:xfrm>
          <a:prstGeom prst="rect">
            <a:avLst/>
          </a:prstGeom>
        </p:spPr>
      </p:pic>
      <p:sp>
        <p:nvSpPr>
          <p:cNvPr id="17" name="テキスト ボックス 16">
            <a:extLst>
              <a:ext uri="{FF2B5EF4-FFF2-40B4-BE49-F238E27FC236}">
                <a16:creationId xmlns:a16="http://schemas.microsoft.com/office/drawing/2014/main" id="{2297374C-CDE5-4CEC-A981-4DB1CFC492C4}"/>
              </a:ext>
            </a:extLst>
          </p:cNvPr>
          <p:cNvSpPr txBox="1"/>
          <p:nvPr/>
        </p:nvSpPr>
        <p:spPr>
          <a:xfrm>
            <a:off x="3510344" y="2431157"/>
            <a:ext cx="5491151" cy="1200329"/>
          </a:xfrm>
          <a:prstGeom prst="rect">
            <a:avLst/>
          </a:prstGeom>
          <a:noFill/>
        </p:spPr>
        <p:txBody>
          <a:bodyPr wrap="square" rtlCol="0">
            <a:spAutoFit/>
          </a:bodyPr>
          <a:lstStyle/>
          <a:p>
            <a:r>
              <a:rPr kumimoji="1" lang="ja-JP" altLang="en-US"/>
              <a:t>プリ トリート ジェルはマイナスに帯電。フェイス コンダクターの接肌部分の電極をマイナスにすると、マイナス同士が反発しあい、洗浄成分が毛穴に入り込んだ汚れをキャッチします。</a:t>
            </a:r>
            <a:endParaRPr kumimoji="1" lang="en-US" altLang="ja-JP"/>
          </a:p>
        </p:txBody>
      </p:sp>
      <p:sp>
        <p:nvSpPr>
          <p:cNvPr id="23" name="テキスト ボックス 22">
            <a:extLst>
              <a:ext uri="{FF2B5EF4-FFF2-40B4-BE49-F238E27FC236}">
                <a16:creationId xmlns:a16="http://schemas.microsoft.com/office/drawing/2014/main" id="{4F2FB598-F21C-4B19-8E38-5C114132981B}"/>
              </a:ext>
            </a:extLst>
          </p:cNvPr>
          <p:cNvSpPr txBox="1"/>
          <p:nvPr/>
        </p:nvSpPr>
        <p:spPr>
          <a:xfrm>
            <a:off x="3104720" y="4328664"/>
            <a:ext cx="5740445" cy="400110"/>
          </a:xfrm>
          <a:prstGeom prst="rect">
            <a:avLst/>
          </a:prstGeom>
          <a:solidFill>
            <a:srgbClr val="6DACBB"/>
          </a:solidFill>
        </p:spPr>
        <p:txBody>
          <a:bodyPr wrap="square" rtlCol="0">
            <a:spAutoFit/>
          </a:bodyPr>
          <a:lstStyle/>
          <a:p>
            <a:r>
              <a:rPr kumimoji="1" lang="ja-JP" altLang="en-US" sz="2000">
                <a:solidFill>
                  <a:schemeClr val="bg1"/>
                </a:solidFill>
              </a:rPr>
              <a:t>　フェイシャル トリートメント ジェル</a:t>
            </a:r>
            <a:endParaRPr kumimoji="1" lang="en-US" altLang="ja-JP" sz="2000">
              <a:solidFill>
                <a:schemeClr val="bg1"/>
              </a:solidFill>
            </a:endParaRPr>
          </a:p>
        </p:txBody>
      </p:sp>
      <p:sp>
        <p:nvSpPr>
          <p:cNvPr id="24" name="テキスト ボックス 23">
            <a:extLst>
              <a:ext uri="{FF2B5EF4-FFF2-40B4-BE49-F238E27FC236}">
                <a16:creationId xmlns:a16="http://schemas.microsoft.com/office/drawing/2014/main" id="{BE646C69-A91B-4CC8-AF11-20C6A21B76A6}"/>
              </a:ext>
            </a:extLst>
          </p:cNvPr>
          <p:cNvSpPr txBox="1"/>
          <p:nvPr/>
        </p:nvSpPr>
        <p:spPr>
          <a:xfrm>
            <a:off x="3104720" y="1824380"/>
            <a:ext cx="5740445" cy="400110"/>
          </a:xfrm>
          <a:prstGeom prst="rect">
            <a:avLst/>
          </a:prstGeom>
          <a:solidFill>
            <a:srgbClr val="6DACBB"/>
          </a:solidFill>
        </p:spPr>
        <p:txBody>
          <a:bodyPr wrap="square" rtlCol="0">
            <a:spAutoFit/>
          </a:bodyPr>
          <a:lstStyle/>
          <a:p>
            <a:r>
              <a:rPr kumimoji="1" lang="ja-JP" altLang="en-US" sz="2000" dirty="0">
                <a:solidFill>
                  <a:schemeClr val="bg1"/>
                </a:solidFill>
              </a:rPr>
              <a:t>　フェイシャル プリ トリート ジェル</a:t>
            </a:r>
            <a:endParaRPr kumimoji="1" lang="en-US" altLang="ja-JP" sz="2000" dirty="0">
              <a:solidFill>
                <a:schemeClr val="bg1"/>
              </a:solidFill>
            </a:endParaRPr>
          </a:p>
        </p:txBody>
      </p:sp>
      <p:sp>
        <p:nvSpPr>
          <p:cNvPr id="27" name="テキスト ボックス 26">
            <a:extLst>
              <a:ext uri="{FF2B5EF4-FFF2-40B4-BE49-F238E27FC236}">
                <a16:creationId xmlns:a16="http://schemas.microsoft.com/office/drawing/2014/main" id="{A8A11EC2-FFAD-485B-802A-3240602AF3E9}"/>
              </a:ext>
            </a:extLst>
          </p:cNvPr>
          <p:cNvSpPr txBox="1"/>
          <p:nvPr/>
        </p:nvSpPr>
        <p:spPr>
          <a:xfrm>
            <a:off x="469533" y="1366107"/>
            <a:ext cx="2937371" cy="369332"/>
          </a:xfrm>
          <a:prstGeom prst="rect">
            <a:avLst/>
          </a:prstGeom>
          <a:noFill/>
        </p:spPr>
        <p:txBody>
          <a:bodyPr wrap="square">
            <a:spAutoFit/>
          </a:bodyPr>
          <a:lstStyle/>
          <a:p>
            <a:pPr algn="ctr"/>
            <a:r>
              <a:rPr kumimoji="1" lang="ja-JP" altLang="en-US"/>
              <a:t>ガルバニックアクション</a:t>
            </a:r>
            <a:endParaRPr lang="ja-JP" altLang="en-US"/>
          </a:p>
        </p:txBody>
      </p:sp>
      <p:sp>
        <p:nvSpPr>
          <p:cNvPr id="28" name="テキスト ボックス 27">
            <a:extLst>
              <a:ext uri="{FF2B5EF4-FFF2-40B4-BE49-F238E27FC236}">
                <a16:creationId xmlns:a16="http://schemas.microsoft.com/office/drawing/2014/main" id="{8E19B795-0E84-4F30-AC87-0FCA5D59B10A}"/>
              </a:ext>
            </a:extLst>
          </p:cNvPr>
          <p:cNvSpPr txBox="1"/>
          <p:nvPr/>
        </p:nvSpPr>
        <p:spPr>
          <a:xfrm>
            <a:off x="3522219" y="4941182"/>
            <a:ext cx="5491151" cy="1477328"/>
          </a:xfrm>
          <a:prstGeom prst="rect">
            <a:avLst/>
          </a:prstGeom>
          <a:noFill/>
        </p:spPr>
        <p:txBody>
          <a:bodyPr wrap="square" rtlCol="0">
            <a:spAutoFit/>
          </a:bodyPr>
          <a:lstStyle/>
          <a:p>
            <a:r>
              <a:rPr kumimoji="1" lang="ja-JP" altLang="en-US"/>
              <a:t>トリートメント ジェルはプラスに帯電。フェイス コンダクターの接肌部分の電極をプラスにすると、プラス同士が反発しあい、成分が角層のすみずみ　まで浸透。その際、プリ トリート ジェルの洗浄　成分は汚れと共に肌表面に引き出されます。</a:t>
            </a:r>
            <a:endParaRPr kumimoji="1" lang="en-US" altLang="ja-JP"/>
          </a:p>
        </p:txBody>
      </p:sp>
      <p:sp>
        <p:nvSpPr>
          <p:cNvPr id="21" name="テキスト ボックス 20">
            <a:extLst>
              <a:ext uri="{FF2B5EF4-FFF2-40B4-BE49-F238E27FC236}">
                <a16:creationId xmlns:a16="http://schemas.microsoft.com/office/drawing/2014/main" id="{02A4CCE4-1E64-460B-8F3F-289165AA91F5}"/>
              </a:ext>
            </a:extLst>
          </p:cNvPr>
          <p:cNvSpPr txBox="1"/>
          <p:nvPr/>
        </p:nvSpPr>
        <p:spPr>
          <a:xfrm>
            <a:off x="5387356" y="6604084"/>
            <a:ext cx="6869874" cy="253916"/>
          </a:xfrm>
          <a:prstGeom prst="rect">
            <a:avLst/>
          </a:prstGeom>
          <a:noFill/>
        </p:spPr>
        <p:txBody>
          <a:bodyPr wrap="square">
            <a:spAutoFit/>
          </a:bodyPr>
          <a:lstStyle/>
          <a:p>
            <a:pPr algn="r"/>
            <a:r>
              <a:rPr lang="ja-JP" altLang="en-US" sz="1050" dirty="0"/>
              <a:t>＊「</a:t>
            </a:r>
            <a:r>
              <a:rPr lang="en-US" altLang="ja-JP" sz="1050" dirty="0"/>
              <a:t>SPA</a:t>
            </a:r>
            <a:r>
              <a:rPr lang="ja-JP" altLang="en-US" sz="1050" dirty="0"/>
              <a:t>」「スパ」には、温熱効果・療養・温泉等の意味はありません。　 </a:t>
            </a:r>
          </a:p>
        </p:txBody>
      </p:sp>
      <p:pic>
        <p:nvPicPr>
          <p:cNvPr id="25" name="図 24" descr="テキスト, ロゴ&#10;&#10;自動的に生成された説明">
            <a:extLst>
              <a:ext uri="{FF2B5EF4-FFF2-40B4-BE49-F238E27FC236}">
                <a16:creationId xmlns:a16="http://schemas.microsoft.com/office/drawing/2014/main" id="{0C8A3317-C294-43DB-92FC-2C4CBEDF7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spTree>
    <p:extLst>
      <p:ext uri="{BB962C8B-B14F-4D97-AF65-F5344CB8AC3E}">
        <p14:creationId xmlns:p14="http://schemas.microsoft.com/office/powerpoint/2010/main" val="3621058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1724247-BABE-4114-80A6-391FBDC2ADFF}"/>
              </a:ext>
            </a:extLst>
          </p:cNvPr>
          <p:cNvSpPr/>
          <p:nvPr/>
        </p:nvSpPr>
        <p:spPr>
          <a:xfrm>
            <a:off x="2288" y="0"/>
            <a:ext cx="4869515" cy="6858000"/>
          </a:xfrm>
          <a:prstGeom prst="rect">
            <a:avLst/>
          </a:prstGeom>
          <a:solidFill>
            <a:srgbClr val="EB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20937FB-FA81-49C7-8E17-23705922F230}"/>
              </a:ext>
            </a:extLst>
          </p:cNvPr>
          <p:cNvSpPr txBox="1"/>
          <p:nvPr/>
        </p:nvSpPr>
        <p:spPr>
          <a:xfrm>
            <a:off x="4871803" y="3075057"/>
            <a:ext cx="7317909" cy="707886"/>
          </a:xfrm>
          <a:prstGeom prst="rect">
            <a:avLst/>
          </a:prstGeom>
          <a:noFill/>
        </p:spPr>
        <p:txBody>
          <a:bodyPr wrap="square">
            <a:spAutoFit/>
          </a:bodyPr>
          <a:lstStyle/>
          <a:p>
            <a:pPr algn="ctr">
              <a:spcBef>
                <a:spcPts val="1800"/>
              </a:spcBef>
            </a:pPr>
            <a:r>
              <a:rPr lang="ja-JP" altLang="en-US" sz="4000" b="1"/>
              <a:t>製品特長</a:t>
            </a:r>
            <a:endParaRPr kumimoji="1" lang="en-US" altLang="ja-JP" sz="4000" b="1"/>
          </a:p>
        </p:txBody>
      </p:sp>
      <p:grpSp>
        <p:nvGrpSpPr>
          <p:cNvPr id="5" name="グループ化 4">
            <a:extLst>
              <a:ext uri="{FF2B5EF4-FFF2-40B4-BE49-F238E27FC236}">
                <a16:creationId xmlns:a16="http://schemas.microsoft.com/office/drawing/2014/main" id="{406AE8FF-E80B-46C8-967A-F1DCC8B7D281}"/>
              </a:ext>
            </a:extLst>
          </p:cNvPr>
          <p:cNvGrpSpPr/>
          <p:nvPr/>
        </p:nvGrpSpPr>
        <p:grpSpPr>
          <a:xfrm>
            <a:off x="934404" y="2678247"/>
            <a:ext cx="2988000" cy="1501506"/>
            <a:chOff x="934404" y="2834999"/>
            <a:chExt cx="2988000" cy="1501506"/>
          </a:xfrm>
        </p:grpSpPr>
        <p:pic>
          <p:nvPicPr>
            <p:cNvPr id="6" name="図 5" descr="テキスト, ロゴ&#10;&#10;自動的に生成された説明">
              <a:extLst>
                <a:ext uri="{FF2B5EF4-FFF2-40B4-BE49-F238E27FC236}">
                  <a16:creationId xmlns:a16="http://schemas.microsoft.com/office/drawing/2014/main" id="{D943C598-F520-4B6A-B01C-3FEDA50C7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14" y="2834999"/>
              <a:ext cx="2508981" cy="1188000"/>
            </a:xfrm>
            <a:prstGeom prst="rect">
              <a:avLst/>
            </a:prstGeom>
          </p:spPr>
        </p:pic>
        <p:sp>
          <p:nvSpPr>
            <p:cNvPr id="7" name="テキスト ボックス 6">
              <a:extLst>
                <a:ext uri="{FF2B5EF4-FFF2-40B4-BE49-F238E27FC236}">
                  <a16:creationId xmlns:a16="http://schemas.microsoft.com/office/drawing/2014/main" id="{DD6DB47F-5C9F-4C4C-B1DB-2BE14C0940A6}"/>
                </a:ext>
              </a:extLst>
            </p:cNvPr>
            <p:cNvSpPr txBox="1"/>
            <p:nvPr/>
          </p:nvSpPr>
          <p:spPr>
            <a:xfrm>
              <a:off x="934404" y="3844062"/>
              <a:ext cx="2988000" cy="492443"/>
            </a:xfrm>
            <a:prstGeom prst="rect">
              <a:avLst/>
            </a:prstGeom>
            <a:noFill/>
          </p:spPr>
          <p:txBody>
            <a:bodyPr wrap="square">
              <a:spAutoFit/>
            </a:bodyPr>
            <a:lstStyle/>
            <a:p>
              <a:pPr algn="ctr">
                <a:spcBef>
                  <a:spcPts val="1800"/>
                </a:spcBef>
              </a:pPr>
              <a:r>
                <a:rPr lang="en-US" altLang="ja-JP" sz="2600">
                  <a:solidFill>
                    <a:srgbClr val="6A6B6E"/>
                  </a:solidFill>
                </a:rPr>
                <a:t>FACIAL GELS</a:t>
              </a:r>
              <a:endParaRPr kumimoji="1" lang="en-US" altLang="ja-JP" sz="2600" b="1">
                <a:solidFill>
                  <a:srgbClr val="6A6B6E"/>
                </a:solidFill>
              </a:endParaRPr>
            </a:p>
          </p:txBody>
        </p:sp>
      </p:grpSp>
    </p:spTree>
    <p:extLst>
      <p:ext uri="{BB962C8B-B14F-4D97-AF65-F5344CB8AC3E}">
        <p14:creationId xmlns:p14="http://schemas.microsoft.com/office/powerpoint/2010/main" val="211700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5F73660-EA6D-4609-A119-39BC3223400E}"/>
              </a:ext>
            </a:extLst>
          </p:cNvPr>
          <p:cNvSpPr/>
          <p:nvPr/>
        </p:nvSpPr>
        <p:spPr>
          <a:xfrm>
            <a:off x="0" y="0"/>
            <a:ext cx="12192000" cy="6858000"/>
          </a:xfrm>
          <a:prstGeom prst="rect">
            <a:avLst/>
          </a:prstGeom>
          <a:solidFill>
            <a:srgbClr val="8C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ダイアグラム&#10;&#10;自動的に生成された説明">
            <a:extLst>
              <a:ext uri="{FF2B5EF4-FFF2-40B4-BE49-F238E27FC236}">
                <a16:creationId xmlns:a16="http://schemas.microsoft.com/office/drawing/2014/main" id="{4279DAAE-3D37-4BDD-B424-FC3CF5FB6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249" y="0"/>
            <a:ext cx="4845502" cy="6858000"/>
          </a:xfrm>
          <a:prstGeom prst="rect">
            <a:avLst/>
          </a:prstGeom>
        </p:spPr>
      </p:pic>
    </p:spTree>
    <p:extLst>
      <p:ext uri="{BB962C8B-B14F-4D97-AF65-F5344CB8AC3E}">
        <p14:creationId xmlns:p14="http://schemas.microsoft.com/office/powerpoint/2010/main" val="250295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E632D28-9D85-4B65-8FA1-3A5CAC4CA88B}"/>
              </a:ext>
            </a:extLst>
          </p:cNvPr>
          <p:cNvSpPr txBox="1"/>
          <p:nvPr/>
        </p:nvSpPr>
        <p:spPr>
          <a:xfrm>
            <a:off x="5616470" y="2904734"/>
            <a:ext cx="5981081" cy="523220"/>
          </a:xfrm>
          <a:prstGeom prst="rect">
            <a:avLst/>
          </a:prstGeom>
          <a:noFill/>
        </p:spPr>
        <p:txBody>
          <a:bodyPr wrap="square" rtlCol="0">
            <a:spAutoFit/>
          </a:bodyPr>
          <a:lstStyle/>
          <a:p>
            <a:pPr algn="ctr">
              <a:spcBef>
                <a:spcPts val="1800"/>
              </a:spcBef>
            </a:pPr>
            <a:r>
              <a:rPr kumimoji="1" lang="ja-JP" altLang="en-US" sz="2800">
                <a:solidFill>
                  <a:srgbClr val="636469"/>
                </a:solidFill>
              </a:rPr>
              <a:t>あふれるうるおい、</a:t>
            </a:r>
            <a:r>
              <a:rPr lang="ja-JP" altLang="en-US" sz="2800">
                <a:solidFill>
                  <a:srgbClr val="636469"/>
                </a:solidFill>
              </a:rPr>
              <a:t>上がる自信*</a:t>
            </a:r>
            <a:r>
              <a:rPr lang="en-US" altLang="ja-JP" sz="2800" baseline="30000">
                <a:solidFill>
                  <a:srgbClr val="636469"/>
                </a:solidFill>
              </a:rPr>
              <a:t>1</a:t>
            </a:r>
            <a:r>
              <a:rPr lang="ja-JP" altLang="en-US" sz="2800">
                <a:solidFill>
                  <a:srgbClr val="636469"/>
                </a:solidFill>
              </a:rPr>
              <a:t>。</a:t>
            </a:r>
            <a:endParaRPr kumimoji="1" lang="ja-JP" altLang="en-US" sz="2800">
              <a:solidFill>
                <a:srgbClr val="636469"/>
              </a:solidFill>
            </a:endParaRPr>
          </a:p>
        </p:txBody>
      </p:sp>
      <p:sp>
        <p:nvSpPr>
          <p:cNvPr id="15" name="テキスト ボックス 14">
            <a:extLst>
              <a:ext uri="{FF2B5EF4-FFF2-40B4-BE49-F238E27FC236}">
                <a16:creationId xmlns:a16="http://schemas.microsoft.com/office/drawing/2014/main" id="{D33B6939-DA3A-4639-A2AF-846F103F602A}"/>
              </a:ext>
            </a:extLst>
          </p:cNvPr>
          <p:cNvSpPr txBox="1"/>
          <p:nvPr/>
        </p:nvSpPr>
        <p:spPr>
          <a:xfrm>
            <a:off x="10763655" y="6611779"/>
            <a:ext cx="1392450" cy="246221"/>
          </a:xfrm>
          <a:prstGeom prst="rect">
            <a:avLst/>
          </a:prstGeom>
          <a:noFill/>
        </p:spPr>
        <p:txBody>
          <a:bodyPr wrap="square">
            <a:spAutoFit/>
          </a:bodyPr>
          <a:lstStyle/>
          <a:p>
            <a:r>
              <a:rPr lang="ja-JP" altLang="en-US" sz="1000"/>
              <a:t>＊</a:t>
            </a:r>
            <a:r>
              <a:rPr lang="en-US" altLang="ja-JP" sz="1000"/>
              <a:t>1  </a:t>
            </a:r>
            <a:r>
              <a:rPr lang="ja-JP" altLang="en-US" sz="1000"/>
              <a:t>気持ちのこと。</a:t>
            </a:r>
          </a:p>
        </p:txBody>
      </p:sp>
      <p:pic>
        <p:nvPicPr>
          <p:cNvPr id="10" name="図 9" descr="テキスト, ロゴ&#10;&#10;自動的に生成された説明">
            <a:extLst>
              <a:ext uri="{FF2B5EF4-FFF2-40B4-BE49-F238E27FC236}">
                <a16:creationId xmlns:a16="http://schemas.microsoft.com/office/drawing/2014/main" id="{164586B0-7A48-430A-A3D1-A3A882E45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244" y="167790"/>
            <a:ext cx="1444561" cy="684000"/>
          </a:xfrm>
          <a:prstGeom prst="rect">
            <a:avLst/>
          </a:prstGeom>
        </p:spPr>
      </p:pic>
      <p:pic>
        <p:nvPicPr>
          <p:cNvPr id="3" name="図 2" descr="電話をしている女性&#10;&#10;低い精度で自動的に生成された説明">
            <a:extLst>
              <a:ext uri="{FF2B5EF4-FFF2-40B4-BE49-F238E27FC236}">
                <a16:creationId xmlns:a16="http://schemas.microsoft.com/office/drawing/2014/main" id="{D6EA9E3E-DFC1-41DA-A615-A0CC6D2E9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45502" cy="6858000"/>
          </a:xfrm>
          <a:prstGeom prst="rect">
            <a:avLst/>
          </a:prstGeom>
        </p:spPr>
      </p:pic>
    </p:spTree>
    <p:extLst>
      <p:ext uri="{BB962C8B-B14F-4D97-AF65-F5344CB8AC3E}">
        <p14:creationId xmlns:p14="http://schemas.microsoft.com/office/powerpoint/2010/main" val="2178193249"/>
      </p:ext>
    </p:extLst>
  </p:cSld>
  <p:clrMapOvr>
    <a:masterClrMapping/>
  </p:clrMapOvr>
</p:sld>
</file>

<file path=ppt/theme/theme1.xml><?xml version="1.0" encoding="utf-8"?>
<a:theme xmlns:a="http://schemas.openxmlformats.org/drawingml/2006/main" name="Office テーマ">
  <a:themeElements>
    <a:clrScheme name="ユーザー定義 3">
      <a:dk1>
        <a:srgbClr val="63656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2">
      <a:majorFont>
        <a:latin typeface="Verlag Book"/>
        <a:ea typeface="小塚ゴシック Pro L"/>
        <a:cs typeface=""/>
      </a:majorFont>
      <a:minorFont>
        <a:latin typeface="Verlag Book"/>
        <a:ea typeface="小塚ゴシック Pro 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x0032_020 xmlns="15e4c3d0-d31e-4afa-910b-8e6505f5da3e"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656CE0-3FE7-407B-8C96-EF4FECD06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2D7406-81D4-4ED1-B6FE-5AC442801F65}">
  <ds:schemaRefs>
    <ds:schemaRef ds:uri="http://schemas.microsoft.com/office/infopath/2007/PartnerControls"/>
    <ds:schemaRef ds:uri="http://purl.org/dc/terms/"/>
    <ds:schemaRef ds:uri="http://schemas.openxmlformats.org/package/2006/metadata/core-properties"/>
    <ds:schemaRef ds:uri="d117520f-80a2-40e6-a6a8-3ee6fb5de8d8"/>
    <ds:schemaRef ds:uri="http://schemas.microsoft.com/office/2006/documentManagement/types"/>
    <ds:schemaRef ds:uri="15e4c3d0-d31e-4afa-910b-8e6505f5da3e"/>
    <ds:schemaRef ds:uri="http://www.w3.org/XML/1998/namespace"/>
    <ds:schemaRef ds:uri="http://purl.org/dc/dcmitype/"/>
    <ds:schemaRef ds:uri="4413b6af-c24a-4846-b129-151ba3fea5cc"/>
    <ds:schemaRef ds:uri="http://schemas.microsoft.com/sharepoint/v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DDDF69D-2DEB-44DD-AD6B-8D70C253BD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4164</Words>
  <Application>Microsoft Office PowerPoint</Application>
  <PresentationFormat>ワイド画面</PresentationFormat>
  <Paragraphs>433</Paragraphs>
  <Slides>26</Slides>
  <Notes>26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26</vt:i4>
      </vt:variant>
    </vt:vector>
  </HeadingPairs>
  <TitlesOfParts>
    <vt:vector size="39" baseType="lpstr">
      <vt:lpstr>ＭＳ Ｐゴシック</vt:lpstr>
      <vt:lpstr>新細明體</vt:lpstr>
      <vt:lpstr>小塚ゴシック Pr6N H</vt:lpstr>
      <vt:lpstr>小塚ゴシック Pr6N L</vt:lpstr>
      <vt:lpstr>小塚ゴシック Pro B</vt:lpstr>
      <vt:lpstr>小塚ゴシック Pro L</vt:lpstr>
      <vt:lpstr>小塚ゴシック Pro R</vt:lpstr>
      <vt:lpstr>游ゴシック</vt:lpstr>
      <vt:lpstr>Arial</vt:lpstr>
      <vt:lpstr>Arial</vt:lpstr>
      <vt:lpstr>Verlag Bold</vt:lpstr>
      <vt:lpstr>Verlag Book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17</cp:revision>
  <cp:lastPrinted>2021-04-05T11:36:31Z</cp:lastPrinted>
  <dcterms:created xsi:type="dcterms:W3CDTF">2021-03-01T06:55:40Z</dcterms:created>
  <dcterms:modified xsi:type="dcterms:W3CDTF">2022-04-08T06:11:39Z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MediaServiceImageTags">
    <vt:lpwstr/>
  </property>
</Properties>
</file>