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68" r:id="rId4"/>
    <p:sldMasterId id="2147483813" r:id="rId5"/>
  </p:sldMasterIdLst>
  <p:notesMasterIdLst>
    <p:notesMasterId r:id="rId71"/>
  </p:notesMasterIdLst>
  <p:handoutMasterIdLst>
    <p:handoutMasterId r:id="rId72"/>
  </p:handoutMasterIdLst>
  <p:sldIdLst>
    <p:sldId id="2076" r:id="rId6"/>
    <p:sldId id="2126" r:id="rId7"/>
    <p:sldId id="2077" r:id="rId8"/>
    <p:sldId id="2127" r:id="rId9"/>
    <p:sldId id="257" r:id="rId10"/>
    <p:sldId id="2053" r:id="rId11"/>
    <p:sldId id="2097" r:id="rId12"/>
    <p:sldId id="260" r:id="rId13"/>
    <p:sldId id="2104" r:id="rId14"/>
    <p:sldId id="2081" r:id="rId15"/>
    <p:sldId id="261" r:id="rId16"/>
    <p:sldId id="2083" r:id="rId17"/>
    <p:sldId id="264" r:id="rId18"/>
    <p:sldId id="267" r:id="rId19"/>
    <p:sldId id="2098" r:id="rId20"/>
    <p:sldId id="265" r:id="rId21"/>
    <p:sldId id="2025" r:id="rId22"/>
    <p:sldId id="2124" r:id="rId23"/>
    <p:sldId id="268" r:id="rId24"/>
    <p:sldId id="269" r:id="rId25"/>
    <p:sldId id="270" r:id="rId26"/>
    <p:sldId id="271" r:id="rId27"/>
    <p:sldId id="273" r:id="rId28"/>
    <p:sldId id="2026" r:id="rId29"/>
    <p:sldId id="275" r:id="rId30"/>
    <p:sldId id="278" r:id="rId31"/>
    <p:sldId id="2109" r:id="rId32"/>
    <p:sldId id="280" r:id="rId33"/>
    <p:sldId id="281" r:id="rId34"/>
    <p:sldId id="285" r:id="rId35"/>
    <p:sldId id="279" r:id="rId36"/>
    <p:sldId id="286" r:id="rId37"/>
    <p:sldId id="288" r:id="rId38"/>
    <p:sldId id="2055" r:id="rId39"/>
    <p:sldId id="2105" r:id="rId40"/>
    <p:sldId id="2103" r:id="rId41"/>
    <p:sldId id="2066" r:id="rId42"/>
    <p:sldId id="2087" r:id="rId43"/>
    <p:sldId id="2088" r:id="rId44"/>
    <p:sldId id="2101" r:id="rId45"/>
    <p:sldId id="295" r:id="rId46"/>
    <p:sldId id="2113" r:id="rId47"/>
    <p:sldId id="309" r:id="rId48"/>
    <p:sldId id="2115" r:id="rId49"/>
    <p:sldId id="2057" r:id="rId50"/>
    <p:sldId id="2116" r:id="rId51"/>
    <p:sldId id="2117" r:id="rId52"/>
    <p:sldId id="2058" r:id="rId53"/>
    <p:sldId id="2107" r:id="rId54"/>
    <p:sldId id="2118" r:id="rId55"/>
    <p:sldId id="2108" r:id="rId56"/>
    <p:sldId id="2119" r:id="rId57"/>
    <p:sldId id="259" r:id="rId58"/>
    <p:sldId id="2100" r:id="rId59"/>
    <p:sldId id="2110" r:id="rId60"/>
    <p:sldId id="2120" r:id="rId61"/>
    <p:sldId id="2111" r:id="rId62"/>
    <p:sldId id="2121" r:id="rId63"/>
    <p:sldId id="315" r:id="rId64"/>
    <p:sldId id="2122" r:id="rId65"/>
    <p:sldId id="2095" r:id="rId66"/>
    <p:sldId id="2129" r:id="rId67"/>
    <p:sldId id="2130" r:id="rId68"/>
    <p:sldId id="2021" r:id="rId69"/>
    <p:sldId id="2128" r:id="rId70"/>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xZNih8X5ea3reJYMBRFVg==" hashData="eyvwbMO0rO2f88WrNzsMuxn/b7GPWeIlnHc3j4gXXO6eNyYraTtJG7KSK3Nvc57Esq27oo2A9GRKLWyEjWwWOg=="/>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0496" autoAdjust="0"/>
  </p:normalViewPr>
  <p:slideViewPr>
    <p:cSldViewPr snapToGrid="0">
      <p:cViewPr varScale="1">
        <p:scale>
          <a:sx n="40" d="100"/>
          <a:sy n="40" d="100"/>
        </p:scale>
        <p:origin x="1219" y="34"/>
      </p:cViewPr>
      <p:guideLst/>
    </p:cSldViewPr>
  </p:slideViewPr>
  <p:notesTextViewPr>
    <p:cViewPr>
      <p:scale>
        <a:sx n="1" d="1"/>
        <a:sy n="1" d="1"/>
      </p:scale>
      <p:origin x="0" y="0"/>
    </p:cViewPr>
  </p:notesTextViewPr>
  <p:sorterViewPr>
    <p:cViewPr>
      <p:scale>
        <a:sx n="20" d="100"/>
        <a:sy n="20" d="100"/>
      </p:scale>
      <p:origin x="0" y="0"/>
    </p:cViewPr>
  </p:sorterViewPr>
  <p:notesViewPr>
    <p:cSldViewPr snapToGrid="0">
      <p:cViewPr varScale="1">
        <p:scale>
          <a:sx n="56" d="100"/>
          <a:sy n="56" d="100"/>
        </p:scale>
        <p:origin x="2102" y="5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FD728FE-28DE-AB8E-6178-BDB33D955472}"/>
              </a:ext>
            </a:extLst>
          </p:cNvPr>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DD72B5A3-16CD-1E6E-13DB-B194ADCB00D7}"/>
              </a:ext>
            </a:extLst>
          </p:cNvPr>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2A243934-1FDA-4C84-AFE5-9904EBDBC6DF}" type="datetimeFigureOut">
              <a:rPr kumimoji="1" lang="ja-JP" altLang="en-US" smtClean="0"/>
              <a:t>2024/9/6</a:t>
            </a:fld>
            <a:endParaRPr kumimoji="1" lang="ja-JP" altLang="en-US"/>
          </a:p>
        </p:txBody>
      </p:sp>
      <p:sp>
        <p:nvSpPr>
          <p:cNvPr id="4" name="フッター プレースホルダー 3">
            <a:extLst>
              <a:ext uri="{FF2B5EF4-FFF2-40B4-BE49-F238E27FC236}">
                <a16:creationId xmlns:a16="http://schemas.microsoft.com/office/drawing/2014/main" id="{1938A5E1-FE10-02D0-D6E7-4A630743E2AB}"/>
              </a:ext>
            </a:extLst>
          </p:cNvPr>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2A499CB1-5218-B4A1-9E8B-4449A560CADB}"/>
              </a:ext>
            </a:extLst>
          </p:cNvPr>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304330F9-CFEA-47B0-B46E-74FFF3F34AB7}" type="slidenum">
              <a:rPr kumimoji="1" lang="ja-JP" altLang="en-US" smtClean="0"/>
              <a:t>‹#›</a:t>
            </a:fld>
            <a:endParaRPr kumimoji="1" lang="ja-JP" altLang="en-US"/>
          </a:p>
        </p:txBody>
      </p:sp>
    </p:spTree>
    <p:extLst>
      <p:ext uri="{BB962C8B-B14F-4D97-AF65-F5344CB8AC3E}">
        <p14:creationId xmlns:p14="http://schemas.microsoft.com/office/powerpoint/2010/main" val="36881962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スライド イメージ プレースホルダー 3"/>
          <p:cNvSpPr>
            <a:spLocks noGrp="1" noRot="1" noChangeAspect="1"/>
          </p:cNvSpPr>
          <p:nvPr>
            <p:ph type="sldImg" idx="2"/>
          </p:nvPr>
        </p:nvSpPr>
        <p:spPr>
          <a:xfrm>
            <a:off x="559413" y="323766"/>
            <a:ext cx="5655882" cy="3181434"/>
          </a:xfrm>
          <a:prstGeom prst="rect">
            <a:avLst/>
          </a:prstGeom>
          <a:noFill/>
          <a:ln w="12700">
            <a:solidFill>
              <a:prstClr val="black"/>
            </a:solidFill>
          </a:ln>
        </p:spPr>
        <p:txBody>
          <a:bodyPr vert="horz" lIns="184892" tIns="92446" rIns="184892" bIns="92446" rtlCol="0" anchor="ctr"/>
          <a:lstStyle/>
          <a:p>
            <a:endParaRPr lang="ja-JP" altLang="en-US"/>
          </a:p>
        </p:txBody>
      </p:sp>
      <p:sp>
        <p:nvSpPr>
          <p:cNvPr id="5" name="ノート プレースホルダー 4"/>
          <p:cNvSpPr>
            <a:spLocks noGrp="1"/>
          </p:cNvSpPr>
          <p:nvPr>
            <p:ph type="body" sz="quarter" idx="3"/>
          </p:nvPr>
        </p:nvSpPr>
        <p:spPr>
          <a:xfrm>
            <a:off x="559413" y="3901441"/>
            <a:ext cx="5506107" cy="5410200"/>
          </a:xfrm>
          <a:prstGeom prst="rect">
            <a:avLst/>
          </a:prstGeom>
        </p:spPr>
        <p:txBody>
          <a:bodyPr vert="horz" lIns="184892" tIns="92446" rIns="184892" bIns="9244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3" name="スライド番号プレースホルダー 2">
            <a:extLst>
              <a:ext uri="{FF2B5EF4-FFF2-40B4-BE49-F238E27FC236}">
                <a16:creationId xmlns:a16="http://schemas.microsoft.com/office/drawing/2014/main" id="{61A11B40-38DE-4337-AF71-C19E4592884A}"/>
              </a:ext>
            </a:extLst>
          </p:cNvPr>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412350C7-ED01-4B96-8D54-362684569C20}" type="slidenum">
              <a:rPr kumimoji="1" lang="ja-JP" altLang="en-US" smtClean="0"/>
              <a:t>‹#›</a:t>
            </a:fld>
            <a:endParaRPr kumimoji="1" lang="ja-JP" altLang="en-US"/>
          </a:p>
        </p:txBody>
      </p:sp>
    </p:spTree>
    <p:extLst>
      <p:ext uri="{BB962C8B-B14F-4D97-AF65-F5344CB8AC3E}">
        <p14:creationId xmlns:p14="http://schemas.microsoft.com/office/powerpoint/2010/main" val="153978962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a:xfrm>
            <a:off x="3816351" y="9386254"/>
            <a:ext cx="2919412" cy="495300"/>
          </a:xfrm>
          <a:prstGeom prst="rect">
            <a:avLst/>
          </a:prstGeom>
        </p:spPr>
        <p:txBody>
          <a:bodyPr/>
          <a:lstStyle/>
          <a:p>
            <a:fld id="{B7AB9732-376F-7C4D-846A-490D2D039410}" type="slidenum">
              <a:rPr lang="ja-JP" altLang="en-US" smtClean="0"/>
              <a:pPr/>
              <a:t>1</a:t>
            </a:fld>
            <a:endParaRPr lang="ja-JP" altLang="en-US"/>
          </a:p>
        </p:txBody>
      </p:sp>
      <p:sp>
        <p:nvSpPr>
          <p:cNvPr id="3" name="スライド イメージ プレースホルダー 2">
            <a:extLst>
              <a:ext uri="{FF2B5EF4-FFF2-40B4-BE49-F238E27FC236}">
                <a16:creationId xmlns:a16="http://schemas.microsoft.com/office/drawing/2014/main" id="{FFE9605B-0662-4DBD-92AE-00C4D8826D12}"/>
              </a:ext>
            </a:extLst>
          </p:cNvPr>
          <p:cNvSpPr>
            <a:spLocks noGrp="1" noRot="1" noChangeAspect="1"/>
          </p:cNvSpPr>
          <p:nvPr>
            <p:ph type="sldImg"/>
          </p:nvPr>
        </p:nvSpPr>
        <p:spPr>
          <a:xfrm>
            <a:off x="558800" y="323850"/>
            <a:ext cx="5656263" cy="3181350"/>
          </a:xfrm>
        </p:spPr>
      </p:sp>
      <p:sp>
        <p:nvSpPr>
          <p:cNvPr id="5" name="ノート プレースホルダー 4">
            <a:extLst>
              <a:ext uri="{FF2B5EF4-FFF2-40B4-BE49-F238E27FC236}">
                <a16:creationId xmlns:a16="http://schemas.microsoft.com/office/drawing/2014/main" id="{2AC20AFD-2197-4BB9-9F80-0ECE1312D283}"/>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061422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a:t>［ライフパックの名前の由来］</a:t>
            </a:r>
            <a:endParaRPr lang="en-US" altLang="ja-JP"/>
          </a:p>
          <a:p>
            <a:r>
              <a:rPr lang="ja-JP" altLang="en-US"/>
              <a:t>生きること、元気に大切なものを１袋にまとめてとても便利であるという意味をこめたもの</a:t>
            </a:r>
            <a:endParaRPr lang="en-US" altLang="ja-JP"/>
          </a:p>
          <a:p>
            <a:endParaRPr lang="en-US" altLang="ja-JP"/>
          </a:p>
          <a:p>
            <a:r>
              <a:rPr lang="en-US" altLang="ja-JP"/>
              <a:t>Life: </a:t>
            </a:r>
            <a:r>
              <a:rPr lang="ja-JP" altLang="en-US"/>
              <a:t>生命、元気、大切なものという意味も</a:t>
            </a:r>
            <a:endParaRPr lang="en-US" altLang="ja-JP"/>
          </a:p>
          <a:p>
            <a:r>
              <a:rPr lang="en-US" altLang="ja-JP"/>
              <a:t>Pak: Pack</a:t>
            </a:r>
            <a:r>
              <a:rPr lang="ja-JP" altLang="en-US"/>
              <a:t>のこと。１箱とか１包みを意味</a:t>
            </a:r>
            <a:endParaRPr lang="en-US" altLang="ja-JP"/>
          </a:p>
          <a:p>
            <a:endParaRPr lang="ja-JP" altLang="en-US"/>
          </a:p>
        </p:txBody>
      </p:sp>
      <p:sp>
        <p:nvSpPr>
          <p:cNvPr id="5" name="スライド イメージ プレースホルダー 4">
            <a:extLst>
              <a:ext uri="{FF2B5EF4-FFF2-40B4-BE49-F238E27FC236}">
                <a16:creationId xmlns:a16="http://schemas.microsoft.com/office/drawing/2014/main" id="{D7220995-2EED-4DCA-9233-21DD81AF0EF3}"/>
              </a:ext>
            </a:extLst>
          </p:cNvPr>
          <p:cNvSpPr>
            <a:spLocks noGrp="1" noRot="1" noChangeAspect="1"/>
          </p:cNvSpPr>
          <p:nvPr>
            <p:ph type="sldImg"/>
          </p:nvPr>
        </p:nvSpPr>
        <p:spPr>
          <a:xfrm>
            <a:off x="558800" y="323850"/>
            <a:ext cx="5656263" cy="3181350"/>
          </a:xfrm>
        </p:spPr>
      </p:sp>
      <p:sp>
        <p:nvSpPr>
          <p:cNvPr id="2" name="スライド番号プレースホルダー 3">
            <a:extLst>
              <a:ext uri="{FF2B5EF4-FFF2-40B4-BE49-F238E27FC236}">
                <a16:creationId xmlns:a16="http://schemas.microsoft.com/office/drawing/2014/main" id="{48B0DBB3-BE4C-952B-1200-EB7E59EB7665}"/>
              </a:ext>
            </a:extLst>
          </p:cNvPr>
          <p:cNvSpPr>
            <a:spLocks noGrp="1"/>
          </p:cNvSpPr>
          <p:nvPr>
            <p:ph type="sldNum" sz="quarter" idx="5"/>
          </p:nvPr>
        </p:nvSpPr>
        <p:spPr>
          <a:xfrm>
            <a:off x="3814763" y="9371013"/>
            <a:ext cx="2919412" cy="495300"/>
          </a:xfrm>
        </p:spPr>
        <p:txBody>
          <a:bodyPr/>
          <a:lstStyle/>
          <a:p>
            <a:fld id="{B7AB9732-376F-7C4D-846A-490D2D039410}" type="slidenum">
              <a:rPr lang="ja-JP" altLang="en-US" smtClean="0"/>
              <a:pPr/>
              <a:t>10</a:t>
            </a:fld>
            <a:endParaRPr lang="ja-JP" altLang="en-US" dirty="0"/>
          </a:p>
        </p:txBody>
      </p:sp>
    </p:spTree>
    <p:extLst>
      <p:ext uri="{BB962C8B-B14F-4D97-AF65-F5344CB8AC3E}">
        <p14:creationId xmlns:p14="http://schemas.microsoft.com/office/powerpoint/2010/main" val="1656717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a:t>「プラス」という言葉の背景には、ナノだけではない、という意味を込めており、今回はナノを含む５つのメソッドで開発。</a:t>
            </a:r>
            <a:endParaRPr lang="en-US" altLang="ja-JP"/>
          </a:p>
          <a:p>
            <a:endParaRPr lang="en-US" altLang="ja-JP"/>
          </a:p>
          <a:p>
            <a:r>
              <a:rPr lang="ja-JP" altLang="en-US"/>
              <a:t>毎日の摂取で、ライフパック ナノ プラスが「からだでいきる」。　続けることで「未来が変わる」。</a:t>
            </a:r>
            <a:endParaRPr lang="en-US" altLang="ja-JP"/>
          </a:p>
          <a:p>
            <a:endParaRPr lang="en-US" altLang="ja-JP"/>
          </a:p>
          <a:p>
            <a:endParaRPr lang="en-US" altLang="ja-JP"/>
          </a:p>
          <a:p>
            <a:endParaRPr lang="en-US" altLang="ja-JP"/>
          </a:p>
          <a:p>
            <a:endParaRPr lang="ja-JP" altLang="en-US"/>
          </a:p>
        </p:txBody>
      </p:sp>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11</a:t>
            </a:fld>
            <a:endParaRPr lang="ja-JP" altLang="en-US"/>
          </a:p>
        </p:txBody>
      </p:sp>
      <p:sp>
        <p:nvSpPr>
          <p:cNvPr id="7" name="スライド イメージ プレースホルダー 6">
            <a:extLst>
              <a:ext uri="{FF2B5EF4-FFF2-40B4-BE49-F238E27FC236}">
                <a16:creationId xmlns:a16="http://schemas.microsoft.com/office/drawing/2014/main" id="{BC7EB3D9-35DF-414C-9DAE-A134F77C3EB4}"/>
              </a:ext>
            </a:extLst>
          </p:cNvPr>
          <p:cNvSpPr>
            <a:spLocks noGrp="1" noRot="1" noChangeAspect="1"/>
          </p:cNvSpPr>
          <p:nvPr>
            <p:ph type="sldImg"/>
          </p:nvPr>
        </p:nvSpPr>
        <p:spPr>
          <a:xfrm>
            <a:off x="558800" y="323850"/>
            <a:ext cx="5656263" cy="3181350"/>
          </a:xfrm>
        </p:spPr>
      </p:sp>
    </p:spTree>
    <p:extLst>
      <p:ext uri="{BB962C8B-B14F-4D97-AF65-F5344CB8AC3E}">
        <p14:creationId xmlns:p14="http://schemas.microsoft.com/office/powerpoint/2010/main" val="1826699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a:t>「</a:t>
            </a:r>
            <a:r>
              <a:rPr lang="ja-JP" altLang="ja-JP"/>
              <a:t>あなたは</a:t>
            </a:r>
            <a:r>
              <a:rPr lang="ja-JP" altLang="en-US"/>
              <a:t>、</a:t>
            </a:r>
            <a:r>
              <a:rPr lang="ja-JP" altLang="ja-JP"/>
              <a:t>あなたの食べたもので</a:t>
            </a:r>
            <a:r>
              <a:rPr lang="ja-JP" altLang="en-US"/>
              <a:t>出来ている」と言われるが、サプリメントには、</a:t>
            </a:r>
            <a:r>
              <a:rPr lang="ja-JP" altLang="ja-JP"/>
              <a:t>食べ</a:t>
            </a:r>
            <a:r>
              <a:rPr lang="ja-JP" altLang="en-US"/>
              <a:t>てい</a:t>
            </a:r>
            <a:r>
              <a:rPr lang="ja-JP" altLang="ja-JP"/>
              <a:t>ない</a:t>
            </a:r>
            <a:r>
              <a:rPr lang="ja-JP" altLang="en-US"/>
              <a:t>栄養成分</a:t>
            </a:r>
            <a:r>
              <a:rPr lang="ja-JP" altLang="ja-JP"/>
              <a:t>を</a:t>
            </a:r>
            <a:r>
              <a:rPr lang="ja-JP" altLang="en-US"/>
              <a:t>「</a:t>
            </a:r>
            <a:r>
              <a:rPr lang="ja-JP" altLang="ja-JP"/>
              <a:t>補</a:t>
            </a:r>
            <a:r>
              <a:rPr lang="ja-JP" altLang="en-US"/>
              <a:t>う」役割がある。</a:t>
            </a:r>
            <a:endParaRPr lang="en-US" altLang="ja-JP"/>
          </a:p>
          <a:p>
            <a:endParaRPr lang="en-US" altLang="ja-JP"/>
          </a:p>
          <a:p>
            <a:r>
              <a:rPr lang="ja-JP" altLang="en-US"/>
              <a:t>今回のライフパック ナノ プラスは、「補う」発想を超えて、体内にめぐり、しっかり「い</a:t>
            </a:r>
            <a:r>
              <a:rPr lang="ja-JP" altLang="ja-JP"/>
              <a:t>きる</a:t>
            </a:r>
            <a:r>
              <a:rPr lang="ja-JP" altLang="en-US"/>
              <a:t>」発想</a:t>
            </a:r>
            <a:r>
              <a:rPr lang="ja-JP" altLang="ja-JP"/>
              <a:t>へ</a:t>
            </a:r>
            <a:r>
              <a:rPr lang="ja-JP" altLang="en-US"/>
              <a:t>。</a:t>
            </a:r>
            <a:endParaRPr lang="en-US" altLang="ja-JP"/>
          </a:p>
          <a:p>
            <a:endParaRPr lang="en-US" altLang="ja-JP"/>
          </a:p>
          <a:p>
            <a:r>
              <a:rPr lang="ja-JP" altLang="en-US"/>
              <a:t>カラダのなかに</a:t>
            </a:r>
            <a:r>
              <a:rPr lang="ja-JP" altLang="ja-JP"/>
              <a:t>吸収されたものが</a:t>
            </a:r>
            <a:r>
              <a:rPr lang="ja-JP" altLang="en-US"/>
              <a:t>、しっかり取り込まれて</a:t>
            </a:r>
            <a:r>
              <a:rPr lang="ja-JP" altLang="ja-JP"/>
              <a:t>全身をめぐ</a:t>
            </a:r>
            <a:r>
              <a:rPr lang="ja-JP" altLang="en-US"/>
              <a:t>り、カラダ</a:t>
            </a:r>
            <a:r>
              <a:rPr lang="ja-JP" altLang="ja-JP"/>
              <a:t>の中</a:t>
            </a:r>
            <a:r>
              <a:rPr lang="ja-JP" altLang="en-US"/>
              <a:t>で「いき</a:t>
            </a:r>
            <a:r>
              <a:rPr lang="ja-JP" altLang="ja-JP"/>
              <a:t>る</a:t>
            </a:r>
            <a:r>
              <a:rPr lang="ja-JP" altLang="en-US"/>
              <a:t>」。</a:t>
            </a:r>
            <a:endParaRPr lang="en-US" altLang="ja-JP"/>
          </a:p>
          <a:p>
            <a:endParaRPr lang="ja-JP" altLang="en-US"/>
          </a:p>
        </p:txBody>
      </p:sp>
      <p:sp>
        <p:nvSpPr>
          <p:cNvPr id="5" name="スライド イメージ プレースホルダー 4">
            <a:extLst>
              <a:ext uri="{FF2B5EF4-FFF2-40B4-BE49-F238E27FC236}">
                <a16:creationId xmlns:a16="http://schemas.microsoft.com/office/drawing/2014/main" id="{D9073F1C-09B8-40DA-8233-C510AA5B8E42}"/>
              </a:ext>
            </a:extLst>
          </p:cNvPr>
          <p:cNvSpPr>
            <a:spLocks noGrp="1" noRot="1" noChangeAspect="1"/>
          </p:cNvSpPr>
          <p:nvPr>
            <p:ph type="sldImg"/>
          </p:nvPr>
        </p:nvSpPr>
        <p:spPr>
          <a:xfrm>
            <a:off x="558800" y="323850"/>
            <a:ext cx="5656263" cy="3181350"/>
          </a:xfrm>
        </p:spPr>
      </p:sp>
      <p:sp>
        <p:nvSpPr>
          <p:cNvPr id="2" name="スライド番号プレースホルダー 3">
            <a:extLst>
              <a:ext uri="{FF2B5EF4-FFF2-40B4-BE49-F238E27FC236}">
                <a16:creationId xmlns:a16="http://schemas.microsoft.com/office/drawing/2014/main" id="{1E87D89B-7753-2257-5949-3E693A49F370}"/>
              </a:ext>
            </a:extLst>
          </p:cNvPr>
          <p:cNvSpPr>
            <a:spLocks noGrp="1"/>
          </p:cNvSpPr>
          <p:nvPr>
            <p:ph type="sldNum" sz="quarter" idx="5"/>
          </p:nvPr>
        </p:nvSpPr>
        <p:spPr>
          <a:xfrm>
            <a:off x="3814763" y="9371013"/>
            <a:ext cx="2919412" cy="495300"/>
          </a:xfrm>
        </p:spPr>
        <p:txBody>
          <a:bodyPr/>
          <a:lstStyle/>
          <a:p>
            <a:fld id="{B7AB9732-376F-7C4D-846A-490D2D039410}" type="slidenum">
              <a:rPr lang="ja-JP" altLang="en-US" smtClean="0"/>
              <a:pPr/>
              <a:t>12</a:t>
            </a:fld>
            <a:endParaRPr lang="ja-JP" altLang="en-US" dirty="0"/>
          </a:p>
        </p:txBody>
      </p:sp>
    </p:spTree>
    <p:extLst>
      <p:ext uri="{BB962C8B-B14F-4D97-AF65-F5344CB8AC3E}">
        <p14:creationId xmlns:p14="http://schemas.microsoft.com/office/powerpoint/2010/main" val="3435984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a:t>ライフパック ナノ プラスの特長を３つの「違い」で説明。</a:t>
            </a:r>
            <a:endParaRPr lang="en-US" altLang="ja-JP"/>
          </a:p>
        </p:txBody>
      </p:sp>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13</a:t>
            </a:fld>
            <a:endParaRPr lang="ja-JP" altLang="en-US"/>
          </a:p>
        </p:txBody>
      </p:sp>
      <p:sp>
        <p:nvSpPr>
          <p:cNvPr id="7" name="スライド イメージ プレースホルダー 6">
            <a:extLst>
              <a:ext uri="{FF2B5EF4-FFF2-40B4-BE49-F238E27FC236}">
                <a16:creationId xmlns:a16="http://schemas.microsoft.com/office/drawing/2014/main" id="{581C69FF-6406-4CD4-AF43-9168DD4936BC}"/>
              </a:ext>
            </a:extLst>
          </p:cNvPr>
          <p:cNvSpPr>
            <a:spLocks noGrp="1" noRot="1" noChangeAspect="1"/>
          </p:cNvSpPr>
          <p:nvPr>
            <p:ph type="sldImg"/>
          </p:nvPr>
        </p:nvSpPr>
        <p:spPr/>
      </p:sp>
    </p:spTree>
    <p:extLst>
      <p:ext uri="{BB962C8B-B14F-4D97-AF65-F5344CB8AC3E}">
        <p14:creationId xmlns:p14="http://schemas.microsoft.com/office/powerpoint/2010/main" val="2349879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a:t>まず、１番目は「いきる」が違う。</a:t>
            </a:r>
            <a:endParaRPr lang="en-US" altLang="ja-JP"/>
          </a:p>
        </p:txBody>
      </p:sp>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14</a:t>
            </a:fld>
            <a:endParaRPr lang="ja-JP" altLang="en-US"/>
          </a:p>
        </p:txBody>
      </p:sp>
      <p:sp>
        <p:nvSpPr>
          <p:cNvPr id="7" name="スライド イメージ プレースホルダー 6">
            <a:extLst>
              <a:ext uri="{FF2B5EF4-FFF2-40B4-BE49-F238E27FC236}">
                <a16:creationId xmlns:a16="http://schemas.microsoft.com/office/drawing/2014/main" id="{505AB9B7-2653-4742-9564-02C4B1BFE0E6}"/>
              </a:ext>
            </a:extLst>
          </p:cNvPr>
          <p:cNvSpPr>
            <a:spLocks noGrp="1" noRot="1" noChangeAspect="1"/>
          </p:cNvSpPr>
          <p:nvPr>
            <p:ph type="sldImg"/>
          </p:nvPr>
        </p:nvSpPr>
        <p:spPr/>
      </p:sp>
    </p:spTree>
    <p:extLst>
      <p:ext uri="{BB962C8B-B14F-4D97-AF65-F5344CB8AC3E}">
        <p14:creationId xmlns:p14="http://schemas.microsoft.com/office/powerpoint/2010/main" val="1693458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a:t>ライフパック ナノ プラスは、厳選の成分がカラダの中で働くための「体内インベスト設計」を採用。</a:t>
            </a:r>
            <a:endParaRPr lang="en-US" altLang="ja-JP"/>
          </a:p>
          <a:p>
            <a:endParaRPr lang="en-US" altLang="ja-JP"/>
          </a:p>
          <a:p>
            <a:r>
              <a:rPr lang="ja-JP" altLang="en-US"/>
              <a:t>「インベスト」　（</a:t>
            </a:r>
            <a:r>
              <a:rPr lang="en-US" altLang="ja-JP"/>
              <a:t>Invest</a:t>
            </a:r>
            <a:r>
              <a:rPr lang="ja-JP" altLang="en-US"/>
              <a:t> 英語）：意味＝投資、注ぎ込む。</a:t>
            </a:r>
            <a:endParaRPr lang="en-US" altLang="ja-JP"/>
          </a:p>
          <a:p>
            <a:endParaRPr lang="en-US" altLang="ja-JP"/>
          </a:p>
          <a:p>
            <a:r>
              <a:rPr lang="ja-JP" altLang="en-US"/>
              <a:t>ニュー スキンは、どうすれば、栄養素や成分をよりスムーズに吸収できて、カラダで利用しやすい状態になるのかを研究。</a:t>
            </a:r>
            <a:endParaRPr lang="en-US" altLang="ja-JP"/>
          </a:p>
          <a:p>
            <a:endParaRPr lang="en-US" altLang="ja-JP"/>
          </a:p>
          <a:p>
            <a:r>
              <a:rPr lang="ja-JP" altLang="en-US"/>
              <a:t>このたび「体内インベスト設計」を開発。</a:t>
            </a:r>
            <a:endParaRPr lang="en-US" altLang="ja-JP"/>
          </a:p>
          <a:p>
            <a:endParaRPr lang="ja-JP" altLang="en-US"/>
          </a:p>
        </p:txBody>
      </p:sp>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15</a:t>
            </a:fld>
            <a:endParaRPr lang="ja-JP" altLang="en-US"/>
          </a:p>
        </p:txBody>
      </p:sp>
      <p:sp>
        <p:nvSpPr>
          <p:cNvPr id="7" name="スライド イメージ プレースホルダー 6">
            <a:extLst>
              <a:ext uri="{FF2B5EF4-FFF2-40B4-BE49-F238E27FC236}">
                <a16:creationId xmlns:a16="http://schemas.microsoft.com/office/drawing/2014/main" id="{95912C5B-9ED3-4572-8EE9-8C2C0B101BB8}"/>
              </a:ext>
            </a:extLst>
          </p:cNvPr>
          <p:cNvSpPr>
            <a:spLocks noGrp="1" noRot="1" noChangeAspect="1"/>
          </p:cNvSpPr>
          <p:nvPr>
            <p:ph type="sldImg"/>
          </p:nvPr>
        </p:nvSpPr>
        <p:spPr/>
      </p:sp>
    </p:spTree>
    <p:extLst>
      <p:ext uri="{BB962C8B-B14F-4D97-AF65-F5344CB8AC3E}">
        <p14:creationId xmlns:p14="http://schemas.microsoft.com/office/powerpoint/2010/main" val="417453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a:t>きちんと「いきる」ためには、補ったものが、届き、吸収されなければなりません。</a:t>
            </a:r>
            <a:endParaRPr lang="en-US" altLang="ja-JP"/>
          </a:p>
          <a:p>
            <a:endParaRPr lang="en-US" altLang="ja-JP"/>
          </a:p>
          <a:p>
            <a:endParaRPr lang="en-US" altLang="ja-JP"/>
          </a:p>
          <a:p>
            <a:endParaRPr lang="ja-JP" altLang="en-US"/>
          </a:p>
        </p:txBody>
      </p:sp>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16</a:t>
            </a:fld>
            <a:endParaRPr lang="ja-JP" altLang="en-US"/>
          </a:p>
        </p:txBody>
      </p:sp>
      <p:sp>
        <p:nvSpPr>
          <p:cNvPr id="7" name="スライド イメージ プレースホルダー 6">
            <a:extLst>
              <a:ext uri="{FF2B5EF4-FFF2-40B4-BE49-F238E27FC236}">
                <a16:creationId xmlns:a16="http://schemas.microsoft.com/office/drawing/2014/main" id="{EE6235CF-847B-459F-82C2-8E394B784894}"/>
              </a:ext>
            </a:extLst>
          </p:cNvPr>
          <p:cNvSpPr>
            <a:spLocks noGrp="1" noRot="1" noChangeAspect="1"/>
          </p:cNvSpPr>
          <p:nvPr>
            <p:ph type="sldImg"/>
          </p:nvPr>
        </p:nvSpPr>
        <p:spPr>
          <a:xfrm>
            <a:off x="558800" y="323850"/>
            <a:ext cx="5656263" cy="3181350"/>
          </a:xfrm>
        </p:spPr>
      </p:sp>
    </p:spTree>
    <p:extLst>
      <p:ext uri="{BB962C8B-B14F-4D97-AF65-F5344CB8AC3E}">
        <p14:creationId xmlns:p14="http://schemas.microsoft.com/office/powerpoint/2010/main" val="8030717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NNNDL</a:t>
            </a:r>
            <a:r>
              <a:rPr lang="ja-JP" altLang="en-US"/>
              <a:t>は、実際にはこれらの５つの英単語の頭文字。</a:t>
            </a:r>
            <a:endParaRPr lang="en-US" altLang="ja-JP"/>
          </a:p>
        </p:txBody>
      </p:sp>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17</a:t>
            </a:fld>
            <a:endParaRPr lang="ja-JP" altLang="en-US"/>
          </a:p>
        </p:txBody>
      </p:sp>
      <p:sp>
        <p:nvSpPr>
          <p:cNvPr id="7" name="スライド イメージ プレースホルダー 6">
            <a:extLst>
              <a:ext uri="{FF2B5EF4-FFF2-40B4-BE49-F238E27FC236}">
                <a16:creationId xmlns:a16="http://schemas.microsoft.com/office/drawing/2014/main" id="{CE8803CB-C2BC-43FF-B85E-DFD2C356E5E9}"/>
              </a:ext>
            </a:extLst>
          </p:cNvPr>
          <p:cNvSpPr>
            <a:spLocks noGrp="1" noRot="1" noChangeAspect="1"/>
          </p:cNvSpPr>
          <p:nvPr>
            <p:ph type="sldImg"/>
          </p:nvPr>
        </p:nvSpPr>
        <p:spPr/>
      </p:sp>
    </p:spTree>
    <p:extLst>
      <p:ext uri="{BB962C8B-B14F-4D97-AF65-F5344CB8AC3E}">
        <p14:creationId xmlns:p14="http://schemas.microsoft.com/office/powerpoint/2010/main" val="4045149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a:t>それぞれの英単語は、「体内インベスト設計」のメソッドを示しているが、わかりやすいように日本語で「超訳」したのが赤字。</a:t>
            </a:r>
            <a:endParaRPr lang="en-US" altLang="ja-JP"/>
          </a:p>
          <a:p>
            <a:endParaRPr lang="en-US" altLang="ja-JP"/>
          </a:p>
          <a:p>
            <a:r>
              <a:rPr lang="ja-JP" altLang="en-US"/>
              <a:t>望ましい成分を、仲良く、ナノで、だれでも、ライブリー（いきいきと）に。　</a:t>
            </a:r>
            <a:endParaRPr lang="en-US" altLang="ja-JP"/>
          </a:p>
          <a:p>
            <a:endParaRPr lang="en-US" altLang="ja-JP"/>
          </a:p>
          <a:p>
            <a:r>
              <a:rPr lang="ja-JP" altLang="en-US"/>
              <a:t>日本語の「超訳」を使って１つずつメソッドを説明。</a:t>
            </a:r>
            <a:endParaRPr lang="en-US" altLang="ja-JP"/>
          </a:p>
          <a:p>
            <a:endParaRPr lang="ja-JP" altLang="en-US"/>
          </a:p>
        </p:txBody>
      </p:sp>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18</a:t>
            </a:fld>
            <a:endParaRPr lang="ja-JP" altLang="en-US"/>
          </a:p>
        </p:txBody>
      </p:sp>
      <p:sp>
        <p:nvSpPr>
          <p:cNvPr id="7" name="スライド イメージ プレースホルダー 6">
            <a:extLst>
              <a:ext uri="{FF2B5EF4-FFF2-40B4-BE49-F238E27FC236}">
                <a16:creationId xmlns:a16="http://schemas.microsoft.com/office/drawing/2014/main" id="{0D34C57F-31A7-47B0-901C-620FE1D6EA5A}"/>
              </a:ext>
            </a:extLst>
          </p:cNvPr>
          <p:cNvSpPr>
            <a:spLocks noGrp="1" noRot="1" noChangeAspect="1"/>
          </p:cNvSpPr>
          <p:nvPr>
            <p:ph type="sldImg"/>
          </p:nvPr>
        </p:nvSpPr>
        <p:spPr/>
      </p:sp>
    </p:spTree>
    <p:extLst>
      <p:ext uri="{BB962C8B-B14F-4D97-AF65-F5344CB8AC3E}">
        <p14:creationId xmlns:p14="http://schemas.microsoft.com/office/powerpoint/2010/main" val="1467617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a:t>最初の「</a:t>
            </a:r>
            <a:r>
              <a:rPr lang="en-US" altLang="ja-JP"/>
              <a:t>N</a:t>
            </a:r>
            <a:r>
              <a:rPr lang="ja-JP" altLang="en-US"/>
              <a:t>」は「望ましい成分を」。</a:t>
            </a:r>
            <a:endParaRPr lang="en-US" altLang="ja-JP"/>
          </a:p>
          <a:p>
            <a:endParaRPr lang="en-US" altLang="ja-JP"/>
          </a:p>
          <a:p>
            <a:r>
              <a:rPr lang="ja-JP" altLang="en-US"/>
              <a:t>製品づくりの際には、吸収を考えて厳選した「望ましい成分」を配合。</a:t>
            </a:r>
            <a:endParaRPr lang="en-US" altLang="ja-JP"/>
          </a:p>
          <a:p>
            <a:endParaRPr lang="en-US" altLang="ja-JP"/>
          </a:p>
          <a:p>
            <a:r>
              <a:rPr lang="ja-JP" altLang="en-US"/>
              <a:t>例：一般的に、「ビタミン</a:t>
            </a:r>
            <a:r>
              <a:rPr lang="en-US" altLang="ja-JP"/>
              <a:t>E</a:t>
            </a:r>
            <a:r>
              <a:rPr lang="ja-JP" altLang="en-US"/>
              <a:t>」と表記されているものには分子構造の違いによって、たくさんの種類がある。ニュー スキンはその中で、効率よく利用される構造を持ったビタミン</a:t>
            </a:r>
            <a:r>
              <a:rPr lang="en-US" altLang="ja-JP"/>
              <a:t>E</a:t>
            </a:r>
            <a:r>
              <a:rPr lang="ja-JP" altLang="en-US"/>
              <a:t>を厳選。</a:t>
            </a:r>
            <a:endParaRPr lang="en-US" altLang="ja-JP"/>
          </a:p>
          <a:p>
            <a:endParaRPr lang="en-US" altLang="ja-JP"/>
          </a:p>
          <a:p>
            <a:endParaRPr lang="en-US" altLang="ja-JP"/>
          </a:p>
        </p:txBody>
      </p:sp>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19</a:t>
            </a:fld>
            <a:endParaRPr lang="ja-JP" altLang="en-US"/>
          </a:p>
        </p:txBody>
      </p:sp>
      <p:sp>
        <p:nvSpPr>
          <p:cNvPr id="7" name="スライド イメージ プレースホルダー 6">
            <a:extLst>
              <a:ext uri="{FF2B5EF4-FFF2-40B4-BE49-F238E27FC236}">
                <a16:creationId xmlns:a16="http://schemas.microsoft.com/office/drawing/2014/main" id="{2D9BADE3-E70C-48B8-9494-D2FF5C6D0BAA}"/>
              </a:ext>
            </a:extLst>
          </p:cNvPr>
          <p:cNvSpPr>
            <a:spLocks noGrp="1" noRot="1" noChangeAspect="1"/>
          </p:cNvSpPr>
          <p:nvPr>
            <p:ph type="sldImg"/>
          </p:nvPr>
        </p:nvSpPr>
        <p:spPr/>
      </p:sp>
    </p:spTree>
    <p:extLst>
      <p:ext uri="{BB962C8B-B14F-4D97-AF65-F5344CB8AC3E}">
        <p14:creationId xmlns:p14="http://schemas.microsoft.com/office/powerpoint/2010/main" val="4184237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a:xfrm>
            <a:off x="3816351" y="9386254"/>
            <a:ext cx="2919412" cy="495300"/>
          </a:xfrm>
          <a:prstGeom prst="rect">
            <a:avLst/>
          </a:prstGeom>
        </p:spPr>
        <p:txBody>
          <a:bodyPr/>
          <a:lstStyle/>
          <a:p>
            <a:fld id="{B7AB9732-376F-7C4D-846A-490D2D039410}" type="slidenum">
              <a:rPr lang="ja-JP" altLang="en-US" smtClean="0"/>
              <a:pPr/>
              <a:t>2</a:t>
            </a:fld>
            <a:endParaRPr lang="ja-JP" altLang="en-US"/>
          </a:p>
        </p:txBody>
      </p:sp>
      <p:sp>
        <p:nvSpPr>
          <p:cNvPr id="3" name="スライド イメージ プレースホルダー 2">
            <a:extLst>
              <a:ext uri="{FF2B5EF4-FFF2-40B4-BE49-F238E27FC236}">
                <a16:creationId xmlns:a16="http://schemas.microsoft.com/office/drawing/2014/main" id="{BF0A85B4-0576-40AE-B043-B2D20E180C5F}"/>
              </a:ext>
            </a:extLst>
          </p:cNvPr>
          <p:cNvSpPr>
            <a:spLocks noGrp="1" noRot="1" noChangeAspect="1"/>
          </p:cNvSpPr>
          <p:nvPr>
            <p:ph type="sldImg"/>
          </p:nvPr>
        </p:nvSpPr>
        <p:spPr>
          <a:xfrm>
            <a:off x="558800" y="323850"/>
            <a:ext cx="5656263" cy="3181350"/>
          </a:xfrm>
        </p:spPr>
      </p:sp>
      <p:sp>
        <p:nvSpPr>
          <p:cNvPr id="5" name="ノート プレースホルダー 4">
            <a:extLst>
              <a:ext uri="{FF2B5EF4-FFF2-40B4-BE49-F238E27FC236}">
                <a16:creationId xmlns:a16="http://schemas.microsoft.com/office/drawing/2014/main" id="{D2CAE26B-0BE7-4D8B-B41D-876A7AD40395}"/>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191533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a:t>２つ目の「</a:t>
            </a:r>
            <a:r>
              <a:rPr lang="en-US" altLang="ja-JP"/>
              <a:t>N</a:t>
            </a:r>
            <a:r>
              <a:rPr lang="ja-JP" altLang="en-US"/>
              <a:t>」は「仲よく」。</a:t>
            </a:r>
            <a:endParaRPr lang="en-US" altLang="ja-JP"/>
          </a:p>
          <a:p>
            <a:endParaRPr lang="en-US" altLang="ja-JP"/>
          </a:p>
          <a:p>
            <a:r>
              <a:rPr lang="ja-JP" altLang="en-US"/>
              <a:t>製品づくりの際には、吸収が高まるように、成分同志が「仲良く」なるように配合。</a:t>
            </a:r>
            <a:endParaRPr lang="en-US" altLang="ja-JP"/>
          </a:p>
          <a:p>
            <a:endParaRPr lang="en-US" altLang="ja-JP"/>
          </a:p>
          <a:p>
            <a:r>
              <a:rPr lang="ja-JP" altLang="en-US"/>
              <a:t>例：カルシウムだけでなく、ビタミン</a:t>
            </a:r>
            <a:r>
              <a:rPr lang="en-US" altLang="ja-JP"/>
              <a:t>D</a:t>
            </a:r>
            <a:r>
              <a:rPr lang="ja-JP" altLang="en-US"/>
              <a:t>やマグネシウムなどを一緒に摂ることが、カラダにとって良いこと。</a:t>
            </a:r>
            <a:endParaRPr lang="en-US" altLang="ja-JP"/>
          </a:p>
        </p:txBody>
      </p:sp>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20</a:t>
            </a:fld>
            <a:endParaRPr lang="ja-JP" altLang="en-US"/>
          </a:p>
        </p:txBody>
      </p:sp>
      <p:sp>
        <p:nvSpPr>
          <p:cNvPr id="10" name="スライド イメージ プレースホルダー 9">
            <a:extLst>
              <a:ext uri="{FF2B5EF4-FFF2-40B4-BE49-F238E27FC236}">
                <a16:creationId xmlns:a16="http://schemas.microsoft.com/office/drawing/2014/main" id="{A880137A-E31A-49D8-857A-3385E0CCE7B5}"/>
              </a:ext>
            </a:extLst>
          </p:cNvPr>
          <p:cNvSpPr>
            <a:spLocks noGrp="1" noRot="1" noChangeAspect="1"/>
          </p:cNvSpPr>
          <p:nvPr>
            <p:ph type="sldImg"/>
          </p:nvPr>
        </p:nvSpPr>
        <p:spPr/>
      </p:sp>
    </p:spTree>
    <p:extLst>
      <p:ext uri="{BB962C8B-B14F-4D97-AF65-F5344CB8AC3E}">
        <p14:creationId xmlns:p14="http://schemas.microsoft.com/office/powerpoint/2010/main" val="3942703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a:t>３つ目の「</a:t>
            </a:r>
            <a:r>
              <a:rPr lang="en-US" altLang="ja-JP"/>
              <a:t>N</a:t>
            </a:r>
            <a:r>
              <a:rPr lang="ja-JP" altLang="en-US"/>
              <a:t>」は「ナノで」。</a:t>
            </a:r>
            <a:endParaRPr lang="en-US" altLang="ja-JP"/>
          </a:p>
          <a:p>
            <a:endParaRPr lang="en-US" altLang="ja-JP"/>
          </a:p>
          <a:p>
            <a:r>
              <a:rPr lang="ja-JP" altLang="en-US"/>
              <a:t>製品づくりの際には、吸収されにくい脂溶性成分を「ナノで」技術的にサポートして配合。</a:t>
            </a:r>
            <a:endParaRPr lang="en-US" altLang="ja-JP"/>
          </a:p>
          <a:p>
            <a:endParaRPr lang="en-US" altLang="ja-JP"/>
          </a:p>
        </p:txBody>
      </p:sp>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21</a:t>
            </a:fld>
            <a:endParaRPr lang="ja-JP" altLang="en-US"/>
          </a:p>
        </p:txBody>
      </p:sp>
      <p:sp>
        <p:nvSpPr>
          <p:cNvPr id="7" name="スライド イメージ プレースホルダー 6">
            <a:extLst>
              <a:ext uri="{FF2B5EF4-FFF2-40B4-BE49-F238E27FC236}">
                <a16:creationId xmlns:a16="http://schemas.microsoft.com/office/drawing/2014/main" id="{C8E4698B-E6AC-457E-92AF-BD47E5E0D483}"/>
              </a:ext>
            </a:extLst>
          </p:cNvPr>
          <p:cNvSpPr>
            <a:spLocks noGrp="1" noRot="1" noChangeAspect="1"/>
          </p:cNvSpPr>
          <p:nvPr>
            <p:ph type="sldImg"/>
          </p:nvPr>
        </p:nvSpPr>
        <p:spPr/>
      </p:sp>
    </p:spTree>
    <p:extLst>
      <p:ext uri="{BB962C8B-B14F-4D97-AF65-F5344CB8AC3E}">
        <p14:creationId xmlns:p14="http://schemas.microsoft.com/office/powerpoint/2010/main" val="3255629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a:t>４つ目の「</a:t>
            </a:r>
            <a:r>
              <a:rPr lang="en-US" altLang="ja-JP"/>
              <a:t>D</a:t>
            </a:r>
            <a:r>
              <a:rPr lang="ja-JP" altLang="en-US"/>
              <a:t>」は「だれでも」。</a:t>
            </a:r>
            <a:endParaRPr lang="en-US" altLang="ja-JP"/>
          </a:p>
          <a:p>
            <a:endParaRPr lang="en-US" altLang="ja-JP"/>
          </a:p>
          <a:p>
            <a:r>
              <a:rPr lang="ja-JP" altLang="en-US"/>
              <a:t>製品づくりの際には、「だれでも」が摂りやすい形状や大きさを追求。</a:t>
            </a:r>
            <a:endParaRPr lang="en-US" altLang="ja-JP"/>
          </a:p>
          <a:p>
            <a:endParaRPr lang="en-US" altLang="ja-JP"/>
          </a:p>
          <a:p>
            <a:r>
              <a:rPr lang="ja-JP" altLang="en-US"/>
              <a:t>カプセルと変わらない吸収をもつタブレット形状を採用。ソフトカプセルはサイズを小さくして、摂りやすく。</a:t>
            </a:r>
            <a:endParaRPr lang="en-US" altLang="ja-JP"/>
          </a:p>
          <a:p>
            <a:endParaRPr lang="en-US" altLang="ja-JP"/>
          </a:p>
          <a:p>
            <a:endParaRPr lang="en-US" altLang="ja-JP"/>
          </a:p>
          <a:p>
            <a:endParaRPr lang="en-US" altLang="ja-JP"/>
          </a:p>
          <a:p>
            <a:endParaRPr lang="en-US" altLang="ja-JP"/>
          </a:p>
        </p:txBody>
      </p:sp>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22</a:t>
            </a:fld>
            <a:endParaRPr lang="ja-JP" altLang="en-US"/>
          </a:p>
        </p:txBody>
      </p:sp>
      <p:sp>
        <p:nvSpPr>
          <p:cNvPr id="7" name="スライド イメージ プレースホルダー 6">
            <a:extLst>
              <a:ext uri="{FF2B5EF4-FFF2-40B4-BE49-F238E27FC236}">
                <a16:creationId xmlns:a16="http://schemas.microsoft.com/office/drawing/2014/main" id="{11AE2981-8888-43D0-A091-677AC3B2B65C}"/>
              </a:ext>
            </a:extLst>
          </p:cNvPr>
          <p:cNvSpPr>
            <a:spLocks noGrp="1" noRot="1" noChangeAspect="1"/>
          </p:cNvSpPr>
          <p:nvPr>
            <p:ph type="sldImg"/>
          </p:nvPr>
        </p:nvSpPr>
        <p:spPr/>
      </p:sp>
    </p:spTree>
    <p:extLst>
      <p:ext uri="{BB962C8B-B14F-4D97-AF65-F5344CB8AC3E}">
        <p14:creationId xmlns:p14="http://schemas.microsoft.com/office/powerpoint/2010/main" val="7138336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a:t>５つ目の「</a:t>
            </a:r>
            <a:r>
              <a:rPr lang="en-US" altLang="ja-JP"/>
              <a:t>L</a:t>
            </a:r>
            <a:r>
              <a:rPr lang="ja-JP" altLang="en-US"/>
              <a:t>」は「ライブリーに」。</a:t>
            </a:r>
            <a:endParaRPr lang="en-US" altLang="ja-JP"/>
          </a:p>
          <a:p>
            <a:endParaRPr lang="en-US" altLang="ja-JP"/>
          </a:p>
          <a:p>
            <a:r>
              <a:rPr lang="ja-JP" altLang="en-US"/>
              <a:t>製品づくりの際には、吸収されにくい脂溶性成分を体内で「ライブリー」（いきいきと）でいられるようにソフトカプセル化。</a:t>
            </a:r>
            <a:endParaRPr lang="en-US" altLang="ja-JP"/>
          </a:p>
          <a:p>
            <a:endParaRPr lang="en-US" altLang="ja-JP"/>
          </a:p>
          <a:p>
            <a:r>
              <a:rPr lang="ja-JP" altLang="en-US"/>
              <a:t>よりカラダでのなじみが良くなるように、</a:t>
            </a:r>
            <a:r>
              <a:rPr lang="en-US" altLang="ja-JP"/>
              <a:t>DHA</a:t>
            </a:r>
            <a:r>
              <a:rPr lang="ja-JP" altLang="en-US"/>
              <a:t>、</a:t>
            </a:r>
            <a:r>
              <a:rPr lang="en-US" altLang="ja-JP"/>
              <a:t>EPA</a:t>
            </a:r>
            <a:r>
              <a:rPr lang="ja-JP" altLang="en-US"/>
              <a:t>を含むオメガ</a:t>
            </a:r>
            <a:r>
              <a:rPr lang="en-US" altLang="ja-JP"/>
              <a:t>3</a:t>
            </a:r>
            <a:r>
              <a:rPr lang="ja-JP" altLang="en-US"/>
              <a:t>系脂肪酸と独自のプロセスで一緒にしてソフトカプセル化。</a:t>
            </a:r>
            <a:endParaRPr lang="en-US" altLang="ja-JP"/>
          </a:p>
          <a:p>
            <a:endParaRPr lang="en-US" altLang="ja-JP"/>
          </a:p>
          <a:p>
            <a:endParaRPr lang="en-US" altLang="ja-JP"/>
          </a:p>
          <a:p>
            <a:endParaRPr lang="en-US" altLang="ja-JP"/>
          </a:p>
          <a:p>
            <a:endParaRPr lang="en-US" altLang="ja-JP"/>
          </a:p>
        </p:txBody>
      </p:sp>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23</a:t>
            </a:fld>
            <a:endParaRPr lang="ja-JP" altLang="en-US"/>
          </a:p>
        </p:txBody>
      </p:sp>
      <p:sp>
        <p:nvSpPr>
          <p:cNvPr id="7" name="スライド イメージ プレースホルダー 6">
            <a:extLst>
              <a:ext uri="{FF2B5EF4-FFF2-40B4-BE49-F238E27FC236}">
                <a16:creationId xmlns:a16="http://schemas.microsoft.com/office/drawing/2014/main" id="{09F9034C-06C5-4043-9E54-3932D9C0D27F}"/>
              </a:ext>
            </a:extLst>
          </p:cNvPr>
          <p:cNvSpPr>
            <a:spLocks noGrp="1" noRot="1" noChangeAspect="1"/>
          </p:cNvSpPr>
          <p:nvPr>
            <p:ph type="sldImg"/>
          </p:nvPr>
        </p:nvSpPr>
        <p:spPr/>
      </p:sp>
    </p:spTree>
    <p:extLst>
      <p:ext uri="{BB962C8B-B14F-4D97-AF65-F5344CB8AC3E}">
        <p14:creationId xmlns:p14="http://schemas.microsoft.com/office/powerpoint/2010/main" val="22416501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NNNDL</a:t>
            </a:r>
            <a:r>
              <a:rPr lang="ja-JP" altLang="en-US"/>
              <a:t>は、「体内インベスト設計」の５つのメソッド。</a:t>
            </a:r>
            <a:endParaRPr lang="en-US" altLang="ja-JP"/>
          </a:p>
          <a:p>
            <a:endParaRPr lang="en-US" altLang="ja-JP"/>
          </a:p>
          <a:p>
            <a:r>
              <a:rPr lang="ja-JP" altLang="en-US"/>
              <a:t>望ましい成分を、仲良く、ナノで、だれでも、ライブリー（いきいきと）に。　</a:t>
            </a:r>
            <a:endParaRPr lang="en-US" altLang="ja-JP"/>
          </a:p>
          <a:p>
            <a:endParaRPr lang="ja-JP" altLang="en-US"/>
          </a:p>
        </p:txBody>
      </p:sp>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24</a:t>
            </a:fld>
            <a:endParaRPr lang="ja-JP" altLang="en-US"/>
          </a:p>
        </p:txBody>
      </p:sp>
      <p:sp>
        <p:nvSpPr>
          <p:cNvPr id="7" name="スライド イメージ プレースホルダー 6">
            <a:extLst>
              <a:ext uri="{FF2B5EF4-FFF2-40B4-BE49-F238E27FC236}">
                <a16:creationId xmlns:a16="http://schemas.microsoft.com/office/drawing/2014/main" id="{F96972E9-502E-4CD3-A84A-92A93ED4A6A4}"/>
              </a:ext>
            </a:extLst>
          </p:cNvPr>
          <p:cNvSpPr>
            <a:spLocks noGrp="1" noRot="1" noChangeAspect="1"/>
          </p:cNvSpPr>
          <p:nvPr>
            <p:ph type="sldImg"/>
          </p:nvPr>
        </p:nvSpPr>
        <p:spPr/>
      </p:sp>
    </p:spTree>
    <p:extLst>
      <p:ext uri="{BB962C8B-B14F-4D97-AF65-F5344CB8AC3E}">
        <p14:creationId xmlns:p14="http://schemas.microsoft.com/office/powerpoint/2010/main" val="7016706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559412" y="3901441"/>
            <a:ext cx="5841387" cy="5410200"/>
          </a:xfrm>
        </p:spPr>
        <p:txBody>
          <a:bodyPr/>
          <a:lstStyle/>
          <a:p>
            <a:r>
              <a:rPr lang="ja-JP" altLang="en-US"/>
              <a:t>毎日摂るたびに、５つのメソッドがカラダの中で働いていることをイメージ。</a:t>
            </a:r>
            <a:endParaRPr lang="en-US" altLang="ja-JP"/>
          </a:p>
          <a:p>
            <a:endParaRPr lang="en-US" altLang="ja-JP"/>
          </a:p>
          <a:p>
            <a:r>
              <a:rPr lang="en-US" altLang="ja-JP"/>
              <a:t>NNNDL: </a:t>
            </a:r>
          </a:p>
          <a:p>
            <a:pPr lvl="1"/>
            <a:r>
              <a:rPr lang="ja-JP" altLang="en-US"/>
              <a:t>（</a:t>
            </a:r>
            <a:r>
              <a:rPr lang="en-US" altLang="ja-JP"/>
              <a:t>N)</a:t>
            </a:r>
            <a:r>
              <a:rPr lang="ja-JP" altLang="en-US"/>
              <a:t>　望ましい成分：ビタミン</a:t>
            </a:r>
            <a:r>
              <a:rPr lang="en-US" altLang="ja-JP"/>
              <a:t>E</a:t>
            </a:r>
            <a:r>
              <a:rPr lang="ja-JP" altLang="en-US"/>
              <a:t>の話</a:t>
            </a:r>
            <a:endParaRPr lang="en-US" altLang="ja-JP"/>
          </a:p>
          <a:p>
            <a:pPr lvl="1"/>
            <a:r>
              <a:rPr lang="ja-JP" altLang="en-US"/>
              <a:t>（</a:t>
            </a:r>
            <a:r>
              <a:rPr lang="en-US" altLang="ja-JP"/>
              <a:t>N)</a:t>
            </a:r>
            <a:r>
              <a:rPr lang="ja-JP" altLang="en-US"/>
              <a:t>　仲良く：カルシウムの話</a:t>
            </a:r>
            <a:endParaRPr lang="en-US" altLang="ja-JP"/>
          </a:p>
          <a:p>
            <a:pPr lvl="1"/>
            <a:r>
              <a:rPr lang="ja-JP" altLang="en-US"/>
              <a:t>（</a:t>
            </a:r>
            <a:r>
              <a:rPr lang="en-US" altLang="ja-JP"/>
              <a:t>N)</a:t>
            </a:r>
            <a:r>
              <a:rPr lang="ja-JP" altLang="en-US"/>
              <a:t>　ナノで：ナノテクノロジーの話</a:t>
            </a:r>
            <a:endParaRPr lang="en-US" altLang="ja-JP"/>
          </a:p>
          <a:p>
            <a:pPr lvl="1"/>
            <a:r>
              <a:rPr lang="ja-JP" altLang="en-US"/>
              <a:t>（</a:t>
            </a:r>
            <a:r>
              <a:rPr lang="en-US" altLang="ja-JP"/>
              <a:t>D</a:t>
            </a:r>
            <a:r>
              <a:rPr lang="ja-JP" altLang="en-US"/>
              <a:t>）だれでも：タブレットの話</a:t>
            </a:r>
            <a:endParaRPr lang="en-US" altLang="ja-JP"/>
          </a:p>
          <a:p>
            <a:pPr lvl="1"/>
            <a:r>
              <a:rPr lang="ja-JP" altLang="en-US"/>
              <a:t>（</a:t>
            </a:r>
            <a:r>
              <a:rPr lang="en-US" altLang="ja-JP"/>
              <a:t>L)</a:t>
            </a:r>
            <a:r>
              <a:rPr lang="ja-JP" altLang="en-US"/>
              <a:t>　ライブリー（いきいきと）：脂溶性成分とオメガ３系脂肪酸の話　</a:t>
            </a:r>
            <a:endParaRPr lang="en-US" altLang="ja-JP"/>
          </a:p>
          <a:p>
            <a:pPr lvl="1"/>
            <a:endParaRPr lang="en-US" altLang="ja-JP"/>
          </a:p>
          <a:p>
            <a:pPr lvl="1"/>
            <a:r>
              <a:rPr lang="ja-JP" altLang="en-US"/>
              <a:t>これらを、思い出しながら、体内インベスト設計がカラダの中で働いていることを思い出してください。</a:t>
            </a:r>
            <a:endParaRPr lang="en-US" altLang="ja-JP"/>
          </a:p>
          <a:p>
            <a:endParaRPr lang="en-US" altLang="ja-JP"/>
          </a:p>
          <a:p>
            <a:endParaRPr lang="en-US" altLang="ja-JP"/>
          </a:p>
        </p:txBody>
      </p:sp>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25</a:t>
            </a:fld>
            <a:endParaRPr lang="ja-JP" altLang="en-US"/>
          </a:p>
        </p:txBody>
      </p:sp>
      <p:sp>
        <p:nvSpPr>
          <p:cNvPr id="7" name="スライド イメージ プレースホルダー 6">
            <a:extLst>
              <a:ext uri="{FF2B5EF4-FFF2-40B4-BE49-F238E27FC236}">
                <a16:creationId xmlns:a16="http://schemas.microsoft.com/office/drawing/2014/main" id="{9DDA38AF-1005-4C5F-B12F-959C0BC48E33}"/>
              </a:ext>
            </a:extLst>
          </p:cNvPr>
          <p:cNvSpPr>
            <a:spLocks noGrp="1" noRot="1" noChangeAspect="1"/>
          </p:cNvSpPr>
          <p:nvPr>
            <p:ph type="sldImg"/>
          </p:nvPr>
        </p:nvSpPr>
        <p:spPr>
          <a:xfrm>
            <a:off x="558800" y="323850"/>
            <a:ext cx="5656263" cy="3181350"/>
          </a:xfrm>
        </p:spPr>
      </p:sp>
    </p:spTree>
    <p:extLst>
      <p:ext uri="{BB962C8B-B14F-4D97-AF65-F5344CB8AC3E}">
        <p14:creationId xmlns:p14="http://schemas.microsoft.com/office/powerpoint/2010/main" val="12578924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a:t>次に、２番目は「配合の質」が違う。</a:t>
            </a:r>
            <a:endParaRPr lang="en-US" altLang="ja-JP"/>
          </a:p>
          <a:p>
            <a:endParaRPr lang="ja-JP" altLang="en-US"/>
          </a:p>
        </p:txBody>
      </p:sp>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26</a:t>
            </a:fld>
            <a:endParaRPr lang="ja-JP" altLang="en-US"/>
          </a:p>
        </p:txBody>
      </p:sp>
      <p:sp>
        <p:nvSpPr>
          <p:cNvPr id="7" name="スライド イメージ プレースホルダー 6">
            <a:extLst>
              <a:ext uri="{FF2B5EF4-FFF2-40B4-BE49-F238E27FC236}">
                <a16:creationId xmlns:a16="http://schemas.microsoft.com/office/drawing/2014/main" id="{F5B0EF10-1BA5-4611-B0AA-7212B04FFBB2}"/>
              </a:ext>
            </a:extLst>
          </p:cNvPr>
          <p:cNvSpPr>
            <a:spLocks noGrp="1" noRot="1" noChangeAspect="1"/>
          </p:cNvSpPr>
          <p:nvPr>
            <p:ph type="sldImg"/>
          </p:nvPr>
        </p:nvSpPr>
        <p:spPr/>
      </p:sp>
    </p:spTree>
    <p:extLst>
      <p:ext uri="{BB962C8B-B14F-4D97-AF65-F5344CB8AC3E}">
        <p14:creationId xmlns:p14="http://schemas.microsoft.com/office/powerpoint/2010/main" val="28448910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a:t>２００８年に発売された当時から、日本人の栄養状態・社会環境、また研究発表結果なども刻々と変化。</a:t>
            </a:r>
            <a:endParaRPr lang="en-US" altLang="ja-JP"/>
          </a:p>
          <a:p>
            <a:endParaRPr lang="en-US" altLang="ja-JP"/>
          </a:p>
          <a:p>
            <a:r>
              <a:rPr lang="ja-JP" altLang="en-US"/>
              <a:t>配合成分を全面的に見直した結果、基準値*1を上回るビタミン・ミネラルを含む、</a:t>
            </a:r>
            <a:r>
              <a:rPr lang="en-US" altLang="ja-JP"/>
              <a:t>33</a:t>
            </a:r>
            <a:r>
              <a:rPr lang="ja-JP" altLang="en-US"/>
              <a:t>種類の成分を、理想と考えるこだわりのバランスで１袋に集約することを実現。</a:t>
            </a:r>
            <a:endParaRPr lang="en-US" altLang="ja-JP"/>
          </a:p>
          <a:p>
            <a:endParaRPr lang="ja-JP" altLang="en-US"/>
          </a:p>
        </p:txBody>
      </p:sp>
      <p:sp>
        <p:nvSpPr>
          <p:cNvPr id="6" name="スライド イメージ プレースホルダー 5">
            <a:extLst>
              <a:ext uri="{FF2B5EF4-FFF2-40B4-BE49-F238E27FC236}">
                <a16:creationId xmlns:a16="http://schemas.microsoft.com/office/drawing/2014/main" id="{883E105F-DA1B-4A6D-A63B-4D4A7A540F43}"/>
              </a:ext>
            </a:extLst>
          </p:cNvPr>
          <p:cNvSpPr>
            <a:spLocks noGrp="1" noRot="1" noChangeAspect="1"/>
          </p:cNvSpPr>
          <p:nvPr>
            <p:ph type="sldImg"/>
          </p:nvPr>
        </p:nvSpPr>
        <p:spPr>
          <a:xfrm>
            <a:off x="558800" y="323850"/>
            <a:ext cx="5656263" cy="3181350"/>
          </a:xfrm>
        </p:spPr>
      </p:sp>
      <p:sp>
        <p:nvSpPr>
          <p:cNvPr id="2" name="スライド番号プレースホルダー 3">
            <a:extLst>
              <a:ext uri="{FF2B5EF4-FFF2-40B4-BE49-F238E27FC236}">
                <a16:creationId xmlns:a16="http://schemas.microsoft.com/office/drawing/2014/main" id="{EE04C68B-53C8-3B5D-1D9C-D3C8B4640229}"/>
              </a:ext>
            </a:extLst>
          </p:cNvPr>
          <p:cNvSpPr>
            <a:spLocks noGrp="1"/>
          </p:cNvSpPr>
          <p:nvPr>
            <p:ph type="sldNum" sz="quarter" idx="5"/>
          </p:nvPr>
        </p:nvSpPr>
        <p:spPr>
          <a:xfrm>
            <a:off x="3814763" y="9371013"/>
            <a:ext cx="2919412" cy="495300"/>
          </a:xfrm>
        </p:spPr>
        <p:txBody>
          <a:bodyPr/>
          <a:lstStyle/>
          <a:p>
            <a:fld id="{B7AB9732-376F-7C4D-846A-490D2D039410}" type="slidenum">
              <a:rPr lang="ja-JP" altLang="en-US" smtClean="0"/>
              <a:pPr/>
              <a:t>27</a:t>
            </a:fld>
            <a:endParaRPr lang="ja-JP" altLang="en-US" dirty="0"/>
          </a:p>
        </p:txBody>
      </p:sp>
    </p:spTree>
    <p:extLst>
      <p:ext uri="{BB962C8B-B14F-4D97-AF65-F5344CB8AC3E}">
        <p14:creationId xmlns:p14="http://schemas.microsoft.com/office/powerpoint/2010/main" val="16898965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a:t>今回、配合成分を見直した際に、新たに配合した成分は６つ。</a:t>
            </a:r>
            <a:endParaRPr lang="en-US" altLang="ja-JP"/>
          </a:p>
          <a:p>
            <a:endParaRPr lang="en-US" altLang="ja-JP"/>
          </a:p>
          <a:p>
            <a:r>
              <a:rPr lang="ja-JP" altLang="en-US"/>
              <a:t>そのうちミネラルは、現代人は補給したほうが良いとニュー スキンが考えている「亜鉛・銅・クロム・モリブデン・マンガン」の５つ。</a:t>
            </a:r>
            <a:endParaRPr lang="en-US" altLang="ja-JP"/>
          </a:p>
          <a:p>
            <a:endParaRPr lang="en-US" altLang="ja-JP"/>
          </a:p>
          <a:p>
            <a:r>
              <a:rPr lang="ja-JP" altLang="en-US"/>
              <a:t>＜５つのミネラルが含まれる食材をイメージとして掲載＞</a:t>
            </a:r>
            <a:endParaRPr lang="en-US" altLang="ja-JP"/>
          </a:p>
          <a:p>
            <a:pPr lvl="1"/>
            <a:r>
              <a:rPr lang="ja-JP" altLang="en-US"/>
              <a:t>亜鉛：牡蛎</a:t>
            </a:r>
            <a:endParaRPr lang="en-US" altLang="ja-JP"/>
          </a:p>
          <a:p>
            <a:pPr lvl="1"/>
            <a:r>
              <a:rPr lang="ja-JP" altLang="en-US"/>
              <a:t>銅：ナッツ</a:t>
            </a:r>
            <a:endParaRPr lang="en-US" altLang="ja-JP"/>
          </a:p>
          <a:p>
            <a:pPr lvl="1"/>
            <a:r>
              <a:rPr lang="ja-JP" altLang="en-US"/>
              <a:t>クロム：あさり</a:t>
            </a:r>
            <a:endParaRPr lang="en-US" altLang="ja-JP"/>
          </a:p>
          <a:p>
            <a:pPr lvl="1"/>
            <a:r>
              <a:rPr lang="ja-JP" altLang="en-US"/>
              <a:t>モリブデン：枝豆</a:t>
            </a:r>
            <a:endParaRPr lang="en-US" altLang="ja-JP"/>
          </a:p>
          <a:p>
            <a:pPr lvl="1"/>
            <a:r>
              <a:rPr lang="ja-JP" altLang="en-US"/>
              <a:t>マンガン：ショウガ</a:t>
            </a:r>
          </a:p>
        </p:txBody>
      </p:sp>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28</a:t>
            </a:fld>
            <a:endParaRPr lang="ja-JP" altLang="en-US"/>
          </a:p>
        </p:txBody>
      </p:sp>
      <p:sp>
        <p:nvSpPr>
          <p:cNvPr id="7" name="スライド イメージ プレースホルダー 6">
            <a:extLst>
              <a:ext uri="{FF2B5EF4-FFF2-40B4-BE49-F238E27FC236}">
                <a16:creationId xmlns:a16="http://schemas.microsoft.com/office/drawing/2014/main" id="{7F4D7D4E-31ED-409F-8F34-1B772CB0DA4E}"/>
              </a:ext>
            </a:extLst>
          </p:cNvPr>
          <p:cNvSpPr>
            <a:spLocks noGrp="1" noRot="1" noChangeAspect="1"/>
          </p:cNvSpPr>
          <p:nvPr>
            <p:ph type="sldImg"/>
          </p:nvPr>
        </p:nvSpPr>
        <p:spPr/>
      </p:sp>
    </p:spTree>
    <p:extLst>
      <p:ext uri="{BB962C8B-B14F-4D97-AF65-F5344CB8AC3E}">
        <p14:creationId xmlns:p14="http://schemas.microsoft.com/office/powerpoint/2010/main" val="3591234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a:t>あと１つ新たに配合した成分は、近年話題の</a:t>
            </a:r>
            <a:r>
              <a:rPr lang="en-US" altLang="ja-JP"/>
              <a:t>β-</a:t>
            </a:r>
            <a:r>
              <a:rPr lang="ja-JP" altLang="en-US"/>
              <a:t>クリプトキサンチン。</a:t>
            </a:r>
            <a:endParaRPr lang="en-US" altLang="ja-JP"/>
          </a:p>
          <a:p>
            <a:endParaRPr lang="en-US" altLang="ja-JP"/>
          </a:p>
          <a:p>
            <a:r>
              <a:rPr lang="ja-JP" altLang="ja-JP"/>
              <a:t>「みかん」の色素となる成分で、「トウガラシ」や「パプリカ」などにも含まれてい</a:t>
            </a:r>
            <a:r>
              <a:rPr lang="ja-JP" altLang="en-US"/>
              <a:t>る。</a:t>
            </a:r>
            <a:endParaRPr lang="en-US" altLang="ja-JP"/>
          </a:p>
          <a:p>
            <a:endParaRPr lang="en-US" altLang="ja-JP"/>
          </a:p>
          <a:p>
            <a:r>
              <a:rPr lang="ja-JP" altLang="ja-JP"/>
              <a:t>ニンジンなどに含まれるβ</a:t>
            </a:r>
            <a:r>
              <a:rPr lang="en-US" altLang="ja-JP"/>
              <a:t>-</a:t>
            </a:r>
            <a:r>
              <a:rPr lang="ja-JP" altLang="ja-JP"/>
              <a:t>カロテンの仲間</a:t>
            </a:r>
            <a:r>
              <a:rPr lang="ja-JP" altLang="en-US"/>
              <a:t>で、</a:t>
            </a:r>
            <a:r>
              <a:rPr lang="ja-JP" altLang="ja-JP"/>
              <a:t>健康維持に働きがあると、研究されている栄養成分</a:t>
            </a:r>
            <a:r>
              <a:rPr lang="ja-JP" altLang="en-US"/>
              <a:t>。</a:t>
            </a:r>
            <a:endParaRPr lang="en-US" altLang="ja-JP"/>
          </a:p>
          <a:p>
            <a:endParaRPr lang="ja-JP" altLang="ja-JP"/>
          </a:p>
          <a:p>
            <a:r>
              <a:rPr lang="ja-JP" altLang="ja-JP"/>
              <a:t>お酒を飲まれる機会が多い方、生活習慣を気にされている方</a:t>
            </a:r>
            <a:r>
              <a:rPr lang="ja-JP" altLang="en-US"/>
              <a:t>も注目。</a:t>
            </a:r>
            <a:endParaRPr lang="ja-JP" altLang="ja-JP"/>
          </a:p>
          <a:p>
            <a:endParaRPr lang="ja-JP" altLang="en-US"/>
          </a:p>
        </p:txBody>
      </p:sp>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29</a:t>
            </a:fld>
            <a:endParaRPr lang="ja-JP" altLang="en-US"/>
          </a:p>
        </p:txBody>
      </p:sp>
      <p:sp>
        <p:nvSpPr>
          <p:cNvPr id="7" name="スライド イメージ プレースホルダー 6">
            <a:extLst>
              <a:ext uri="{FF2B5EF4-FFF2-40B4-BE49-F238E27FC236}">
                <a16:creationId xmlns:a16="http://schemas.microsoft.com/office/drawing/2014/main" id="{89D24B47-5EE2-4F0F-BF64-6A71FED212D9}"/>
              </a:ext>
            </a:extLst>
          </p:cNvPr>
          <p:cNvSpPr>
            <a:spLocks noGrp="1" noRot="1" noChangeAspect="1"/>
          </p:cNvSpPr>
          <p:nvPr>
            <p:ph type="sldImg"/>
          </p:nvPr>
        </p:nvSpPr>
        <p:spPr/>
      </p:sp>
    </p:spTree>
    <p:extLst>
      <p:ext uri="{BB962C8B-B14F-4D97-AF65-F5344CB8AC3E}">
        <p14:creationId xmlns:p14="http://schemas.microsoft.com/office/powerpoint/2010/main" val="1934369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92D8153-6D69-476C-0100-21605903516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509C612-A195-8E3D-5D6C-AAB7B0F0C955}"/>
              </a:ext>
            </a:extLst>
          </p:cNvPr>
          <p:cNvSpPr>
            <a:spLocks noGrp="1"/>
          </p:cNvSpPr>
          <p:nvPr>
            <p:ph type="body" idx="1"/>
          </p:nvPr>
        </p:nvSpPr>
        <p:spPr/>
        <p:txBody>
          <a:bodyPr/>
          <a:lstStyle/>
          <a:p>
            <a:endParaRPr kumimoji="1" lang="ja-JP" altLang="en-US"/>
          </a:p>
        </p:txBody>
      </p:sp>
      <p:sp>
        <p:nvSpPr>
          <p:cNvPr id="6" name="スライド番号プレースホルダー 3">
            <a:extLst>
              <a:ext uri="{FF2B5EF4-FFF2-40B4-BE49-F238E27FC236}">
                <a16:creationId xmlns:a16="http://schemas.microsoft.com/office/drawing/2014/main" id="{5F4AA604-2BF4-FCD3-4A1E-63477D2A2E66}"/>
              </a:ext>
            </a:extLst>
          </p:cNvPr>
          <p:cNvSpPr>
            <a:spLocks noGrp="1"/>
          </p:cNvSpPr>
          <p:nvPr>
            <p:ph type="sldNum" sz="quarter" idx="5"/>
          </p:nvPr>
        </p:nvSpPr>
        <p:spPr>
          <a:xfrm>
            <a:off x="3814763" y="9371013"/>
            <a:ext cx="2919412" cy="495300"/>
          </a:xfrm>
        </p:spPr>
        <p:txBody>
          <a:bodyPr/>
          <a:lstStyle/>
          <a:p>
            <a:fld id="{B7AB9732-376F-7C4D-846A-490D2D039410}" type="slidenum">
              <a:rPr lang="ja-JP" altLang="en-US" smtClean="0"/>
              <a:pPr/>
              <a:t>3</a:t>
            </a:fld>
            <a:endParaRPr lang="ja-JP" altLang="en-US" dirty="0"/>
          </a:p>
        </p:txBody>
      </p:sp>
    </p:spTree>
    <p:extLst>
      <p:ext uri="{BB962C8B-B14F-4D97-AF65-F5344CB8AC3E}">
        <p14:creationId xmlns:p14="http://schemas.microsoft.com/office/powerpoint/2010/main" val="15892380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a:t>ライフパック ナノ プラスに含まる</a:t>
            </a:r>
            <a:r>
              <a:rPr lang="en-US" altLang="ja-JP"/>
              <a:t>17</a:t>
            </a:r>
            <a:r>
              <a:rPr lang="ja-JP" altLang="en-US"/>
              <a:t>種類の成分について、ひとつの成分（ビタミン、ミネラル等）をひとつの食材に置き換えたところ、ライフパック ナノ プラス１日目安量（</a:t>
            </a:r>
            <a:r>
              <a:rPr lang="en-US" altLang="ja-JP"/>
              <a:t>2</a:t>
            </a:r>
            <a:r>
              <a:rPr lang="ja-JP" altLang="en-US"/>
              <a:t>パック）あたりでこれだけの食材が必要に。</a:t>
            </a:r>
            <a:endParaRPr lang="en-US" altLang="ja-JP"/>
          </a:p>
          <a:p>
            <a:r>
              <a:rPr lang="ja-JP" altLang="en-US"/>
              <a:t>　＊ライフパック ナノ プラスに、これらすべての食材、 または食材に含有されるすべての栄養素が配合されているという意味ではありません。</a:t>
            </a:r>
            <a:endParaRPr lang="en-US" altLang="ja-JP"/>
          </a:p>
          <a:p>
            <a:endParaRPr lang="en-US" altLang="ja-JP"/>
          </a:p>
          <a:p>
            <a:r>
              <a:rPr lang="ja-JP" altLang="en-US"/>
              <a:t>写真は、製品イメージビジュアルを実際に撮影した時のもの。</a:t>
            </a:r>
            <a:endParaRPr lang="en-US" altLang="ja-JP"/>
          </a:p>
        </p:txBody>
      </p:sp>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30</a:t>
            </a:fld>
            <a:endParaRPr lang="ja-JP" altLang="en-US"/>
          </a:p>
        </p:txBody>
      </p:sp>
      <p:sp>
        <p:nvSpPr>
          <p:cNvPr id="7" name="スライド イメージ プレースホルダー 6">
            <a:extLst>
              <a:ext uri="{FF2B5EF4-FFF2-40B4-BE49-F238E27FC236}">
                <a16:creationId xmlns:a16="http://schemas.microsoft.com/office/drawing/2014/main" id="{E66B08B8-3EB1-434F-9B60-66074BF01497}"/>
              </a:ext>
            </a:extLst>
          </p:cNvPr>
          <p:cNvSpPr>
            <a:spLocks noGrp="1" noRot="1" noChangeAspect="1"/>
          </p:cNvSpPr>
          <p:nvPr>
            <p:ph type="sldImg"/>
          </p:nvPr>
        </p:nvSpPr>
        <p:spPr/>
      </p:sp>
    </p:spTree>
    <p:extLst>
      <p:ext uri="{BB962C8B-B14F-4D97-AF65-F5344CB8AC3E}">
        <p14:creationId xmlns:p14="http://schemas.microsoft.com/office/powerpoint/2010/main" val="21139886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a:t>最後の３番目は「摂りやすい」が違う。</a:t>
            </a:r>
            <a:endParaRPr lang="en-US" altLang="ja-JP"/>
          </a:p>
          <a:p>
            <a:endParaRPr lang="en-US" altLang="ja-JP"/>
          </a:p>
        </p:txBody>
      </p:sp>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31</a:t>
            </a:fld>
            <a:endParaRPr lang="ja-JP" altLang="en-US"/>
          </a:p>
        </p:txBody>
      </p:sp>
      <p:sp>
        <p:nvSpPr>
          <p:cNvPr id="7" name="スライド イメージ プレースホルダー 6">
            <a:extLst>
              <a:ext uri="{FF2B5EF4-FFF2-40B4-BE49-F238E27FC236}">
                <a16:creationId xmlns:a16="http://schemas.microsoft.com/office/drawing/2014/main" id="{05F4E672-8B92-4D26-BC7D-924D4BF853A8}"/>
              </a:ext>
            </a:extLst>
          </p:cNvPr>
          <p:cNvSpPr>
            <a:spLocks noGrp="1" noRot="1" noChangeAspect="1"/>
          </p:cNvSpPr>
          <p:nvPr>
            <p:ph type="sldImg"/>
          </p:nvPr>
        </p:nvSpPr>
        <p:spPr/>
      </p:sp>
    </p:spTree>
    <p:extLst>
      <p:ext uri="{BB962C8B-B14F-4D97-AF65-F5344CB8AC3E}">
        <p14:creationId xmlns:p14="http://schemas.microsoft.com/office/powerpoint/2010/main" val="28846353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a:t>本社がサプリメントに関する世界的な調査を行ったところ、日本の消費者が他の国々と大きく異なった点は、サイズに対するこだわり。</a:t>
            </a:r>
            <a:endParaRPr lang="en-US" altLang="ja-JP"/>
          </a:p>
          <a:p>
            <a:endParaRPr lang="en-US" altLang="ja-JP"/>
          </a:p>
          <a:p>
            <a:r>
              <a:rPr lang="ja-JP" altLang="en-US"/>
              <a:t>日本人にとってのこだわりである小さいサイズを、豊富な成分を維持しながら実現した、凝縮コンパクト。</a:t>
            </a:r>
            <a:endParaRPr lang="en-US" altLang="ja-JP"/>
          </a:p>
          <a:p>
            <a:endParaRPr lang="en-US" altLang="ja-JP"/>
          </a:p>
          <a:p>
            <a:r>
              <a:rPr lang="ja-JP" altLang="en-US"/>
              <a:t>これを実現したのは、日本の生産工場がもつ高い技術力と本社</a:t>
            </a:r>
            <a:r>
              <a:rPr lang="en-US" altLang="ja-JP"/>
              <a:t>R&amp;D</a:t>
            </a:r>
            <a:r>
              <a:rPr lang="ja-JP" altLang="en-US"/>
              <a:t>との連携。</a:t>
            </a:r>
            <a:endParaRPr lang="en-US" altLang="ja-JP"/>
          </a:p>
          <a:p>
            <a:endParaRPr lang="en-US" altLang="ja-JP"/>
          </a:p>
          <a:p>
            <a:r>
              <a:rPr lang="ja-JP" altLang="en-US"/>
              <a:t>こちらの国内生産工場は、</a:t>
            </a:r>
            <a:r>
              <a:rPr lang="en-US" altLang="ja-JP"/>
              <a:t>GMP</a:t>
            </a:r>
            <a:r>
              <a:rPr lang="ja-JP" altLang="en-US"/>
              <a:t>と</a:t>
            </a:r>
            <a:r>
              <a:rPr lang="en-US" altLang="ja-JP"/>
              <a:t>cGMP</a:t>
            </a:r>
            <a:r>
              <a:rPr lang="ja-JP" altLang="en-US"/>
              <a:t>の認証を取得しており、日本の受託製造メーカーの中で両認証制度を持つのはわずか</a:t>
            </a:r>
            <a:r>
              <a:rPr lang="en-US" altLang="ja-JP"/>
              <a:t>3%</a:t>
            </a:r>
            <a:r>
              <a:rPr lang="ja-JP" altLang="en-US"/>
              <a:t>（</a:t>
            </a:r>
            <a:r>
              <a:rPr lang="en-US" altLang="ja-JP"/>
              <a:t>2019</a:t>
            </a:r>
            <a:r>
              <a:rPr lang="ja-JP" altLang="en-US"/>
              <a:t>年現在）。</a:t>
            </a:r>
            <a:endParaRPr lang="en-US" altLang="ja-JP"/>
          </a:p>
          <a:p>
            <a:endParaRPr lang="en-US" altLang="ja-JP"/>
          </a:p>
          <a:p>
            <a:r>
              <a:rPr lang="ja-JP" altLang="en-US"/>
              <a:t>註：</a:t>
            </a:r>
            <a:endParaRPr lang="en-US" altLang="ja-JP"/>
          </a:p>
          <a:p>
            <a:r>
              <a:rPr lang="en-US" altLang="ja-JP"/>
              <a:t>GMP(Good Manufacturing Practice</a:t>
            </a:r>
            <a:r>
              <a:rPr lang="ja-JP" altLang="ja-JP"/>
              <a:t>の略</a:t>
            </a:r>
            <a:r>
              <a:rPr lang="en-US" altLang="ja-JP"/>
              <a:t>)</a:t>
            </a:r>
            <a:endParaRPr lang="ja-JP" altLang="ja-JP"/>
          </a:p>
          <a:p>
            <a:r>
              <a:rPr lang="en-US" altLang="ja-JP"/>
              <a:t>cGMP (current Good Manufacturing Practice</a:t>
            </a:r>
            <a:r>
              <a:rPr lang="ja-JP" altLang="ja-JP"/>
              <a:t>の略</a:t>
            </a:r>
            <a:r>
              <a:rPr lang="en-US" altLang="ja-JP"/>
              <a:t>)</a:t>
            </a:r>
          </a:p>
          <a:p>
            <a:endParaRPr lang="en-US" altLang="ja-JP"/>
          </a:p>
          <a:p>
            <a:endParaRPr lang="ja-JP" altLang="en-US"/>
          </a:p>
        </p:txBody>
      </p:sp>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32</a:t>
            </a:fld>
            <a:endParaRPr lang="ja-JP" altLang="en-US"/>
          </a:p>
        </p:txBody>
      </p:sp>
      <p:sp>
        <p:nvSpPr>
          <p:cNvPr id="7" name="スライド イメージ プレースホルダー 6">
            <a:extLst>
              <a:ext uri="{FF2B5EF4-FFF2-40B4-BE49-F238E27FC236}">
                <a16:creationId xmlns:a16="http://schemas.microsoft.com/office/drawing/2014/main" id="{C50645E0-7AE0-40FD-8EDF-E3EF0EEDA2D2}"/>
              </a:ext>
            </a:extLst>
          </p:cNvPr>
          <p:cNvSpPr>
            <a:spLocks noGrp="1" noRot="1" noChangeAspect="1"/>
          </p:cNvSpPr>
          <p:nvPr>
            <p:ph type="sldImg"/>
          </p:nvPr>
        </p:nvSpPr>
        <p:spPr/>
      </p:sp>
    </p:spTree>
    <p:extLst>
      <p:ext uri="{BB962C8B-B14F-4D97-AF65-F5344CB8AC3E}">
        <p14:creationId xmlns:p14="http://schemas.microsoft.com/office/powerpoint/2010/main" val="29465121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a:t>「摂りやすい」の違いは、プロフェッショナルなカラダづくりにも対応していることから分かる。</a:t>
            </a:r>
            <a:endParaRPr lang="en-US" altLang="ja-JP"/>
          </a:p>
          <a:p>
            <a:endParaRPr lang="en-US" altLang="ja-JP"/>
          </a:p>
          <a:p>
            <a:r>
              <a:rPr lang="ja-JP" altLang="en-US"/>
              <a:t>アンチ・ドーピング認証（インフォームド チョイス）取得。</a:t>
            </a:r>
            <a:endParaRPr lang="en-US" altLang="ja-JP"/>
          </a:p>
          <a:p>
            <a:endParaRPr lang="en-US" altLang="ja-JP"/>
          </a:p>
          <a:p>
            <a:r>
              <a:rPr lang="ja-JP" altLang="en-US"/>
              <a:t>註</a:t>
            </a:r>
            <a:r>
              <a:rPr lang="en-US" altLang="ja-JP"/>
              <a:t>: </a:t>
            </a:r>
            <a:r>
              <a:rPr lang="ja-JP" altLang="ja-JP"/>
              <a:t>「インフォームド・チョイス」は、英国</a:t>
            </a:r>
            <a:r>
              <a:rPr lang="en-US" altLang="ja-JP"/>
              <a:t>LGC</a:t>
            </a:r>
            <a:r>
              <a:rPr lang="ja-JP" altLang="ja-JP"/>
              <a:t>社が審査する国際的なアンチ・ドーピング認証プログラムの名称で、スポーツ競技における禁止物質として</a:t>
            </a:r>
            <a:r>
              <a:rPr lang="en-US" altLang="ja-JP"/>
              <a:t>WADA</a:t>
            </a:r>
            <a:r>
              <a:rPr lang="ja-JP" altLang="ja-JP"/>
              <a:t>（世界アンチ・ドーピング機構）リストに掲載されている物質に関する、広範囲で厳格なテストに合格していることを保証するもの。</a:t>
            </a:r>
          </a:p>
          <a:p>
            <a:endParaRPr lang="ja-JP" altLang="en-US"/>
          </a:p>
        </p:txBody>
      </p:sp>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33</a:t>
            </a:fld>
            <a:endParaRPr lang="ja-JP" altLang="en-US"/>
          </a:p>
        </p:txBody>
      </p:sp>
      <p:sp>
        <p:nvSpPr>
          <p:cNvPr id="7" name="スライド イメージ プレースホルダー 6">
            <a:extLst>
              <a:ext uri="{FF2B5EF4-FFF2-40B4-BE49-F238E27FC236}">
                <a16:creationId xmlns:a16="http://schemas.microsoft.com/office/drawing/2014/main" id="{83B0786C-9655-42AF-A8EF-51A765478A72}"/>
              </a:ext>
            </a:extLst>
          </p:cNvPr>
          <p:cNvSpPr>
            <a:spLocks noGrp="1" noRot="1" noChangeAspect="1"/>
          </p:cNvSpPr>
          <p:nvPr>
            <p:ph type="sldImg"/>
          </p:nvPr>
        </p:nvSpPr>
        <p:spPr>
          <a:xfrm>
            <a:off x="558800" y="323850"/>
            <a:ext cx="5656263" cy="3181350"/>
          </a:xfrm>
        </p:spPr>
      </p:sp>
    </p:spTree>
    <p:extLst>
      <p:ext uri="{BB962C8B-B14F-4D97-AF65-F5344CB8AC3E}">
        <p14:creationId xmlns:p14="http://schemas.microsoft.com/office/powerpoint/2010/main" val="5981685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34</a:t>
            </a:fld>
            <a:endParaRPr lang="ja-JP" altLang="en-US"/>
          </a:p>
        </p:txBody>
      </p:sp>
      <p:sp>
        <p:nvSpPr>
          <p:cNvPr id="6" name="スライド イメージ プレースホルダー 5">
            <a:extLst>
              <a:ext uri="{FF2B5EF4-FFF2-40B4-BE49-F238E27FC236}">
                <a16:creationId xmlns:a16="http://schemas.microsoft.com/office/drawing/2014/main" id="{8F9C8873-F881-4035-8E78-68F2E661A00E}"/>
              </a:ext>
            </a:extLst>
          </p:cNvPr>
          <p:cNvSpPr>
            <a:spLocks noGrp="1" noRot="1" noChangeAspect="1"/>
          </p:cNvSpPr>
          <p:nvPr>
            <p:ph type="sldImg"/>
          </p:nvPr>
        </p:nvSpPr>
        <p:spPr/>
      </p:sp>
      <p:sp>
        <p:nvSpPr>
          <p:cNvPr id="7" name="ノート プレースホルダー 6">
            <a:extLst>
              <a:ext uri="{FF2B5EF4-FFF2-40B4-BE49-F238E27FC236}">
                <a16:creationId xmlns:a16="http://schemas.microsoft.com/office/drawing/2014/main" id="{9404743A-F32E-4574-B036-EA549471DD47}"/>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3110625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 イメージ プレースホルダー 3">
            <a:extLst>
              <a:ext uri="{FF2B5EF4-FFF2-40B4-BE49-F238E27FC236}">
                <a16:creationId xmlns:a16="http://schemas.microsoft.com/office/drawing/2014/main" id="{4C9D65F7-605D-465A-9FD3-2574F8C66140}"/>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03B36C2C-053B-4376-8925-FB40822425B4}"/>
              </a:ext>
            </a:extLst>
          </p:cNvPr>
          <p:cNvSpPr>
            <a:spLocks noGrp="1"/>
          </p:cNvSpPr>
          <p:nvPr>
            <p:ph type="body" idx="1"/>
          </p:nvPr>
        </p:nvSpPr>
        <p:spPr/>
        <p:txBody>
          <a:bodyPr/>
          <a:lstStyle/>
          <a:p>
            <a:endParaRPr kumimoji="1" lang="ja-JP" altLang="en-US"/>
          </a:p>
        </p:txBody>
      </p:sp>
      <p:sp>
        <p:nvSpPr>
          <p:cNvPr id="2" name="スライド番号プレースホルダー 3">
            <a:extLst>
              <a:ext uri="{FF2B5EF4-FFF2-40B4-BE49-F238E27FC236}">
                <a16:creationId xmlns:a16="http://schemas.microsoft.com/office/drawing/2014/main" id="{3B8B1879-1DCF-1634-A9D1-7BBFCFCB86B0}"/>
              </a:ext>
            </a:extLst>
          </p:cNvPr>
          <p:cNvSpPr>
            <a:spLocks noGrp="1"/>
          </p:cNvSpPr>
          <p:nvPr>
            <p:ph type="sldNum" sz="quarter" idx="5"/>
          </p:nvPr>
        </p:nvSpPr>
        <p:spPr>
          <a:xfrm>
            <a:off x="3814763" y="9371013"/>
            <a:ext cx="2919412" cy="495300"/>
          </a:xfrm>
        </p:spPr>
        <p:txBody>
          <a:bodyPr/>
          <a:lstStyle/>
          <a:p>
            <a:fld id="{B7AB9732-376F-7C4D-846A-490D2D039410}" type="slidenum">
              <a:rPr lang="ja-JP" altLang="en-US" smtClean="0"/>
              <a:pPr/>
              <a:t>35</a:t>
            </a:fld>
            <a:endParaRPr lang="ja-JP" altLang="en-US" dirty="0"/>
          </a:p>
        </p:txBody>
      </p:sp>
    </p:spTree>
    <p:extLst>
      <p:ext uri="{BB962C8B-B14F-4D97-AF65-F5344CB8AC3E}">
        <p14:creationId xmlns:p14="http://schemas.microsoft.com/office/powerpoint/2010/main" val="17508008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 イメージ プレースホルダー 3">
            <a:extLst>
              <a:ext uri="{FF2B5EF4-FFF2-40B4-BE49-F238E27FC236}">
                <a16:creationId xmlns:a16="http://schemas.microsoft.com/office/drawing/2014/main" id="{92A892FF-903E-48FC-AFCC-8E2F0C52A57E}"/>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5674C2CC-5673-451C-BC56-5BA6C8543F42}"/>
              </a:ext>
            </a:extLst>
          </p:cNvPr>
          <p:cNvSpPr>
            <a:spLocks noGrp="1"/>
          </p:cNvSpPr>
          <p:nvPr>
            <p:ph type="body" idx="1"/>
          </p:nvPr>
        </p:nvSpPr>
        <p:spPr/>
        <p:txBody>
          <a:bodyPr/>
          <a:lstStyle/>
          <a:p>
            <a:endParaRPr kumimoji="1" lang="ja-JP" altLang="en-US"/>
          </a:p>
        </p:txBody>
      </p:sp>
      <p:sp>
        <p:nvSpPr>
          <p:cNvPr id="2" name="スライド番号プレースホルダー 3">
            <a:extLst>
              <a:ext uri="{FF2B5EF4-FFF2-40B4-BE49-F238E27FC236}">
                <a16:creationId xmlns:a16="http://schemas.microsoft.com/office/drawing/2014/main" id="{B138914C-0B05-FD29-7752-C596B84E37A0}"/>
              </a:ext>
            </a:extLst>
          </p:cNvPr>
          <p:cNvSpPr>
            <a:spLocks noGrp="1"/>
          </p:cNvSpPr>
          <p:nvPr>
            <p:ph type="sldNum" sz="quarter" idx="5"/>
          </p:nvPr>
        </p:nvSpPr>
        <p:spPr>
          <a:xfrm>
            <a:off x="3814763" y="9371013"/>
            <a:ext cx="2919412" cy="495300"/>
          </a:xfrm>
        </p:spPr>
        <p:txBody>
          <a:bodyPr/>
          <a:lstStyle/>
          <a:p>
            <a:fld id="{B7AB9732-376F-7C4D-846A-490D2D039410}" type="slidenum">
              <a:rPr lang="ja-JP" altLang="en-US" smtClean="0"/>
              <a:pPr/>
              <a:t>36</a:t>
            </a:fld>
            <a:endParaRPr lang="ja-JP" altLang="en-US" dirty="0"/>
          </a:p>
        </p:txBody>
      </p:sp>
    </p:spTree>
    <p:extLst>
      <p:ext uri="{BB962C8B-B14F-4D97-AF65-F5344CB8AC3E}">
        <p14:creationId xmlns:p14="http://schemas.microsoft.com/office/powerpoint/2010/main" val="39533119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37</a:t>
            </a:fld>
            <a:endParaRPr lang="ja-JP" altLang="en-US"/>
          </a:p>
        </p:txBody>
      </p:sp>
      <p:sp>
        <p:nvSpPr>
          <p:cNvPr id="6" name="スライド イメージ プレースホルダー 5">
            <a:extLst>
              <a:ext uri="{FF2B5EF4-FFF2-40B4-BE49-F238E27FC236}">
                <a16:creationId xmlns:a16="http://schemas.microsoft.com/office/drawing/2014/main" id="{F90C15C3-0FB3-4C58-9E11-352347BFC3A4}"/>
              </a:ext>
            </a:extLst>
          </p:cNvPr>
          <p:cNvSpPr>
            <a:spLocks noGrp="1" noRot="1" noChangeAspect="1"/>
          </p:cNvSpPr>
          <p:nvPr>
            <p:ph type="sldImg"/>
          </p:nvPr>
        </p:nvSpPr>
        <p:spPr/>
      </p:sp>
      <p:sp>
        <p:nvSpPr>
          <p:cNvPr id="7" name="ノート プレースホルダー 6">
            <a:extLst>
              <a:ext uri="{FF2B5EF4-FFF2-40B4-BE49-F238E27FC236}">
                <a16:creationId xmlns:a16="http://schemas.microsoft.com/office/drawing/2014/main" id="{DAC6D598-6FCC-452E-BA8C-8C05CED14E1D}"/>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097637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38</a:t>
            </a:fld>
            <a:endParaRPr lang="ja-JP" altLang="en-US"/>
          </a:p>
        </p:txBody>
      </p:sp>
      <p:sp>
        <p:nvSpPr>
          <p:cNvPr id="6" name="スライド イメージ プレースホルダー 5">
            <a:extLst>
              <a:ext uri="{FF2B5EF4-FFF2-40B4-BE49-F238E27FC236}">
                <a16:creationId xmlns:a16="http://schemas.microsoft.com/office/drawing/2014/main" id="{AE3F5AD5-2800-4CAA-8AE0-903F9D3A7ED5}"/>
              </a:ext>
            </a:extLst>
          </p:cNvPr>
          <p:cNvSpPr>
            <a:spLocks noGrp="1" noRot="1" noChangeAspect="1"/>
          </p:cNvSpPr>
          <p:nvPr>
            <p:ph type="sldImg"/>
          </p:nvPr>
        </p:nvSpPr>
        <p:spPr>
          <a:xfrm>
            <a:off x="558800" y="323850"/>
            <a:ext cx="5656263" cy="3181350"/>
          </a:xfrm>
        </p:spPr>
      </p:sp>
      <p:sp>
        <p:nvSpPr>
          <p:cNvPr id="7" name="ノート プレースホルダー 6">
            <a:extLst>
              <a:ext uri="{FF2B5EF4-FFF2-40B4-BE49-F238E27FC236}">
                <a16:creationId xmlns:a16="http://schemas.microsoft.com/office/drawing/2014/main" id="{D54F68CA-20A4-4F54-AA10-2B1836B9FCEA}"/>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9509315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a:p>
          <a:p>
            <a:endParaRPr lang="ja-JP" altLang="en-US"/>
          </a:p>
        </p:txBody>
      </p:sp>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39</a:t>
            </a:fld>
            <a:endParaRPr lang="ja-JP" altLang="en-US"/>
          </a:p>
        </p:txBody>
      </p:sp>
      <p:sp>
        <p:nvSpPr>
          <p:cNvPr id="7" name="スライド イメージ プレースホルダー 6">
            <a:extLst>
              <a:ext uri="{FF2B5EF4-FFF2-40B4-BE49-F238E27FC236}">
                <a16:creationId xmlns:a16="http://schemas.microsoft.com/office/drawing/2014/main" id="{0CBF83F7-A32D-4821-AD98-A3B813E43D25}"/>
              </a:ext>
            </a:extLst>
          </p:cNvPr>
          <p:cNvSpPr>
            <a:spLocks noGrp="1" noRot="1" noChangeAspect="1"/>
          </p:cNvSpPr>
          <p:nvPr>
            <p:ph type="sldImg"/>
          </p:nvPr>
        </p:nvSpPr>
        <p:spPr/>
      </p:sp>
    </p:spTree>
    <p:extLst>
      <p:ext uri="{BB962C8B-B14F-4D97-AF65-F5344CB8AC3E}">
        <p14:creationId xmlns:p14="http://schemas.microsoft.com/office/powerpoint/2010/main" val="3018727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r>
              <a:rPr lang="ja-JP" altLang="en-US"/>
              <a:t>みなさまに、ご愛用頂いているライフパックシリーズは、</a:t>
            </a:r>
            <a:r>
              <a:rPr lang="en-US" altLang="ja-JP"/>
              <a:t>1995</a:t>
            </a:r>
            <a:r>
              <a:rPr lang="ja-JP" altLang="en-US"/>
              <a:t>年の発売以来、</a:t>
            </a:r>
            <a:r>
              <a:rPr lang="en-US" altLang="ja-JP"/>
              <a:t>20</a:t>
            </a:r>
            <a:r>
              <a:rPr lang="ja-JP" altLang="en-US"/>
              <a:t>年以上のロングセラー製品。</a:t>
            </a:r>
            <a:endParaRPr lang="en-US" altLang="ja-JP"/>
          </a:p>
          <a:p>
            <a:endParaRPr lang="ja-JP" altLang="en-US"/>
          </a:p>
        </p:txBody>
      </p:sp>
      <p:sp>
        <p:nvSpPr>
          <p:cNvPr id="9" name="スライド イメージ プレースホルダー 8">
            <a:extLst>
              <a:ext uri="{FF2B5EF4-FFF2-40B4-BE49-F238E27FC236}">
                <a16:creationId xmlns:a16="http://schemas.microsoft.com/office/drawing/2014/main" id="{416F680E-F927-44EE-AB43-46DEB0A356A5}"/>
              </a:ext>
            </a:extLst>
          </p:cNvPr>
          <p:cNvSpPr>
            <a:spLocks noGrp="1" noRot="1" noChangeAspect="1"/>
          </p:cNvSpPr>
          <p:nvPr>
            <p:ph type="sldImg"/>
          </p:nvPr>
        </p:nvSpPr>
        <p:spPr>
          <a:xfrm>
            <a:off x="558800" y="323850"/>
            <a:ext cx="5656263" cy="3181350"/>
          </a:xfrm>
        </p:spPr>
      </p:sp>
      <p:sp>
        <p:nvSpPr>
          <p:cNvPr id="2" name="スライド番号プレースホルダー 3">
            <a:extLst>
              <a:ext uri="{FF2B5EF4-FFF2-40B4-BE49-F238E27FC236}">
                <a16:creationId xmlns:a16="http://schemas.microsoft.com/office/drawing/2014/main" id="{EE4BF1D1-6482-4B9F-949E-1453A88F8492}"/>
              </a:ext>
            </a:extLst>
          </p:cNvPr>
          <p:cNvSpPr>
            <a:spLocks noGrp="1"/>
          </p:cNvSpPr>
          <p:nvPr>
            <p:ph type="sldNum" sz="quarter" idx="5"/>
          </p:nvPr>
        </p:nvSpPr>
        <p:spPr>
          <a:xfrm>
            <a:off x="3814763" y="9371013"/>
            <a:ext cx="2919412" cy="495300"/>
          </a:xfrm>
        </p:spPr>
        <p:txBody>
          <a:bodyPr/>
          <a:lstStyle/>
          <a:p>
            <a:fld id="{B7AB9732-376F-7C4D-846A-490D2D039410}" type="slidenum">
              <a:rPr lang="ja-JP" altLang="en-US" smtClean="0"/>
              <a:pPr/>
              <a:t>4</a:t>
            </a:fld>
            <a:endParaRPr lang="ja-JP" altLang="en-US" dirty="0"/>
          </a:p>
        </p:txBody>
      </p:sp>
    </p:spTree>
    <p:extLst>
      <p:ext uri="{BB962C8B-B14F-4D97-AF65-F5344CB8AC3E}">
        <p14:creationId xmlns:p14="http://schemas.microsoft.com/office/powerpoint/2010/main" val="8372694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 イメージ プレースホルダー 3">
            <a:extLst>
              <a:ext uri="{FF2B5EF4-FFF2-40B4-BE49-F238E27FC236}">
                <a16:creationId xmlns:a16="http://schemas.microsoft.com/office/drawing/2014/main" id="{535E5EC0-AE7A-4827-8884-29FF28BCCC3C}"/>
              </a:ext>
            </a:extLst>
          </p:cNvPr>
          <p:cNvSpPr>
            <a:spLocks noGrp="1" noRot="1" noChangeAspect="1"/>
          </p:cNvSpPr>
          <p:nvPr>
            <p:ph type="sldImg"/>
          </p:nvPr>
        </p:nvSpPr>
        <p:spPr>
          <a:xfrm>
            <a:off x="558800" y="323850"/>
            <a:ext cx="5656263" cy="3181350"/>
          </a:xfrm>
        </p:spPr>
      </p:sp>
      <p:sp>
        <p:nvSpPr>
          <p:cNvPr id="5" name="ノート プレースホルダー 4">
            <a:extLst>
              <a:ext uri="{FF2B5EF4-FFF2-40B4-BE49-F238E27FC236}">
                <a16:creationId xmlns:a16="http://schemas.microsoft.com/office/drawing/2014/main" id="{DF8C09AB-38F1-4689-9EE4-CBEA310B6E2A}"/>
              </a:ext>
            </a:extLst>
          </p:cNvPr>
          <p:cNvSpPr>
            <a:spLocks noGrp="1"/>
          </p:cNvSpPr>
          <p:nvPr>
            <p:ph type="body" idx="1"/>
          </p:nvPr>
        </p:nvSpPr>
        <p:spPr/>
        <p:txBody>
          <a:bodyPr/>
          <a:lstStyle/>
          <a:p>
            <a:endParaRPr kumimoji="1" lang="ja-JP" altLang="en-US"/>
          </a:p>
        </p:txBody>
      </p:sp>
      <p:sp>
        <p:nvSpPr>
          <p:cNvPr id="2" name="スライド番号プレースホルダー 3">
            <a:extLst>
              <a:ext uri="{FF2B5EF4-FFF2-40B4-BE49-F238E27FC236}">
                <a16:creationId xmlns:a16="http://schemas.microsoft.com/office/drawing/2014/main" id="{1F04B1EE-AAF3-DAFD-45AB-9A1AEECF5217}"/>
              </a:ext>
            </a:extLst>
          </p:cNvPr>
          <p:cNvSpPr>
            <a:spLocks noGrp="1"/>
          </p:cNvSpPr>
          <p:nvPr>
            <p:ph type="sldNum" sz="quarter" idx="5"/>
          </p:nvPr>
        </p:nvSpPr>
        <p:spPr>
          <a:xfrm>
            <a:off x="3814763" y="9371013"/>
            <a:ext cx="2919412" cy="495300"/>
          </a:xfrm>
        </p:spPr>
        <p:txBody>
          <a:bodyPr/>
          <a:lstStyle/>
          <a:p>
            <a:fld id="{B7AB9732-376F-7C4D-846A-490D2D039410}" type="slidenum">
              <a:rPr lang="ja-JP" altLang="en-US" smtClean="0"/>
              <a:pPr/>
              <a:t>40</a:t>
            </a:fld>
            <a:endParaRPr lang="ja-JP" altLang="en-US" dirty="0"/>
          </a:p>
        </p:txBody>
      </p:sp>
    </p:spTree>
    <p:extLst>
      <p:ext uri="{BB962C8B-B14F-4D97-AF65-F5344CB8AC3E}">
        <p14:creationId xmlns:p14="http://schemas.microsoft.com/office/powerpoint/2010/main" val="11930827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41</a:t>
            </a:fld>
            <a:endParaRPr lang="ja-JP" altLang="en-US"/>
          </a:p>
        </p:txBody>
      </p:sp>
      <p:sp>
        <p:nvSpPr>
          <p:cNvPr id="6" name="スライド イメージ プレースホルダー 5">
            <a:extLst>
              <a:ext uri="{FF2B5EF4-FFF2-40B4-BE49-F238E27FC236}">
                <a16:creationId xmlns:a16="http://schemas.microsoft.com/office/drawing/2014/main" id="{E90FF1CF-9E35-40C4-A4D6-9A1CD2D5729C}"/>
              </a:ext>
            </a:extLst>
          </p:cNvPr>
          <p:cNvSpPr>
            <a:spLocks noGrp="1" noRot="1" noChangeAspect="1"/>
          </p:cNvSpPr>
          <p:nvPr>
            <p:ph type="sldImg"/>
          </p:nvPr>
        </p:nvSpPr>
        <p:spPr>
          <a:xfrm>
            <a:off x="558800" y="323850"/>
            <a:ext cx="5656263" cy="3181350"/>
          </a:xfrm>
        </p:spPr>
      </p:sp>
      <p:sp>
        <p:nvSpPr>
          <p:cNvPr id="7" name="ノート プレースホルダー 6">
            <a:extLst>
              <a:ext uri="{FF2B5EF4-FFF2-40B4-BE49-F238E27FC236}">
                <a16:creationId xmlns:a16="http://schemas.microsoft.com/office/drawing/2014/main" id="{427688DA-9DE1-43AC-B57B-8C4311DF68C4}"/>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5168257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42</a:t>
            </a:fld>
            <a:endParaRPr lang="ja-JP" altLang="en-US"/>
          </a:p>
        </p:txBody>
      </p:sp>
      <p:sp>
        <p:nvSpPr>
          <p:cNvPr id="9" name="スライド イメージ プレースホルダー 8">
            <a:extLst>
              <a:ext uri="{FF2B5EF4-FFF2-40B4-BE49-F238E27FC236}">
                <a16:creationId xmlns:a16="http://schemas.microsoft.com/office/drawing/2014/main" id="{940375DF-2E3E-42AD-8393-02A1CA188966}"/>
              </a:ext>
            </a:extLst>
          </p:cNvPr>
          <p:cNvSpPr>
            <a:spLocks noGrp="1" noRot="1" noChangeAspect="1"/>
          </p:cNvSpPr>
          <p:nvPr>
            <p:ph type="sldImg"/>
          </p:nvPr>
        </p:nvSpPr>
        <p:spPr>
          <a:xfrm>
            <a:off x="558800" y="323850"/>
            <a:ext cx="5656263" cy="3181350"/>
          </a:xfrm>
        </p:spPr>
      </p:sp>
      <p:sp>
        <p:nvSpPr>
          <p:cNvPr id="10" name="ノート プレースホルダー 9">
            <a:extLst>
              <a:ext uri="{FF2B5EF4-FFF2-40B4-BE49-F238E27FC236}">
                <a16:creationId xmlns:a16="http://schemas.microsoft.com/office/drawing/2014/main" id="{50AB76CD-B485-4925-AC98-FEE1506C5B23}"/>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1721501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1"/>
            <a:endParaRPr lang="ja-JP" altLang="en-US"/>
          </a:p>
          <a:p>
            <a:pPr lvl="1"/>
            <a:endParaRPr lang="en-US" altLang="ja-JP"/>
          </a:p>
        </p:txBody>
      </p:sp>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43</a:t>
            </a:fld>
            <a:endParaRPr lang="ja-JP" altLang="en-US"/>
          </a:p>
        </p:txBody>
      </p:sp>
      <p:sp>
        <p:nvSpPr>
          <p:cNvPr id="7" name="スライド イメージ プレースホルダー 6">
            <a:extLst>
              <a:ext uri="{FF2B5EF4-FFF2-40B4-BE49-F238E27FC236}">
                <a16:creationId xmlns:a16="http://schemas.microsoft.com/office/drawing/2014/main" id="{BEBD4A41-C2E2-41CA-AD4E-1EBFD4D59F68}"/>
              </a:ext>
            </a:extLst>
          </p:cNvPr>
          <p:cNvSpPr>
            <a:spLocks noGrp="1" noRot="1" noChangeAspect="1"/>
          </p:cNvSpPr>
          <p:nvPr>
            <p:ph type="sldImg"/>
          </p:nvPr>
        </p:nvSpPr>
        <p:spPr>
          <a:xfrm>
            <a:off x="558800" y="323850"/>
            <a:ext cx="5656263" cy="3181350"/>
          </a:xfrm>
        </p:spPr>
      </p:sp>
    </p:spTree>
    <p:extLst>
      <p:ext uri="{BB962C8B-B14F-4D97-AF65-F5344CB8AC3E}">
        <p14:creationId xmlns:p14="http://schemas.microsoft.com/office/powerpoint/2010/main" val="30607091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a:p>
          <a:p>
            <a:r>
              <a:rPr lang="ja-JP" altLang="en-US"/>
              <a:t>今回、配合成分を見直した際に、新たに配合した成分は６つ。</a:t>
            </a:r>
            <a:endParaRPr lang="en-US" altLang="ja-JP"/>
          </a:p>
          <a:p>
            <a:endParaRPr lang="en-US" altLang="ja-JP"/>
          </a:p>
          <a:p>
            <a:r>
              <a:rPr lang="ja-JP" altLang="en-US"/>
              <a:t>そのうちミネラル成分は、亜鉛・銅・クロム・モリブデン・マンガンの５つ。</a:t>
            </a:r>
            <a:endParaRPr lang="en-US" altLang="ja-JP"/>
          </a:p>
          <a:p>
            <a:endParaRPr lang="en-US" altLang="ja-JP"/>
          </a:p>
          <a:p>
            <a:r>
              <a:rPr lang="ja-JP" altLang="en-US"/>
              <a:t>＜各ミネラル成分が含まれる食材をメージとして掲載＞</a:t>
            </a:r>
            <a:endParaRPr lang="en-US" altLang="ja-JP"/>
          </a:p>
          <a:p>
            <a:pPr lvl="1"/>
            <a:r>
              <a:rPr lang="ja-JP" altLang="en-US"/>
              <a:t>亜鉛：牡蛎</a:t>
            </a:r>
            <a:endParaRPr lang="en-US" altLang="ja-JP"/>
          </a:p>
          <a:p>
            <a:pPr lvl="1"/>
            <a:r>
              <a:rPr lang="ja-JP" altLang="en-US"/>
              <a:t>銅：ナッツ</a:t>
            </a:r>
            <a:endParaRPr lang="en-US" altLang="ja-JP"/>
          </a:p>
          <a:p>
            <a:pPr lvl="1"/>
            <a:r>
              <a:rPr lang="ja-JP" altLang="en-US"/>
              <a:t>クロム：あさり</a:t>
            </a:r>
            <a:endParaRPr lang="en-US" altLang="ja-JP"/>
          </a:p>
          <a:p>
            <a:pPr lvl="1"/>
            <a:r>
              <a:rPr lang="ja-JP" altLang="en-US"/>
              <a:t>モリブデン：枝豆</a:t>
            </a:r>
            <a:endParaRPr lang="en-US" altLang="ja-JP"/>
          </a:p>
          <a:p>
            <a:pPr lvl="1"/>
            <a:r>
              <a:rPr lang="ja-JP" altLang="en-US"/>
              <a:t>マンガン：ショウガ</a:t>
            </a:r>
          </a:p>
          <a:p>
            <a:endParaRPr lang="en-US" altLang="ja-JP"/>
          </a:p>
          <a:p>
            <a:r>
              <a:rPr lang="ja-JP" altLang="en-US"/>
              <a:t>あと１つ新たに配合した成分は、近年話題の</a:t>
            </a:r>
            <a:r>
              <a:rPr lang="en-US" altLang="ja-JP"/>
              <a:t>β-</a:t>
            </a:r>
            <a:r>
              <a:rPr lang="ja-JP" altLang="en-US"/>
              <a:t>クリプトキサンチン。</a:t>
            </a:r>
            <a:endParaRPr lang="en-US" altLang="ja-JP"/>
          </a:p>
          <a:p>
            <a:endParaRPr lang="en-US" altLang="ja-JP"/>
          </a:p>
          <a:p>
            <a:r>
              <a:rPr lang="ja-JP" altLang="ja-JP"/>
              <a:t>「みかん」の色素となる成分で、「トウガラシ」や「パプリカ」などにも含まれてい</a:t>
            </a:r>
            <a:r>
              <a:rPr lang="ja-JP" altLang="en-US"/>
              <a:t>る。</a:t>
            </a:r>
            <a:endParaRPr lang="en-US" altLang="ja-JP"/>
          </a:p>
          <a:p>
            <a:endParaRPr lang="en-US" altLang="ja-JP"/>
          </a:p>
          <a:p>
            <a:r>
              <a:rPr lang="ja-JP" altLang="ja-JP"/>
              <a:t>ニンジンなどに含まれるβ</a:t>
            </a:r>
            <a:r>
              <a:rPr lang="en-US" altLang="ja-JP"/>
              <a:t>-</a:t>
            </a:r>
            <a:r>
              <a:rPr lang="ja-JP" altLang="ja-JP"/>
              <a:t>カロテンの仲間</a:t>
            </a:r>
            <a:r>
              <a:rPr lang="ja-JP" altLang="en-US"/>
              <a:t>で、</a:t>
            </a:r>
            <a:r>
              <a:rPr lang="ja-JP" altLang="ja-JP"/>
              <a:t>健康維持に働きがあると、研究されている栄養成分</a:t>
            </a:r>
            <a:r>
              <a:rPr lang="ja-JP" altLang="en-US"/>
              <a:t>。</a:t>
            </a:r>
            <a:endParaRPr lang="en-US" altLang="ja-JP"/>
          </a:p>
          <a:p>
            <a:endParaRPr lang="ja-JP" altLang="ja-JP"/>
          </a:p>
          <a:p>
            <a:r>
              <a:rPr lang="ja-JP" altLang="ja-JP"/>
              <a:t>お酒を飲まれる機会が多い方、生活習慣を気にされている方</a:t>
            </a:r>
            <a:r>
              <a:rPr lang="ja-JP" altLang="en-US"/>
              <a:t>も注目。</a:t>
            </a:r>
            <a:endParaRPr lang="en-US" altLang="ja-JP"/>
          </a:p>
          <a:p>
            <a:endParaRPr lang="en-US" altLang="ja-JP"/>
          </a:p>
          <a:p>
            <a:endParaRPr lang="en-US" altLang="ja-JP"/>
          </a:p>
          <a:p>
            <a:r>
              <a:rPr lang="ja-JP" altLang="en-US"/>
              <a:t>註：ドリンク市場においてカテキンを含む飲料の増加や近年の研究発表から見て今回は緑茶葉抽出物を割愛。</a:t>
            </a:r>
            <a:endParaRPr lang="en-US" altLang="ja-JP"/>
          </a:p>
          <a:p>
            <a:endParaRPr lang="ja-JP" altLang="ja-JP"/>
          </a:p>
          <a:p>
            <a:endParaRPr lang="ja-JP" altLang="en-US"/>
          </a:p>
        </p:txBody>
      </p:sp>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44</a:t>
            </a:fld>
            <a:endParaRPr lang="ja-JP" altLang="en-US"/>
          </a:p>
        </p:txBody>
      </p:sp>
      <p:sp>
        <p:nvSpPr>
          <p:cNvPr id="7" name="スライド イメージ プレースホルダー 6">
            <a:extLst>
              <a:ext uri="{FF2B5EF4-FFF2-40B4-BE49-F238E27FC236}">
                <a16:creationId xmlns:a16="http://schemas.microsoft.com/office/drawing/2014/main" id="{FF5CFB77-AAAF-413E-9C44-3E1F1ADD8DE2}"/>
              </a:ext>
            </a:extLst>
          </p:cNvPr>
          <p:cNvSpPr>
            <a:spLocks noGrp="1" noRot="1" noChangeAspect="1"/>
          </p:cNvSpPr>
          <p:nvPr>
            <p:ph type="sldImg"/>
          </p:nvPr>
        </p:nvSpPr>
        <p:spPr>
          <a:xfrm>
            <a:off x="558800" y="323850"/>
            <a:ext cx="5656263" cy="3181350"/>
          </a:xfrm>
        </p:spPr>
      </p:sp>
    </p:spTree>
    <p:extLst>
      <p:ext uri="{BB962C8B-B14F-4D97-AF65-F5344CB8AC3E}">
        <p14:creationId xmlns:p14="http://schemas.microsoft.com/office/powerpoint/2010/main" val="26454548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45</a:t>
            </a:fld>
            <a:endParaRPr lang="ja-JP" altLang="en-US"/>
          </a:p>
        </p:txBody>
      </p:sp>
      <p:sp>
        <p:nvSpPr>
          <p:cNvPr id="6" name="スライド イメージ プレースホルダー 5">
            <a:extLst>
              <a:ext uri="{FF2B5EF4-FFF2-40B4-BE49-F238E27FC236}">
                <a16:creationId xmlns:a16="http://schemas.microsoft.com/office/drawing/2014/main" id="{AF0946D0-BA9B-4F70-B075-67A531BBFE12}"/>
              </a:ext>
            </a:extLst>
          </p:cNvPr>
          <p:cNvSpPr>
            <a:spLocks noGrp="1" noRot="1" noChangeAspect="1"/>
          </p:cNvSpPr>
          <p:nvPr>
            <p:ph type="sldImg"/>
          </p:nvPr>
        </p:nvSpPr>
        <p:spPr/>
      </p:sp>
      <p:sp>
        <p:nvSpPr>
          <p:cNvPr id="7" name="ノート プレースホルダー 6">
            <a:extLst>
              <a:ext uri="{FF2B5EF4-FFF2-40B4-BE49-F238E27FC236}">
                <a16:creationId xmlns:a16="http://schemas.microsoft.com/office/drawing/2014/main" id="{AD2A81C1-1866-42A9-928F-95001363B00D}"/>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2844077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46</a:t>
            </a:fld>
            <a:endParaRPr lang="ja-JP" altLang="en-US"/>
          </a:p>
        </p:txBody>
      </p:sp>
      <p:sp>
        <p:nvSpPr>
          <p:cNvPr id="6" name="スライド イメージ プレースホルダー 5">
            <a:extLst>
              <a:ext uri="{FF2B5EF4-FFF2-40B4-BE49-F238E27FC236}">
                <a16:creationId xmlns:a16="http://schemas.microsoft.com/office/drawing/2014/main" id="{A6775D5F-6CF1-46BC-9721-5653AC1E1AC5}"/>
              </a:ext>
            </a:extLst>
          </p:cNvPr>
          <p:cNvSpPr>
            <a:spLocks noGrp="1" noRot="1" noChangeAspect="1"/>
          </p:cNvSpPr>
          <p:nvPr>
            <p:ph type="sldImg"/>
          </p:nvPr>
        </p:nvSpPr>
        <p:spPr/>
      </p:sp>
      <p:sp>
        <p:nvSpPr>
          <p:cNvPr id="7" name="ノート プレースホルダー 6">
            <a:extLst>
              <a:ext uri="{FF2B5EF4-FFF2-40B4-BE49-F238E27FC236}">
                <a16:creationId xmlns:a16="http://schemas.microsoft.com/office/drawing/2014/main" id="{86492F7F-26C1-424C-BF8C-FF544541D38E}"/>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2711638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47</a:t>
            </a:fld>
            <a:endParaRPr lang="ja-JP" altLang="en-US"/>
          </a:p>
        </p:txBody>
      </p:sp>
      <p:sp>
        <p:nvSpPr>
          <p:cNvPr id="6" name="スライド イメージ プレースホルダー 5">
            <a:extLst>
              <a:ext uri="{FF2B5EF4-FFF2-40B4-BE49-F238E27FC236}">
                <a16:creationId xmlns:a16="http://schemas.microsoft.com/office/drawing/2014/main" id="{58B30DF3-0279-44B6-B90A-EE9051700AA3}"/>
              </a:ext>
            </a:extLst>
          </p:cNvPr>
          <p:cNvSpPr>
            <a:spLocks noGrp="1" noRot="1" noChangeAspect="1"/>
          </p:cNvSpPr>
          <p:nvPr>
            <p:ph type="sldImg"/>
          </p:nvPr>
        </p:nvSpPr>
        <p:spPr/>
      </p:sp>
      <p:sp>
        <p:nvSpPr>
          <p:cNvPr id="7" name="ノート プレースホルダー 6">
            <a:extLst>
              <a:ext uri="{FF2B5EF4-FFF2-40B4-BE49-F238E27FC236}">
                <a16:creationId xmlns:a16="http://schemas.microsoft.com/office/drawing/2014/main" id="{249DAB72-B55C-4882-95C7-161FAC79A28B}"/>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8003301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48</a:t>
            </a:fld>
            <a:endParaRPr lang="ja-JP" altLang="en-US"/>
          </a:p>
        </p:txBody>
      </p:sp>
      <p:sp>
        <p:nvSpPr>
          <p:cNvPr id="6" name="スライド イメージ プレースホルダー 5">
            <a:extLst>
              <a:ext uri="{FF2B5EF4-FFF2-40B4-BE49-F238E27FC236}">
                <a16:creationId xmlns:a16="http://schemas.microsoft.com/office/drawing/2014/main" id="{6E2C8328-EB15-4BD2-8B84-530ACFF68C20}"/>
              </a:ext>
            </a:extLst>
          </p:cNvPr>
          <p:cNvSpPr>
            <a:spLocks noGrp="1" noRot="1" noChangeAspect="1"/>
          </p:cNvSpPr>
          <p:nvPr>
            <p:ph type="sldImg"/>
          </p:nvPr>
        </p:nvSpPr>
        <p:spPr/>
      </p:sp>
      <p:sp>
        <p:nvSpPr>
          <p:cNvPr id="7" name="ノート プレースホルダー 6">
            <a:extLst>
              <a:ext uri="{FF2B5EF4-FFF2-40B4-BE49-F238E27FC236}">
                <a16:creationId xmlns:a16="http://schemas.microsoft.com/office/drawing/2014/main" id="{B0D57EBC-9BA6-41FD-871F-34D4519D9922}"/>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9882409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49</a:t>
            </a:fld>
            <a:endParaRPr lang="ja-JP" altLang="en-US"/>
          </a:p>
        </p:txBody>
      </p:sp>
      <p:sp>
        <p:nvSpPr>
          <p:cNvPr id="6" name="スライド イメージ プレースホルダー 5">
            <a:extLst>
              <a:ext uri="{FF2B5EF4-FFF2-40B4-BE49-F238E27FC236}">
                <a16:creationId xmlns:a16="http://schemas.microsoft.com/office/drawing/2014/main" id="{40A1DA3C-96E9-4193-81D0-9B1B50469F9F}"/>
              </a:ext>
            </a:extLst>
          </p:cNvPr>
          <p:cNvSpPr>
            <a:spLocks noGrp="1" noRot="1" noChangeAspect="1"/>
          </p:cNvSpPr>
          <p:nvPr>
            <p:ph type="sldImg"/>
          </p:nvPr>
        </p:nvSpPr>
        <p:spPr/>
      </p:sp>
      <p:sp>
        <p:nvSpPr>
          <p:cNvPr id="7" name="ノート プレースホルダー 6">
            <a:extLst>
              <a:ext uri="{FF2B5EF4-FFF2-40B4-BE49-F238E27FC236}">
                <a16:creationId xmlns:a16="http://schemas.microsoft.com/office/drawing/2014/main" id="{DD33824A-04E1-4F66-9C61-484BD0C55A84}"/>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663159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a:t>ライフパックとライフパックナノ</a:t>
            </a:r>
            <a:r>
              <a:rPr lang="en-US" altLang="ja-JP"/>
              <a:t>EX</a:t>
            </a:r>
            <a:r>
              <a:rPr lang="ja-JP" altLang="en-US"/>
              <a:t>をあわせて、日本発売以来の累計販売数約</a:t>
            </a:r>
            <a:r>
              <a:rPr lang="en-US" altLang="ja-JP"/>
              <a:t>5,500</a:t>
            </a:r>
            <a:r>
              <a:rPr lang="ja-JP" altLang="en-US"/>
              <a:t>万箱の人気製品。</a:t>
            </a:r>
            <a:endParaRPr lang="en-US" altLang="ja-JP"/>
          </a:p>
          <a:p>
            <a:endParaRPr lang="en-US" altLang="ja-JP"/>
          </a:p>
          <a:p>
            <a:r>
              <a:rPr lang="ja-JP" altLang="en-US"/>
              <a:t>日本で発売されたパックを１袋ずつ</a:t>
            </a:r>
            <a:r>
              <a:rPr lang="en-US" altLang="ja-JP"/>
              <a:t>1</a:t>
            </a:r>
            <a:r>
              <a:rPr lang="ja-JP" altLang="en-US"/>
              <a:t>列に並べた距離は、地球約</a:t>
            </a:r>
            <a:r>
              <a:rPr lang="en-US" altLang="ja-JP"/>
              <a:t>3</a:t>
            </a:r>
            <a:r>
              <a:rPr lang="ja-JP" altLang="en-US"/>
              <a:t>周分。</a:t>
            </a:r>
            <a:endParaRPr lang="en-US" altLang="ja-JP"/>
          </a:p>
          <a:p>
            <a:endParaRPr lang="en-US" altLang="ja-JP"/>
          </a:p>
          <a:p>
            <a:endParaRPr lang="en-US" altLang="ja-JP"/>
          </a:p>
        </p:txBody>
      </p:sp>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5</a:t>
            </a:fld>
            <a:endParaRPr lang="ja-JP" altLang="en-US" dirty="0"/>
          </a:p>
        </p:txBody>
      </p:sp>
      <p:sp>
        <p:nvSpPr>
          <p:cNvPr id="7" name="スライド イメージ プレースホルダー 6">
            <a:extLst>
              <a:ext uri="{FF2B5EF4-FFF2-40B4-BE49-F238E27FC236}">
                <a16:creationId xmlns:a16="http://schemas.microsoft.com/office/drawing/2014/main" id="{93904AE4-CC2F-4A33-8081-9B825E490C8D}"/>
              </a:ext>
            </a:extLst>
          </p:cNvPr>
          <p:cNvSpPr>
            <a:spLocks noGrp="1" noRot="1" noChangeAspect="1"/>
          </p:cNvSpPr>
          <p:nvPr>
            <p:ph type="sldImg"/>
          </p:nvPr>
        </p:nvSpPr>
        <p:spPr/>
      </p:sp>
    </p:spTree>
    <p:extLst>
      <p:ext uri="{BB962C8B-B14F-4D97-AF65-F5344CB8AC3E}">
        <p14:creationId xmlns:p14="http://schemas.microsoft.com/office/powerpoint/2010/main" val="19853317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50</a:t>
            </a:fld>
            <a:endParaRPr lang="ja-JP" altLang="en-US"/>
          </a:p>
        </p:txBody>
      </p:sp>
      <p:sp>
        <p:nvSpPr>
          <p:cNvPr id="6" name="スライド イメージ プレースホルダー 5">
            <a:extLst>
              <a:ext uri="{FF2B5EF4-FFF2-40B4-BE49-F238E27FC236}">
                <a16:creationId xmlns:a16="http://schemas.microsoft.com/office/drawing/2014/main" id="{D1633751-01F3-4F26-A356-F591665891CA}"/>
              </a:ext>
            </a:extLst>
          </p:cNvPr>
          <p:cNvSpPr>
            <a:spLocks noGrp="1" noRot="1" noChangeAspect="1"/>
          </p:cNvSpPr>
          <p:nvPr>
            <p:ph type="sldImg"/>
          </p:nvPr>
        </p:nvSpPr>
        <p:spPr/>
      </p:sp>
      <p:sp>
        <p:nvSpPr>
          <p:cNvPr id="7" name="ノート プレースホルダー 6">
            <a:extLst>
              <a:ext uri="{FF2B5EF4-FFF2-40B4-BE49-F238E27FC236}">
                <a16:creationId xmlns:a16="http://schemas.microsoft.com/office/drawing/2014/main" id="{5F94D568-A407-491F-B602-0B0EDCA25EBE}"/>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6387935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51</a:t>
            </a:fld>
            <a:endParaRPr lang="ja-JP" altLang="en-US"/>
          </a:p>
        </p:txBody>
      </p:sp>
      <p:sp>
        <p:nvSpPr>
          <p:cNvPr id="9" name="スライド イメージ プレースホルダー 8">
            <a:extLst>
              <a:ext uri="{FF2B5EF4-FFF2-40B4-BE49-F238E27FC236}">
                <a16:creationId xmlns:a16="http://schemas.microsoft.com/office/drawing/2014/main" id="{4BB4C895-50CE-4F36-9406-496E4890CC75}"/>
              </a:ext>
            </a:extLst>
          </p:cNvPr>
          <p:cNvSpPr>
            <a:spLocks noGrp="1" noRot="1" noChangeAspect="1"/>
          </p:cNvSpPr>
          <p:nvPr>
            <p:ph type="sldImg"/>
          </p:nvPr>
        </p:nvSpPr>
        <p:spPr/>
      </p:sp>
      <p:sp>
        <p:nvSpPr>
          <p:cNvPr id="10" name="ノート プレースホルダー 9">
            <a:extLst>
              <a:ext uri="{FF2B5EF4-FFF2-40B4-BE49-F238E27FC236}">
                <a16:creationId xmlns:a16="http://schemas.microsoft.com/office/drawing/2014/main" id="{1BF322FC-7E33-4A0F-978F-85990C30C8A5}"/>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7826417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52</a:t>
            </a:fld>
            <a:endParaRPr lang="ja-JP" altLang="en-US"/>
          </a:p>
        </p:txBody>
      </p:sp>
      <p:sp>
        <p:nvSpPr>
          <p:cNvPr id="6" name="スライド イメージ プレースホルダー 5">
            <a:extLst>
              <a:ext uri="{FF2B5EF4-FFF2-40B4-BE49-F238E27FC236}">
                <a16:creationId xmlns:a16="http://schemas.microsoft.com/office/drawing/2014/main" id="{CF3C8086-922A-4F17-942F-23352B6D20D2}"/>
              </a:ext>
            </a:extLst>
          </p:cNvPr>
          <p:cNvSpPr>
            <a:spLocks noGrp="1" noRot="1" noChangeAspect="1"/>
          </p:cNvSpPr>
          <p:nvPr>
            <p:ph type="sldImg"/>
          </p:nvPr>
        </p:nvSpPr>
        <p:spPr/>
      </p:sp>
      <p:sp>
        <p:nvSpPr>
          <p:cNvPr id="7" name="ノート プレースホルダー 6">
            <a:extLst>
              <a:ext uri="{FF2B5EF4-FFF2-40B4-BE49-F238E27FC236}">
                <a16:creationId xmlns:a16="http://schemas.microsoft.com/office/drawing/2014/main" id="{0BDF021F-F82A-4CD6-B797-963B5FDB889D}"/>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9082513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a:t>ニュースキンの代表製品が、３つの違いで大きく進化。</a:t>
            </a:r>
            <a:endParaRPr lang="en-US" altLang="ja-JP"/>
          </a:p>
          <a:p>
            <a:endParaRPr lang="en-US" altLang="ja-JP"/>
          </a:p>
          <a:p>
            <a:r>
              <a:rPr lang="ja-JP" altLang="en-US"/>
              <a:t>これまでの愛用者の方には、さらにご満足いただける。</a:t>
            </a:r>
            <a:endParaRPr lang="en-US" altLang="ja-JP"/>
          </a:p>
          <a:p>
            <a:endParaRPr lang="en-US" altLang="ja-JP"/>
          </a:p>
          <a:p>
            <a:r>
              <a:rPr lang="ja-JP" altLang="en-US"/>
              <a:t>これまでのサイズでは飲みづらいと敬遠されていた女性や高齢者の方には、是非お試しいただきたい。</a:t>
            </a:r>
            <a:endParaRPr lang="en-US" altLang="ja-JP"/>
          </a:p>
          <a:p>
            <a:endParaRPr lang="en-US" altLang="ja-JP"/>
          </a:p>
          <a:p>
            <a:endParaRPr lang="en-US" altLang="ja-JP"/>
          </a:p>
        </p:txBody>
      </p:sp>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53</a:t>
            </a:fld>
            <a:endParaRPr lang="ja-JP" altLang="en-US"/>
          </a:p>
        </p:txBody>
      </p:sp>
      <p:sp>
        <p:nvSpPr>
          <p:cNvPr id="7" name="スライド イメージ プレースホルダー 6">
            <a:extLst>
              <a:ext uri="{FF2B5EF4-FFF2-40B4-BE49-F238E27FC236}">
                <a16:creationId xmlns:a16="http://schemas.microsoft.com/office/drawing/2014/main" id="{99CF9B19-30F3-4177-9328-86DBBADB0416}"/>
              </a:ext>
            </a:extLst>
          </p:cNvPr>
          <p:cNvSpPr>
            <a:spLocks noGrp="1" noRot="1" noChangeAspect="1"/>
          </p:cNvSpPr>
          <p:nvPr>
            <p:ph type="sldImg"/>
          </p:nvPr>
        </p:nvSpPr>
        <p:spPr/>
      </p:sp>
    </p:spTree>
    <p:extLst>
      <p:ext uri="{BB962C8B-B14F-4D97-AF65-F5344CB8AC3E}">
        <p14:creationId xmlns:p14="http://schemas.microsoft.com/office/powerpoint/2010/main" val="26903593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 イメージ プレースホルダー 3">
            <a:extLst>
              <a:ext uri="{FF2B5EF4-FFF2-40B4-BE49-F238E27FC236}">
                <a16:creationId xmlns:a16="http://schemas.microsoft.com/office/drawing/2014/main" id="{707FE334-3386-4989-9692-DD2013A0DD9B}"/>
              </a:ext>
            </a:extLst>
          </p:cNvPr>
          <p:cNvSpPr>
            <a:spLocks noGrp="1" noRot="1" noChangeAspect="1"/>
          </p:cNvSpPr>
          <p:nvPr>
            <p:ph type="sldImg"/>
          </p:nvPr>
        </p:nvSpPr>
        <p:spPr>
          <a:xfrm>
            <a:off x="558800" y="323850"/>
            <a:ext cx="5656263" cy="3181350"/>
          </a:xfrm>
        </p:spPr>
      </p:sp>
      <p:sp>
        <p:nvSpPr>
          <p:cNvPr id="5" name="ノート プレースホルダー 4">
            <a:extLst>
              <a:ext uri="{FF2B5EF4-FFF2-40B4-BE49-F238E27FC236}">
                <a16:creationId xmlns:a16="http://schemas.microsoft.com/office/drawing/2014/main" id="{4CF1791E-7D09-495E-BB57-B8D16D9F374D}"/>
              </a:ext>
            </a:extLst>
          </p:cNvPr>
          <p:cNvSpPr>
            <a:spLocks noGrp="1"/>
          </p:cNvSpPr>
          <p:nvPr>
            <p:ph type="body" idx="1"/>
          </p:nvPr>
        </p:nvSpPr>
        <p:spPr/>
        <p:txBody>
          <a:bodyPr/>
          <a:lstStyle/>
          <a:p>
            <a:endParaRPr kumimoji="1" lang="ja-JP" altLang="en-US"/>
          </a:p>
        </p:txBody>
      </p:sp>
      <p:sp>
        <p:nvSpPr>
          <p:cNvPr id="2" name="スライド番号プレースホルダー 3">
            <a:extLst>
              <a:ext uri="{FF2B5EF4-FFF2-40B4-BE49-F238E27FC236}">
                <a16:creationId xmlns:a16="http://schemas.microsoft.com/office/drawing/2014/main" id="{B2CE1B90-0C2B-B040-43AB-40573D3E9084}"/>
              </a:ext>
            </a:extLst>
          </p:cNvPr>
          <p:cNvSpPr>
            <a:spLocks noGrp="1"/>
          </p:cNvSpPr>
          <p:nvPr>
            <p:ph type="sldNum" sz="quarter" idx="5"/>
          </p:nvPr>
        </p:nvSpPr>
        <p:spPr>
          <a:xfrm>
            <a:off x="3814763" y="9371013"/>
            <a:ext cx="2919412" cy="495300"/>
          </a:xfrm>
        </p:spPr>
        <p:txBody>
          <a:bodyPr/>
          <a:lstStyle/>
          <a:p>
            <a:fld id="{B7AB9732-376F-7C4D-846A-490D2D039410}" type="slidenum">
              <a:rPr lang="ja-JP" altLang="en-US" smtClean="0"/>
              <a:pPr/>
              <a:t>54</a:t>
            </a:fld>
            <a:endParaRPr lang="ja-JP" altLang="en-US" dirty="0"/>
          </a:p>
        </p:txBody>
      </p:sp>
    </p:spTree>
    <p:extLst>
      <p:ext uri="{BB962C8B-B14F-4D97-AF65-F5344CB8AC3E}">
        <p14:creationId xmlns:p14="http://schemas.microsoft.com/office/powerpoint/2010/main" val="6260911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 イメージ プレースホルダー 3">
            <a:extLst>
              <a:ext uri="{FF2B5EF4-FFF2-40B4-BE49-F238E27FC236}">
                <a16:creationId xmlns:a16="http://schemas.microsoft.com/office/drawing/2014/main" id="{CE3AAA50-F3FA-4D3A-9FB5-B511EBB12C43}"/>
              </a:ext>
            </a:extLst>
          </p:cNvPr>
          <p:cNvSpPr>
            <a:spLocks noGrp="1" noRot="1" noChangeAspect="1"/>
          </p:cNvSpPr>
          <p:nvPr>
            <p:ph type="sldImg"/>
          </p:nvPr>
        </p:nvSpPr>
        <p:spPr/>
      </p:sp>
      <p:sp>
        <p:nvSpPr>
          <p:cNvPr id="6" name="ノート プレースホルダー 5">
            <a:extLst>
              <a:ext uri="{FF2B5EF4-FFF2-40B4-BE49-F238E27FC236}">
                <a16:creationId xmlns:a16="http://schemas.microsoft.com/office/drawing/2014/main" id="{6188725D-BDFC-4392-AAF3-B4581BE844F3}"/>
              </a:ext>
            </a:extLst>
          </p:cNvPr>
          <p:cNvSpPr>
            <a:spLocks noGrp="1"/>
          </p:cNvSpPr>
          <p:nvPr>
            <p:ph type="body" idx="1"/>
          </p:nvPr>
        </p:nvSpPr>
        <p:spPr/>
        <p:txBody>
          <a:bodyPr/>
          <a:lstStyle/>
          <a:p>
            <a:endParaRPr kumimoji="1" lang="ja-JP" altLang="en-US"/>
          </a:p>
        </p:txBody>
      </p:sp>
      <p:sp>
        <p:nvSpPr>
          <p:cNvPr id="2" name="スライド番号プレースホルダー 3">
            <a:extLst>
              <a:ext uri="{FF2B5EF4-FFF2-40B4-BE49-F238E27FC236}">
                <a16:creationId xmlns:a16="http://schemas.microsoft.com/office/drawing/2014/main" id="{059D8123-98F9-C149-F06B-24C4EF290487}"/>
              </a:ext>
            </a:extLst>
          </p:cNvPr>
          <p:cNvSpPr>
            <a:spLocks noGrp="1"/>
          </p:cNvSpPr>
          <p:nvPr>
            <p:ph type="sldNum" sz="quarter" idx="5"/>
          </p:nvPr>
        </p:nvSpPr>
        <p:spPr>
          <a:xfrm>
            <a:off x="3814763" y="9371013"/>
            <a:ext cx="2919412" cy="495300"/>
          </a:xfrm>
        </p:spPr>
        <p:txBody>
          <a:bodyPr/>
          <a:lstStyle/>
          <a:p>
            <a:fld id="{B7AB9732-376F-7C4D-846A-490D2D039410}" type="slidenum">
              <a:rPr lang="ja-JP" altLang="en-US" smtClean="0"/>
              <a:pPr/>
              <a:t>55</a:t>
            </a:fld>
            <a:endParaRPr lang="ja-JP" altLang="en-US" dirty="0"/>
          </a:p>
        </p:txBody>
      </p:sp>
    </p:spTree>
    <p:extLst>
      <p:ext uri="{BB962C8B-B14F-4D97-AF65-F5344CB8AC3E}">
        <p14:creationId xmlns:p14="http://schemas.microsoft.com/office/powerpoint/2010/main" val="4113446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 イメージ プレースホルダー 3">
            <a:extLst>
              <a:ext uri="{FF2B5EF4-FFF2-40B4-BE49-F238E27FC236}">
                <a16:creationId xmlns:a16="http://schemas.microsoft.com/office/drawing/2014/main" id="{502EFFCE-B046-4076-A349-535EB5368781}"/>
              </a:ext>
            </a:extLst>
          </p:cNvPr>
          <p:cNvSpPr>
            <a:spLocks noGrp="1" noRot="1" noChangeAspect="1"/>
          </p:cNvSpPr>
          <p:nvPr>
            <p:ph type="sldImg"/>
          </p:nvPr>
        </p:nvSpPr>
        <p:spPr>
          <a:xfrm>
            <a:off x="558800" y="323850"/>
            <a:ext cx="5656263" cy="3181350"/>
          </a:xfrm>
        </p:spPr>
      </p:sp>
      <p:sp>
        <p:nvSpPr>
          <p:cNvPr id="6" name="ノート プレースホルダー 5">
            <a:extLst>
              <a:ext uri="{FF2B5EF4-FFF2-40B4-BE49-F238E27FC236}">
                <a16:creationId xmlns:a16="http://schemas.microsoft.com/office/drawing/2014/main" id="{BDA909FB-3808-4369-BB63-03324E54661D}"/>
              </a:ext>
            </a:extLst>
          </p:cNvPr>
          <p:cNvSpPr>
            <a:spLocks noGrp="1"/>
          </p:cNvSpPr>
          <p:nvPr>
            <p:ph type="body" idx="1"/>
          </p:nvPr>
        </p:nvSpPr>
        <p:spPr/>
        <p:txBody>
          <a:bodyPr/>
          <a:lstStyle/>
          <a:p>
            <a:endParaRPr kumimoji="1" lang="ja-JP" altLang="en-US"/>
          </a:p>
        </p:txBody>
      </p:sp>
      <p:sp>
        <p:nvSpPr>
          <p:cNvPr id="2" name="スライド番号プレースホルダー 3">
            <a:extLst>
              <a:ext uri="{FF2B5EF4-FFF2-40B4-BE49-F238E27FC236}">
                <a16:creationId xmlns:a16="http://schemas.microsoft.com/office/drawing/2014/main" id="{9F16AD2A-FCE2-31D3-9F2D-505276EAC490}"/>
              </a:ext>
            </a:extLst>
          </p:cNvPr>
          <p:cNvSpPr>
            <a:spLocks noGrp="1"/>
          </p:cNvSpPr>
          <p:nvPr>
            <p:ph type="sldNum" sz="quarter" idx="5"/>
          </p:nvPr>
        </p:nvSpPr>
        <p:spPr>
          <a:xfrm>
            <a:off x="3814763" y="9371013"/>
            <a:ext cx="2919412" cy="495300"/>
          </a:xfrm>
        </p:spPr>
        <p:txBody>
          <a:bodyPr/>
          <a:lstStyle/>
          <a:p>
            <a:fld id="{B7AB9732-376F-7C4D-846A-490D2D039410}" type="slidenum">
              <a:rPr lang="ja-JP" altLang="en-US" smtClean="0"/>
              <a:pPr/>
              <a:t>56</a:t>
            </a:fld>
            <a:endParaRPr lang="ja-JP" altLang="en-US" dirty="0"/>
          </a:p>
        </p:txBody>
      </p:sp>
    </p:spTree>
    <p:extLst>
      <p:ext uri="{BB962C8B-B14F-4D97-AF65-F5344CB8AC3E}">
        <p14:creationId xmlns:p14="http://schemas.microsoft.com/office/powerpoint/2010/main" val="26222683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 イメージ プレースホルダー 3">
            <a:extLst>
              <a:ext uri="{FF2B5EF4-FFF2-40B4-BE49-F238E27FC236}">
                <a16:creationId xmlns:a16="http://schemas.microsoft.com/office/drawing/2014/main" id="{060F47A5-07D0-4FE0-AB89-212BF476A47A}"/>
              </a:ext>
            </a:extLst>
          </p:cNvPr>
          <p:cNvSpPr>
            <a:spLocks noGrp="1" noRot="1" noChangeAspect="1"/>
          </p:cNvSpPr>
          <p:nvPr>
            <p:ph type="sldImg"/>
          </p:nvPr>
        </p:nvSpPr>
        <p:spPr>
          <a:xfrm>
            <a:off x="558800" y="323850"/>
            <a:ext cx="5656263" cy="3181350"/>
          </a:xfrm>
        </p:spPr>
      </p:sp>
      <p:sp>
        <p:nvSpPr>
          <p:cNvPr id="6" name="ノート プレースホルダー 5">
            <a:extLst>
              <a:ext uri="{FF2B5EF4-FFF2-40B4-BE49-F238E27FC236}">
                <a16:creationId xmlns:a16="http://schemas.microsoft.com/office/drawing/2014/main" id="{30170520-A815-4632-8C2F-E1DA6FE3B450}"/>
              </a:ext>
            </a:extLst>
          </p:cNvPr>
          <p:cNvSpPr>
            <a:spLocks noGrp="1"/>
          </p:cNvSpPr>
          <p:nvPr>
            <p:ph type="body" idx="1"/>
          </p:nvPr>
        </p:nvSpPr>
        <p:spPr/>
        <p:txBody>
          <a:bodyPr/>
          <a:lstStyle/>
          <a:p>
            <a:endParaRPr kumimoji="1" lang="ja-JP" altLang="en-US"/>
          </a:p>
        </p:txBody>
      </p:sp>
      <p:sp>
        <p:nvSpPr>
          <p:cNvPr id="2" name="スライド番号プレースホルダー 3">
            <a:extLst>
              <a:ext uri="{FF2B5EF4-FFF2-40B4-BE49-F238E27FC236}">
                <a16:creationId xmlns:a16="http://schemas.microsoft.com/office/drawing/2014/main" id="{99395BE5-78FB-15D1-6A0C-D67256A24FBD}"/>
              </a:ext>
            </a:extLst>
          </p:cNvPr>
          <p:cNvSpPr>
            <a:spLocks noGrp="1"/>
          </p:cNvSpPr>
          <p:nvPr>
            <p:ph type="sldNum" sz="quarter" idx="5"/>
          </p:nvPr>
        </p:nvSpPr>
        <p:spPr>
          <a:xfrm>
            <a:off x="3814763" y="9371013"/>
            <a:ext cx="2919412" cy="495300"/>
          </a:xfrm>
        </p:spPr>
        <p:txBody>
          <a:bodyPr/>
          <a:lstStyle/>
          <a:p>
            <a:fld id="{B7AB9732-376F-7C4D-846A-490D2D039410}" type="slidenum">
              <a:rPr lang="ja-JP" altLang="en-US" smtClean="0"/>
              <a:pPr/>
              <a:t>57</a:t>
            </a:fld>
            <a:endParaRPr lang="ja-JP" altLang="en-US" dirty="0"/>
          </a:p>
        </p:txBody>
      </p:sp>
    </p:spTree>
    <p:extLst>
      <p:ext uri="{BB962C8B-B14F-4D97-AF65-F5344CB8AC3E}">
        <p14:creationId xmlns:p14="http://schemas.microsoft.com/office/powerpoint/2010/main" val="38818856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 イメージ プレースホルダー 3">
            <a:extLst>
              <a:ext uri="{FF2B5EF4-FFF2-40B4-BE49-F238E27FC236}">
                <a16:creationId xmlns:a16="http://schemas.microsoft.com/office/drawing/2014/main" id="{EEE3C3DA-815A-4A24-B7F3-73C1A51C3BA9}"/>
              </a:ext>
            </a:extLst>
          </p:cNvPr>
          <p:cNvSpPr>
            <a:spLocks noGrp="1" noRot="1" noChangeAspect="1"/>
          </p:cNvSpPr>
          <p:nvPr>
            <p:ph type="sldImg"/>
          </p:nvPr>
        </p:nvSpPr>
        <p:spPr>
          <a:xfrm>
            <a:off x="558800" y="323850"/>
            <a:ext cx="5656263" cy="3181350"/>
          </a:xfrm>
        </p:spPr>
      </p:sp>
      <p:sp>
        <p:nvSpPr>
          <p:cNvPr id="6" name="ノート プレースホルダー 5">
            <a:extLst>
              <a:ext uri="{FF2B5EF4-FFF2-40B4-BE49-F238E27FC236}">
                <a16:creationId xmlns:a16="http://schemas.microsoft.com/office/drawing/2014/main" id="{5406AB84-645D-4FF9-88BA-35527FAF7FDE}"/>
              </a:ext>
            </a:extLst>
          </p:cNvPr>
          <p:cNvSpPr>
            <a:spLocks noGrp="1"/>
          </p:cNvSpPr>
          <p:nvPr>
            <p:ph type="body" idx="1"/>
          </p:nvPr>
        </p:nvSpPr>
        <p:spPr/>
        <p:txBody>
          <a:bodyPr/>
          <a:lstStyle/>
          <a:p>
            <a:endParaRPr kumimoji="1" lang="ja-JP" altLang="en-US"/>
          </a:p>
        </p:txBody>
      </p:sp>
      <p:sp>
        <p:nvSpPr>
          <p:cNvPr id="2" name="スライド番号プレースホルダー 3">
            <a:extLst>
              <a:ext uri="{FF2B5EF4-FFF2-40B4-BE49-F238E27FC236}">
                <a16:creationId xmlns:a16="http://schemas.microsoft.com/office/drawing/2014/main" id="{CBC5AACF-9EC3-E87E-C04B-D3C842A299DA}"/>
              </a:ext>
            </a:extLst>
          </p:cNvPr>
          <p:cNvSpPr>
            <a:spLocks noGrp="1"/>
          </p:cNvSpPr>
          <p:nvPr>
            <p:ph type="sldNum" sz="quarter" idx="5"/>
          </p:nvPr>
        </p:nvSpPr>
        <p:spPr>
          <a:xfrm>
            <a:off x="3814763" y="9371013"/>
            <a:ext cx="2919412" cy="495300"/>
          </a:xfrm>
        </p:spPr>
        <p:txBody>
          <a:bodyPr/>
          <a:lstStyle/>
          <a:p>
            <a:fld id="{B7AB9732-376F-7C4D-846A-490D2D039410}" type="slidenum">
              <a:rPr lang="ja-JP" altLang="en-US" smtClean="0"/>
              <a:pPr/>
              <a:t>58</a:t>
            </a:fld>
            <a:endParaRPr lang="ja-JP" altLang="en-US" dirty="0"/>
          </a:p>
        </p:txBody>
      </p:sp>
    </p:spTree>
    <p:extLst>
      <p:ext uri="{BB962C8B-B14F-4D97-AF65-F5344CB8AC3E}">
        <p14:creationId xmlns:p14="http://schemas.microsoft.com/office/powerpoint/2010/main" val="19982773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59</a:t>
            </a:fld>
            <a:endParaRPr lang="ja-JP" altLang="en-US"/>
          </a:p>
        </p:txBody>
      </p:sp>
      <p:sp>
        <p:nvSpPr>
          <p:cNvPr id="6" name="スライド イメージ プレースホルダー 5">
            <a:extLst>
              <a:ext uri="{FF2B5EF4-FFF2-40B4-BE49-F238E27FC236}">
                <a16:creationId xmlns:a16="http://schemas.microsoft.com/office/drawing/2014/main" id="{7E53C3E0-178A-4D33-825F-40166F3EFE03}"/>
              </a:ext>
            </a:extLst>
          </p:cNvPr>
          <p:cNvSpPr>
            <a:spLocks noGrp="1" noRot="1" noChangeAspect="1"/>
          </p:cNvSpPr>
          <p:nvPr>
            <p:ph type="sldImg"/>
          </p:nvPr>
        </p:nvSpPr>
        <p:spPr>
          <a:xfrm>
            <a:off x="558800" y="323850"/>
            <a:ext cx="5656263" cy="3181350"/>
          </a:xfrm>
        </p:spPr>
      </p:sp>
      <p:sp>
        <p:nvSpPr>
          <p:cNvPr id="7" name="ノート プレースホルダー 6">
            <a:extLst>
              <a:ext uri="{FF2B5EF4-FFF2-40B4-BE49-F238E27FC236}">
                <a16:creationId xmlns:a16="http://schemas.microsoft.com/office/drawing/2014/main" id="{D0E05EDE-F5BE-42E0-A0E4-2F022BD91916}"/>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463701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a:t>ニュー スキンは、通販、訪販、小売り販売すべてを合わせたチャネル合計で、「</a:t>
            </a:r>
            <a:r>
              <a:rPr lang="ja-JP" altLang="ja-JP"/>
              <a:t>マルチバランス・成分別・複合</a:t>
            </a:r>
            <a:r>
              <a:rPr lang="ja-JP" altLang="en-US"/>
              <a:t>」において約</a:t>
            </a:r>
            <a:r>
              <a:rPr lang="en-US" altLang="ja-JP"/>
              <a:t>20%</a:t>
            </a:r>
            <a:r>
              <a:rPr lang="ja-JP" altLang="en-US"/>
              <a:t>のシェアを獲得（</a:t>
            </a:r>
            <a:r>
              <a:rPr lang="ja-JP" altLang="en-US">
                <a:sym typeface="Calibri"/>
              </a:rPr>
              <a:t>出典：富士経済 </a:t>
            </a:r>
            <a:r>
              <a:rPr lang="ja-JP" altLang="ja-JP"/>
              <a:t>「</a:t>
            </a:r>
            <a:r>
              <a:rPr lang="en-US" altLang="ja-JP"/>
              <a:t>H</a:t>
            </a:r>
            <a:r>
              <a:rPr lang="ja-JP" altLang="ja-JP"/>
              <a:t>・</a:t>
            </a:r>
            <a:r>
              <a:rPr lang="en-US" altLang="ja-JP"/>
              <a:t>B</a:t>
            </a:r>
            <a:r>
              <a:rPr lang="ja-JP" altLang="ja-JP"/>
              <a:t>フーズマーケティング便覧</a:t>
            </a:r>
            <a:r>
              <a:rPr lang="en-US" altLang="ja-JP"/>
              <a:t> 2019 </a:t>
            </a:r>
            <a:r>
              <a:rPr lang="ja-JP" altLang="ja-JP"/>
              <a:t>機能志向食品編」＜マルチバランス・成分別・複合・</a:t>
            </a:r>
            <a:r>
              <a:rPr lang="en-US" altLang="ja-JP"/>
              <a:t>2017</a:t>
            </a:r>
            <a:r>
              <a:rPr lang="ja-JP" altLang="ja-JP"/>
              <a:t>年＞</a:t>
            </a:r>
            <a:r>
              <a:rPr lang="ja-JP" altLang="en-US">
                <a:sym typeface="Calibri"/>
              </a:rPr>
              <a:t>）</a:t>
            </a:r>
          </a:p>
          <a:p>
            <a:endParaRPr lang="ja-JP" altLang="en-US"/>
          </a:p>
        </p:txBody>
      </p:sp>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6</a:t>
            </a:fld>
            <a:endParaRPr lang="ja-JP" altLang="en-US"/>
          </a:p>
        </p:txBody>
      </p:sp>
      <p:sp>
        <p:nvSpPr>
          <p:cNvPr id="6" name="スライド イメージ プレースホルダー 5">
            <a:extLst>
              <a:ext uri="{FF2B5EF4-FFF2-40B4-BE49-F238E27FC236}">
                <a16:creationId xmlns:a16="http://schemas.microsoft.com/office/drawing/2014/main" id="{F5780A75-1101-4889-BFEC-899F892A043D}"/>
              </a:ext>
            </a:extLst>
          </p:cNvPr>
          <p:cNvSpPr>
            <a:spLocks noGrp="1" noRot="1" noChangeAspect="1"/>
          </p:cNvSpPr>
          <p:nvPr>
            <p:ph type="sldImg"/>
          </p:nvPr>
        </p:nvSpPr>
        <p:spPr>
          <a:xfrm>
            <a:off x="558800" y="323850"/>
            <a:ext cx="5656263" cy="3181350"/>
          </a:xfrm>
        </p:spPr>
      </p:sp>
    </p:spTree>
    <p:extLst>
      <p:ext uri="{BB962C8B-B14F-4D97-AF65-F5344CB8AC3E}">
        <p14:creationId xmlns:p14="http://schemas.microsoft.com/office/powerpoint/2010/main" val="33546239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60</a:t>
            </a:fld>
            <a:endParaRPr lang="ja-JP" altLang="en-US"/>
          </a:p>
        </p:txBody>
      </p:sp>
      <p:sp>
        <p:nvSpPr>
          <p:cNvPr id="6" name="スライド イメージ プレースホルダー 5">
            <a:extLst>
              <a:ext uri="{FF2B5EF4-FFF2-40B4-BE49-F238E27FC236}">
                <a16:creationId xmlns:a16="http://schemas.microsoft.com/office/drawing/2014/main" id="{92109B40-EB42-4579-BDA3-7F4C8599A1F3}"/>
              </a:ext>
            </a:extLst>
          </p:cNvPr>
          <p:cNvSpPr>
            <a:spLocks noGrp="1" noRot="1" noChangeAspect="1"/>
          </p:cNvSpPr>
          <p:nvPr>
            <p:ph type="sldImg"/>
          </p:nvPr>
        </p:nvSpPr>
        <p:spPr>
          <a:xfrm>
            <a:off x="558800" y="323850"/>
            <a:ext cx="5656263" cy="3181350"/>
          </a:xfrm>
        </p:spPr>
      </p:sp>
      <p:sp>
        <p:nvSpPr>
          <p:cNvPr id="7" name="ノート プレースホルダー 6">
            <a:extLst>
              <a:ext uri="{FF2B5EF4-FFF2-40B4-BE49-F238E27FC236}">
                <a16:creationId xmlns:a16="http://schemas.microsoft.com/office/drawing/2014/main" id="{21C7A85F-4864-46F6-A6B1-9767D0638750}"/>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6745546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61</a:t>
            </a:fld>
            <a:endParaRPr lang="ja-JP" altLang="en-US"/>
          </a:p>
        </p:txBody>
      </p:sp>
      <p:sp>
        <p:nvSpPr>
          <p:cNvPr id="6" name="スライド イメージ プレースホルダー 5">
            <a:extLst>
              <a:ext uri="{FF2B5EF4-FFF2-40B4-BE49-F238E27FC236}">
                <a16:creationId xmlns:a16="http://schemas.microsoft.com/office/drawing/2014/main" id="{2CBBB1D1-9268-47DE-87C3-21F391A5BDE4}"/>
              </a:ext>
            </a:extLst>
          </p:cNvPr>
          <p:cNvSpPr>
            <a:spLocks noGrp="1" noRot="1" noChangeAspect="1"/>
          </p:cNvSpPr>
          <p:nvPr>
            <p:ph type="sldImg"/>
          </p:nvPr>
        </p:nvSpPr>
        <p:spPr>
          <a:xfrm>
            <a:off x="558800" y="323850"/>
            <a:ext cx="5656263" cy="3181350"/>
          </a:xfrm>
        </p:spPr>
      </p:sp>
      <p:sp>
        <p:nvSpPr>
          <p:cNvPr id="7" name="ノート プレースホルダー 6">
            <a:extLst>
              <a:ext uri="{FF2B5EF4-FFF2-40B4-BE49-F238E27FC236}">
                <a16:creationId xmlns:a16="http://schemas.microsoft.com/office/drawing/2014/main" id="{B293F6DC-3E73-42B5-B055-C5D13C53D580}"/>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9326973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62</a:t>
            </a:fld>
            <a:endParaRPr lang="ja-JP" altLang="en-US"/>
          </a:p>
        </p:txBody>
      </p:sp>
      <p:sp>
        <p:nvSpPr>
          <p:cNvPr id="9" name="スライド イメージ プレースホルダー 8">
            <a:extLst>
              <a:ext uri="{FF2B5EF4-FFF2-40B4-BE49-F238E27FC236}">
                <a16:creationId xmlns:a16="http://schemas.microsoft.com/office/drawing/2014/main" id="{A2458A17-BBD7-4272-A3FF-865B4047EFB9}"/>
              </a:ext>
            </a:extLst>
          </p:cNvPr>
          <p:cNvSpPr>
            <a:spLocks noGrp="1" noRot="1" noChangeAspect="1"/>
          </p:cNvSpPr>
          <p:nvPr>
            <p:ph type="sldImg"/>
          </p:nvPr>
        </p:nvSpPr>
        <p:spPr>
          <a:xfrm>
            <a:off x="558800" y="323850"/>
            <a:ext cx="5656263" cy="3181350"/>
          </a:xfrm>
        </p:spPr>
      </p:sp>
      <p:sp>
        <p:nvSpPr>
          <p:cNvPr id="10" name="ノート プレースホルダー 9">
            <a:extLst>
              <a:ext uri="{FF2B5EF4-FFF2-40B4-BE49-F238E27FC236}">
                <a16:creationId xmlns:a16="http://schemas.microsoft.com/office/drawing/2014/main" id="{99D871C0-DF61-4E57-9C2B-F747FC680949}"/>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0312483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effectLst/>
            </a:endParaRPr>
          </a:p>
        </p:txBody>
      </p:sp>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63</a:t>
            </a:fld>
            <a:endParaRPr lang="ja-JP" altLang="en-US"/>
          </a:p>
        </p:txBody>
      </p:sp>
      <p:sp>
        <p:nvSpPr>
          <p:cNvPr id="7" name="スライド イメージ プレースホルダー 6">
            <a:extLst>
              <a:ext uri="{FF2B5EF4-FFF2-40B4-BE49-F238E27FC236}">
                <a16:creationId xmlns:a16="http://schemas.microsoft.com/office/drawing/2014/main" id="{A23A0CA3-ABED-4A09-A00F-02BBE52BBE5A}"/>
              </a:ext>
            </a:extLst>
          </p:cNvPr>
          <p:cNvSpPr>
            <a:spLocks noGrp="1" noRot="1" noChangeAspect="1"/>
          </p:cNvSpPr>
          <p:nvPr>
            <p:ph type="sldImg"/>
          </p:nvPr>
        </p:nvSpPr>
        <p:spPr>
          <a:xfrm>
            <a:off x="558800" y="323850"/>
            <a:ext cx="5656263" cy="3181350"/>
          </a:xfrm>
        </p:spPr>
      </p:sp>
    </p:spTree>
    <p:extLst>
      <p:ext uri="{BB962C8B-B14F-4D97-AF65-F5344CB8AC3E}">
        <p14:creationId xmlns:p14="http://schemas.microsoft.com/office/powerpoint/2010/main" val="8822403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fld id="{FF2E037F-C012-4729-9964-FE1C7EB3A9C3}" type="slidenum">
              <a:rPr lang="ja-JP" altLang="en-US"/>
              <a:pPr/>
              <a:t>64</a:t>
            </a:fld>
            <a:endParaRPr lang="ja-JP" altLang="en-US"/>
          </a:p>
        </p:txBody>
      </p:sp>
      <p:sp>
        <p:nvSpPr>
          <p:cNvPr id="6" name="スライド イメージ プレースホルダー 5">
            <a:extLst>
              <a:ext uri="{FF2B5EF4-FFF2-40B4-BE49-F238E27FC236}">
                <a16:creationId xmlns:a16="http://schemas.microsoft.com/office/drawing/2014/main" id="{E45B0245-9ABB-4C9E-8842-E1D9468781E8}"/>
              </a:ext>
            </a:extLst>
          </p:cNvPr>
          <p:cNvSpPr>
            <a:spLocks noGrp="1" noRot="1" noChangeAspect="1"/>
          </p:cNvSpPr>
          <p:nvPr>
            <p:ph type="sldImg"/>
          </p:nvPr>
        </p:nvSpPr>
        <p:spPr>
          <a:xfrm>
            <a:off x="558800" y="323850"/>
            <a:ext cx="5656263" cy="3181350"/>
          </a:xfrm>
        </p:spPr>
      </p:sp>
      <p:sp>
        <p:nvSpPr>
          <p:cNvPr id="7" name="ノート プレースホルダー 6">
            <a:extLst>
              <a:ext uri="{FF2B5EF4-FFF2-40B4-BE49-F238E27FC236}">
                <a16:creationId xmlns:a16="http://schemas.microsoft.com/office/drawing/2014/main" id="{F117C8E6-0E09-4DC9-894B-3D945B0F47BF}"/>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6411350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65</a:t>
            </a:fld>
            <a:endParaRPr lang="ja-JP" altLang="en-US"/>
          </a:p>
        </p:txBody>
      </p:sp>
      <p:sp>
        <p:nvSpPr>
          <p:cNvPr id="6" name="スライド イメージ プレースホルダー 5">
            <a:extLst>
              <a:ext uri="{FF2B5EF4-FFF2-40B4-BE49-F238E27FC236}">
                <a16:creationId xmlns:a16="http://schemas.microsoft.com/office/drawing/2014/main" id="{DA0EE642-223C-49C0-A076-4EBCED09BA49}"/>
              </a:ext>
            </a:extLst>
          </p:cNvPr>
          <p:cNvSpPr>
            <a:spLocks noGrp="1" noRot="1" noChangeAspect="1"/>
          </p:cNvSpPr>
          <p:nvPr>
            <p:ph type="sldImg"/>
          </p:nvPr>
        </p:nvSpPr>
        <p:spPr>
          <a:xfrm>
            <a:off x="558800" y="323850"/>
            <a:ext cx="5656263" cy="3181350"/>
          </a:xfrm>
        </p:spPr>
      </p:sp>
      <p:sp>
        <p:nvSpPr>
          <p:cNvPr id="7" name="ノート プレースホルダー 6">
            <a:extLst>
              <a:ext uri="{FF2B5EF4-FFF2-40B4-BE49-F238E27FC236}">
                <a16:creationId xmlns:a16="http://schemas.microsoft.com/office/drawing/2014/main" id="{D84CBE8F-EC6B-4F46-9906-FC524CE89537}"/>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393580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2020</a:t>
            </a:r>
            <a:r>
              <a:rPr lang="ja-JP" altLang="en-US"/>
              <a:t>年に日本のファーマネックスが飛躍的な成長を遂げるべく、ニュー スキン本社が全面協力し、現代日本人にふさわしい製品として開発。</a:t>
            </a:r>
            <a:endParaRPr lang="en-US" altLang="ja-JP"/>
          </a:p>
          <a:p>
            <a:endParaRPr lang="ja-JP" altLang="en-US"/>
          </a:p>
        </p:txBody>
      </p:sp>
      <p:sp>
        <p:nvSpPr>
          <p:cNvPr id="5" name="スライド イメージ プレースホルダー 4">
            <a:extLst>
              <a:ext uri="{FF2B5EF4-FFF2-40B4-BE49-F238E27FC236}">
                <a16:creationId xmlns:a16="http://schemas.microsoft.com/office/drawing/2014/main" id="{809D08DF-D4FF-496E-B4EC-B54C3199F035}"/>
              </a:ext>
            </a:extLst>
          </p:cNvPr>
          <p:cNvSpPr>
            <a:spLocks noGrp="1" noRot="1" noChangeAspect="1"/>
          </p:cNvSpPr>
          <p:nvPr>
            <p:ph type="sldImg"/>
          </p:nvPr>
        </p:nvSpPr>
        <p:spPr>
          <a:xfrm>
            <a:off x="558800" y="323850"/>
            <a:ext cx="5656263" cy="3181350"/>
          </a:xfrm>
        </p:spPr>
      </p:sp>
      <p:sp>
        <p:nvSpPr>
          <p:cNvPr id="2" name="スライド番号プレースホルダー 3">
            <a:extLst>
              <a:ext uri="{FF2B5EF4-FFF2-40B4-BE49-F238E27FC236}">
                <a16:creationId xmlns:a16="http://schemas.microsoft.com/office/drawing/2014/main" id="{AB4337C5-4125-BEBE-F475-1DC5BEE0BF5B}"/>
              </a:ext>
            </a:extLst>
          </p:cNvPr>
          <p:cNvSpPr>
            <a:spLocks noGrp="1"/>
          </p:cNvSpPr>
          <p:nvPr>
            <p:ph type="sldNum" sz="quarter" idx="5"/>
          </p:nvPr>
        </p:nvSpPr>
        <p:spPr>
          <a:xfrm>
            <a:off x="3814763" y="9371013"/>
            <a:ext cx="2919412" cy="495300"/>
          </a:xfrm>
        </p:spPr>
        <p:txBody>
          <a:bodyPr/>
          <a:lstStyle/>
          <a:p>
            <a:fld id="{B7AB9732-376F-7C4D-846A-490D2D039410}" type="slidenum">
              <a:rPr lang="ja-JP" altLang="en-US" smtClean="0"/>
              <a:pPr/>
              <a:t>7</a:t>
            </a:fld>
            <a:endParaRPr lang="ja-JP" altLang="en-US" dirty="0"/>
          </a:p>
        </p:txBody>
      </p:sp>
    </p:spTree>
    <p:extLst>
      <p:ext uri="{BB962C8B-B14F-4D97-AF65-F5344CB8AC3E}">
        <p14:creationId xmlns:p14="http://schemas.microsoft.com/office/powerpoint/2010/main" val="4236069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a:t>ライフパックシリーズのプレミアムラインであるライフパック　ナノ </a:t>
            </a:r>
            <a:r>
              <a:rPr lang="en-US" altLang="ja-JP"/>
              <a:t>EX</a:t>
            </a:r>
            <a:r>
              <a:rPr lang="ja-JP" altLang="en-US"/>
              <a:t>は、ニュー スキン ジャパンの売上げ</a:t>
            </a:r>
            <a:r>
              <a:rPr lang="en-US" altLang="ja-JP"/>
              <a:t>No.</a:t>
            </a:r>
            <a:r>
              <a:rPr lang="ja-JP" altLang="en-US"/>
              <a:t>１製品。</a:t>
            </a:r>
            <a:endParaRPr lang="en-US" altLang="ja-JP"/>
          </a:p>
          <a:p>
            <a:endParaRPr lang="en-US" altLang="ja-JP"/>
          </a:p>
          <a:p>
            <a:r>
              <a:rPr lang="ja-JP" altLang="en-US"/>
              <a:t>そのニュー スキン ジャパン売上げ</a:t>
            </a:r>
            <a:r>
              <a:rPr lang="en-US" altLang="ja-JP"/>
              <a:t>No.1</a:t>
            </a:r>
            <a:r>
              <a:rPr lang="ja-JP" altLang="en-US"/>
              <a:t>製品に対して、ニュー スキン本社が、</a:t>
            </a:r>
            <a:r>
              <a:rPr lang="en-US" altLang="ja-JP"/>
              <a:t>2008</a:t>
            </a:r>
            <a:r>
              <a:rPr lang="ja-JP" altLang="en-US"/>
              <a:t>年の発売以来初めて、全面的なリニューアルに着手。</a:t>
            </a:r>
            <a:endParaRPr lang="en-US" altLang="ja-JP"/>
          </a:p>
          <a:p>
            <a:endParaRPr lang="ja-JP" altLang="en-US"/>
          </a:p>
          <a:p>
            <a:r>
              <a:rPr lang="ja-JP" altLang="en-US"/>
              <a:t>より現代の日本人のニーズにあうようにと、ライフパック ナノ</a:t>
            </a:r>
            <a:r>
              <a:rPr lang="en-US" altLang="ja-JP"/>
              <a:t> EX</a:t>
            </a:r>
            <a:r>
              <a:rPr lang="ja-JP" altLang="en-US"/>
              <a:t>の大規模な見直しを行った。</a:t>
            </a:r>
            <a:endParaRPr lang="en-US" altLang="ja-JP"/>
          </a:p>
          <a:p>
            <a:endParaRPr lang="en-US" altLang="ja-JP"/>
          </a:p>
          <a:p>
            <a:r>
              <a:rPr lang="en-US" altLang="ja-JP"/>
              <a:t>2020</a:t>
            </a:r>
            <a:r>
              <a:rPr lang="ja-JP" altLang="en-US"/>
              <a:t>年にライフパック ナノ </a:t>
            </a:r>
            <a:r>
              <a:rPr lang="en-US" altLang="ja-JP"/>
              <a:t>EX</a:t>
            </a:r>
            <a:r>
              <a:rPr lang="ja-JP" altLang="en-US"/>
              <a:t>が、ライフパック ナノ プラスに生まれ変わる。</a:t>
            </a:r>
            <a:endParaRPr lang="en-US" altLang="ja-JP"/>
          </a:p>
          <a:p>
            <a:endParaRPr lang="en-US" altLang="ja-JP"/>
          </a:p>
          <a:p>
            <a:endParaRPr lang="en-US" altLang="ja-JP"/>
          </a:p>
        </p:txBody>
      </p:sp>
      <p:sp>
        <p:nvSpPr>
          <p:cNvPr id="4" name="スライド番号プレースホルダー 3"/>
          <p:cNvSpPr>
            <a:spLocks noGrp="1"/>
          </p:cNvSpPr>
          <p:nvPr>
            <p:ph type="sldNum" sz="quarter" idx="5"/>
          </p:nvPr>
        </p:nvSpPr>
        <p:spPr/>
        <p:txBody>
          <a:bodyPr/>
          <a:lstStyle/>
          <a:p>
            <a:fld id="{B7AB9732-376F-7C4D-846A-490D2D039410}" type="slidenum">
              <a:rPr lang="ja-JP" altLang="en-US" smtClean="0"/>
              <a:pPr/>
              <a:t>8</a:t>
            </a:fld>
            <a:endParaRPr lang="ja-JP" altLang="en-US"/>
          </a:p>
        </p:txBody>
      </p:sp>
      <p:sp>
        <p:nvSpPr>
          <p:cNvPr id="7" name="スライド イメージ プレースホルダー 6">
            <a:extLst>
              <a:ext uri="{FF2B5EF4-FFF2-40B4-BE49-F238E27FC236}">
                <a16:creationId xmlns:a16="http://schemas.microsoft.com/office/drawing/2014/main" id="{E5348603-E981-422F-9D49-836DF1F5BE42}"/>
              </a:ext>
            </a:extLst>
          </p:cNvPr>
          <p:cNvSpPr>
            <a:spLocks noGrp="1" noRot="1" noChangeAspect="1"/>
          </p:cNvSpPr>
          <p:nvPr>
            <p:ph type="sldImg"/>
          </p:nvPr>
        </p:nvSpPr>
        <p:spPr/>
      </p:sp>
    </p:spTree>
    <p:extLst>
      <p:ext uri="{BB962C8B-B14F-4D97-AF65-F5344CB8AC3E}">
        <p14:creationId xmlns:p14="http://schemas.microsoft.com/office/powerpoint/2010/main" val="1064449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480EDA6-BF9E-EA29-4FEA-869CE7319891}"/>
              </a:ext>
            </a:extLst>
          </p:cNvPr>
          <p:cNvSpPr>
            <a:spLocks noGrp="1"/>
          </p:cNvSpPr>
          <p:nvPr>
            <p:ph type="sldNum" sz="quarter" idx="5"/>
          </p:nvPr>
        </p:nvSpPr>
        <p:spPr>
          <a:xfrm>
            <a:off x="3814763" y="9371013"/>
            <a:ext cx="2919412" cy="495300"/>
          </a:xfrm>
        </p:spPr>
        <p:txBody>
          <a:bodyPr/>
          <a:lstStyle/>
          <a:p>
            <a:fld id="{B7AB9732-376F-7C4D-846A-490D2D039410}" type="slidenum">
              <a:rPr lang="ja-JP" altLang="en-US" smtClean="0"/>
              <a:pPr/>
              <a:t>9</a:t>
            </a:fld>
            <a:endParaRPr lang="ja-JP" altLang="en-US" dirty="0"/>
          </a:p>
        </p:txBody>
      </p:sp>
    </p:spTree>
    <p:extLst>
      <p:ext uri="{BB962C8B-B14F-4D97-AF65-F5344CB8AC3E}">
        <p14:creationId xmlns:p14="http://schemas.microsoft.com/office/powerpoint/2010/main" val="6178903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descr="LUMISPA-PPT-TEMPLATE-2.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descr="NS DTBY final logos_1_color.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2805" y="5590671"/>
            <a:ext cx="1029479" cy="832763"/>
          </a:xfrm>
          <a:prstGeom prst="rect">
            <a:avLst/>
          </a:prstGeom>
        </p:spPr>
      </p:pic>
    </p:spTree>
    <p:extLst>
      <p:ext uri="{BB962C8B-B14F-4D97-AF65-F5344CB8AC3E}">
        <p14:creationId xmlns:p14="http://schemas.microsoft.com/office/powerpoint/2010/main" val="3815390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0893FF06-66E9-774F-B2E6-48C64C198BB8}" type="datetimeFigureOut">
              <a:rPr kumimoji="1" lang="ja-JP" altLang="en-US" smtClean="0"/>
              <a:t>2024/9/6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65DB345-D37F-E44B-AD0C-75F08FFABB3C}" type="slidenum">
              <a:rPr kumimoji="1" lang="ja-JP" altLang="en-US" smtClean="0"/>
              <a:t>‹#›</a:t>
            </a:fld>
            <a:endParaRPr kumimoji="1" lang="ja-JP" altLang="en-US"/>
          </a:p>
        </p:txBody>
      </p:sp>
    </p:spTree>
    <p:extLst>
      <p:ext uri="{BB962C8B-B14F-4D97-AF65-F5344CB8AC3E}">
        <p14:creationId xmlns:p14="http://schemas.microsoft.com/office/powerpoint/2010/main" val="3552503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0893FF06-66E9-774F-B2E6-48C64C198BB8}" type="datetimeFigureOut">
              <a:rPr kumimoji="1" lang="ja-JP" altLang="en-US" smtClean="0"/>
              <a:t>2024/9/6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65DB345-D37F-E44B-AD0C-75F08FFABB3C}" type="slidenum">
              <a:rPr kumimoji="1" lang="ja-JP" altLang="en-US" smtClean="0"/>
              <a:t>‹#›</a:t>
            </a:fld>
            <a:endParaRPr kumimoji="1" lang="ja-JP" altLang="en-US"/>
          </a:p>
        </p:txBody>
      </p:sp>
    </p:spTree>
    <p:extLst>
      <p:ext uri="{BB962C8B-B14F-4D97-AF65-F5344CB8AC3E}">
        <p14:creationId xmlns:p14="http://schemas.microsoft.com/office/powerpoint/2010/main" val="638085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0893FF06-66E9-774F-B2E6-48C64C198BB8}" type="datetimeFigureOut">
              <a:rPr kumimoji="1" lang="ja-JP" altLang="en-US" smtClean="0"/>
              <a:t>2024/9/6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65DB345-D37F-E44B-AD0C-75F08FFABB3C}" type="slidenum">
              <a:rPr kumimoji="1" lang="ja-JP" altLang="en-US" smtClean="0"/>
              <a:t>‹#›</a:t>
            </a:fld>
            <a:endParaRPr kumimoji="1" lang="ja-JP" altLang="en-US"/>
          </a:p>
        </p:txBody>
      </p:sp>
    </p:spTree>
    <p:extLst>
      <p:ext uri="{BB962C8B-B14F-4D97-AF65-F5344CB8AC3E}">
        <p14:creationId xmlns:p14="http://schemas.microsoft.com/office/powerpoint/2010/main" val="2797645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93FF06-66E9-774F-B2E6-48C64C198BB8}" type="datetimeFigureOut">
              <a:rPr kumimoji="1" lang="ja-JP" altLang="en-US" smtClean="0"/>
              <a:t>2024/9/6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65DB345-D37F-E44B-AD0C-75F08FFABB3C}" type="slidenum">
              <a:rPr kumimoji="1" lang="ja-JP" altLang="en-US" smtClean="0"/>
              <a:t>‹#›</a:t>
            </a:fld>
            <a:endParaRPr kumimoji="1" lang="ja-JP" altLang="en-US"/>
          </a:p>
        </p:txBody>
      </p:sp>
    </p:spTree>
    <p:extLst>
      <p:ext uri="{BB962C8B-B14F-4D97-AF65-F5344CB8AC3E}">
        <p14:creationId xmlns:p14="http://schemas.microsoft.com/office/powerpoint/2010/main" val="1740438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893FF06-66E9-774F-B2E6-48C64C198BB8}" type="datetimeFigureOut">
              <a:rPr kumimoji="1" lang="ja-JP" altLang="en-US" smtClean="0"/>
              <a:t>2024/9/6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65DB345-D37F-E44B-AD0C-75F08FFABB3C}" type="slidenum">
              <a:rPr kumimoji="1" lang="ja-JP" altLang="en-US" smtClean="0"/>
              <a:t>‹#›</a:t>
            </a:fld>
            <a:endParaRPr kumimoji="1" lang="ja-JP" altLang="en-US"/>
          </a:p>
        </p:txBody>
      </p:sp>
    </p:spTree>
    <p:extLst>
      <p:ext uri="{BB962C8B-B14F-4D97-AF65-F5344CB8AC3E}">
        <p14:creationId xmlns:p14="http://schemas.microsoft.com/office/powerpoint/2010/main" val="2218892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893FF06-66E9-774F-B2E6-48C64C198BB8}" type="datetimeFigureOut">
              <a:rPr kumimoji="1" lang="ja-JP" altLang="en-US" smtClean="0"/>
              <a:t>2024/9/6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65DB345-D37F-E44B-AD0C-75F08FFABB3C}" type="slidenum">
              <a:rPr kumimoji="1" lang="ja-JP" altLang="en-US" smtClean="0"/>
              <a:t>‹#›</a:t>
            </a:fld>
            <a:endParaRPr kumimoji="1" lang="ja-JP" altLang="en-US"/>
          </a:p>
        </p:txBody>
      </p:sp>
    </p:spTree>
    <p:extLst>
      <p:ext uri="{BB962C8B-B14F-4D97-AF65-F5344CB8AC3E}">
        <p14:creationId xmlns:p14="http://schemas.microsoft.com/office/powerpoint/2010/main" val="1483303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0893FF06-66E9-774F-B2E6-48C64C198BB8}" type="datetimeFigureOut">
              <a:rPr kumimoji="1" lang="ja-JP" altLang="en-US" smtClean="0"/>
              <a:t>2024/9/6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65DB345-D37F-E44B-AD0C-75F08FFABB3C}" type="slidenum">
              <a:rPr kumimoji="1" lang="ja-JP" altLang="en-US" smtClean="0"/>
              <a:t>‹#›</a:t>
            </a:fld>
            <a:endParaRPr kumimoji="1" lang="ja-JP" altLang="en-US"/>
          </a:p>
        </p:txBody>
      </p:sp>
    </p:spTree>
    <p:extLst>
      <p:ext uri="{BB962C8B-B14F-4D97-AF65-F5344CB8AC3E}">
        <p14:creationId xmlns:p14="http://schemas.microsoft.com/office/powerpoint/2010/main" val="4145779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0893FF06-66E9-774F-B2E6-48C64C198BB8}" type="datetimeFigureOut">
              <a:rPr kumimoji="1" lang="ja-JP" altLang="en-US" smtClean="0"/>
              <a:t>2024/9/6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65DB345-D37F-E44B-AD0C-75F08FFABB3C}" type="slidenum">
              <a:rPr kumimoji="1" lang="ja-JP" altLang="en-US" smtClean="0"/>
              <a:t>‹#›</a:t>
            </a:fld>
            <a:endParaRPr kumimoji="1" lang="ja-JP" altLang="en-US"/>
          </a:p>
        </p:txBody>
      </p:sp>
    </p:spTree>
    <p:extLst>
      <p:ext uri="{BB962C8B-B14F-4D97-AF65-F5344CB8AC3E}">
        <p14:creationId xmlns:p14="http://schemas.microsoft.com/office/powerpoint/2010/main" val="438561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3" name="Picture 2" descr="LUMISPA-PPT-TEMPLATE-42.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4565904"/>
          </a:xfrm>
          <a:prstGeom prst="rect">
            <a:avLst/>
          </a:prstGeom>
        </p:spPr>
      </p:pic>
      <p:sp>
        <p:nvSpPr>
          <p:cNvPr id="7" name="Date Placeholder 3"/>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9C620E47-7264-764D-862F-11A6FC7828E5}" type="datetimeFigureOut">
              <a:rPr lang="en-US" smtClean="0"/>
              <a:t>9/6/2024</a:t>
            </a:fld>
            <a:endParaRPr lang="en-US"/>
          </a:p>
        </p:txBody>
      </p:sp>
      <p:sp>
        <p:nvSpPr>
          <p:cNvPr id="8"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9" name="Slide Number Placeholder 5"/>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8515AC7A-E2D5-4741-BEBB-0FB10E384F9C}" type="slidenum">
              <a:rPr lang="en-US" smtClean="0"/>
              <a:t>‹#›</a:t>
            </a:fld>
            <a:endParaRPr lang="en-US"/>
          </a:p>
        </p:txBody>
      </p:sp>
      <p:sp>
        <p:nvSpPr>
          <p:cNvPr id="10" name="Rectangle 9"/>
          <p:cNvSpPr/>
          <p:nvPr userDrawn="1"/>
        </p:nvSpPr>
        <p:spPr>
          <a:xfrm>
            <a:off x="0" y="6319173"/>
            <a:ext cx="12192000" cy="492440"/>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marL="0" marR="0" indent="0" algn="l" defTabSz="121917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Calibri"/>
              <a:ea typeface="Calibri"/>
              <a:cs typeface="Calibri"/>
              <a:sym typeface="Calibri"/>
            </a:endParaRP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448923" y="6382512"/>
            <a:ext cx="365760" cy="365760"/>
          </a:xfrm>
          <a:prstGeom prst="rect">
            <a:avLst/>
          </a:prstGeom>
        </p:spPr>
      </p:pic>
      <p:sp>
        <p:nvSpPr>
          <p:cNvPr id="14" name="Rectangle 13"/>
          <p:cNvSpPr/>
          <p:nvPr userDrawn="1"/>
        </p:nvSpPr>
        <p:spPr>
          <a:xfrm>
            <a:off x="0" y="5465732"/>
            <a:ext cx="12192000" cy="492440"/>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marL="0" marR="0" indent="0" algn="l" defTabSz="121917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Calibri"/>
              <a:ea typeface="Calibri"/>
              <a:cs typeface="Calibri"/>
              <a:sym typeface="Calibri"/>
            </a:endParaRPr>
          </a:p>
        </p:txBody>
      </p:sp>
      <p:sp>
        <p:nvSpPr>
          <p:cNvPr id="12" name="Title 1"/>
          <p:cNvSpPr>
            <a:spLocks noGrp="1"/>
          </p:cNvSpPr>
          <p:nvPr>
            <p:ph type="ctrTitle" hasCustomPrompt="1"/>
          </p:nvPr>
        </p:nvSpPr>
        <p:spPr>
          <a:xfrm>
            <a:off x="610469" y="2218333"/>
            <a:ext cx="10363200" cy="1644056"/>
          </a:xfrm>
          <a:prstGeom prst="rect">
            <a:avLst/>
          </a:prstGeom>
        </p:spPr>
        <p:txBody>
          <a:bodyPr/>
          <a:lstStyle>
            <a:lvl1pPr algn="l">
              <a:defRPr sz="5333" baseline="0">
                <a:solidFill>
                  <a:srgbClr val="FFFFFF"/>
                </a:solidFill>
              </a:defRPr>
            </a:lvl1pPr>
          </a:lstStyle>
          <a:p>
            <a:r>
              <a:rPr lang="en-US"/>
              <a:t>PRESENTATION</a:t>
            </a:r>
            <a:br>
              <a:rPr lang="en-US"/>
            </a:br>
            <a:r>
              <a:rPr lang="en-US"/>
              <a:t>SLIDE TITLE</a:t>
            </a:r>
          </a:p>
        </p:txBody>
      </p:sp>
      <p:pic>
        <p:nvPicPr>
          <p:cNvPr id="2" name="Picture 1" descr="NS DTBY final logos_1_color.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61570" y="5387879"/>
            <a:ext cx="1280173" cy="1035555"/>
          </a:xfrm>
          <a:prstGeom prst="rect">
            <a:avLst/>
          </a:prstGeom>
        </p:spPr>
      </p:pic>
    </p:spTree>
    <p:extLst>
      <p:ext uri="{BB962C8B-B14F-4D97-AF65-F5344CB8AC3E}">
        <p14:creationId xmlns:p14="http://schemas.microsoft.com/office/powerpoint/2010/main" val="381916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descr="LUMISPA-PPT-TEMPLATE-43.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278877"/>
          </a:xfrm>
          <a:prstGeom prst="rect">
            <a:avLst/>
          </a:prstGeom>
        </p:spPr>
      </p:pic>
      <p:sp>
        <p:nvSpPr>
          <p:cNvPr id="13" name="Title 1"/>
          <p:cNvSpPr>
            <a:spLocks noGrp="1"/>
          </p:cNvSpPr>
          <p:nvPr>
            <p:ph type="ctrTitle" hasCustomPrompt="1"/>
          </p:nvPr>
        </p:nvSpPr>
        <p:spPr>
          <a:xfrm>
            <a:off x="610469" y="2451826"/>
            <a:ext cx="10363200" cy="842929"/>
          </a:xfrm>
          <a:prstGeom prst="rect">
            <a:avLst/>
          </a:prstGeom>
        </p:spPr>
        <p:txBody>
          <a:bodyPr/>
          <a:lstStyle>
            <a:lvl1pPr algn="l">
              <a:defRPr sz="4267">
                <a:solidFill>
                  <a:srgbClr val="FFFFFF"/>
                </a:solidFill>
              </a:defRPr>
            </a:lvl1pPr>
          </a:lstStyle>
          <a:p>
            <a:r>
              <a:rPr lang="en-US"/>
              <a:t>DIVIDER SLIDE TITLE</a:t>
            </a:r>
          </a:p>
        </p:txBody>
      </p:sp>
      <p:sp>
        <p:nvSpPr>
          <p:cNvPr id="14" name="Subtitle 2"/>
          <p:cNvSpPr>
            <a:spLocks noGrp="1"/>
          </p:cNvSpPr>
          <p:nvPr>
            <p:ph type="subTitle" idx="1" hasCustomPrompt="1"/>
          </p:nvPr>
        </p:nvSpPr>
        <p:spPr>
          <a:xfrm>
            <a:off x="610469" y="3305493"/>
            <a:ext cx="9752731" cy="488591"/>
          </a:xfrm>
          <a:prstGeom prst="rect">
            <a:avLst/>
          </a:prstGeom>
        </p:spPr>
        <p:txBody>
          <a:bodyPr/>
          <a:lstStyle>
            <a:lvl1pPr marL="0" indent="0" algn="l">
              <a:buNone/>
              <a:defRPr>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p>
        </p:txBody>
      </p:sp>
      <p:pic>
        <p:nvPicPr>
          <p:cNvPr id="6" name="Picture 5" descr="NS DTBY final logos_4_FOUNTAIN-blue-02-03-04-05.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457051" y="6382968"/>
            <a:ext cx="357632" cy="365760"/>
          </a:xfrm>
          <a:prstGeom prst="rect">
            <a:avLst/>
          </a:prstGeom>
        </p:spPr>
      </p:pic>
    </p:spTree>
    <p:extLst>
      <p:ext uri="{BB962C8B-B14F-4D97-AF65-F5344CB8AC3E}">
        <p14:creationId xmlns:p14="http://schemas.microsoft.com/office/powerpoint/2010/main" val="3941360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3" name="Picture 12" descr="LUMISPA-PPT-TEMPLATE-44.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270464"/>
            <a:ext cx="12192000" cy="587536"/>
          </a:xfrm>
          <a:prstGeom prst="rect">
            <a:avLst/>
          </a:prstGeom>
        </p:spPr>
      </p:pic>
      <p:sp>
        <p:nvSpPr>
          <p:cNvPr id="4" name="Date Placeholder 3"/>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9C620E47-7264-764D-862F-11A6FC7828E5}" type="datetimeFigureOut">
              <a:rPr lang="en-US" smtClean="0"/>
              <a:t>9/6/2024</a:t>
            </a:fld>
            <a:endParaRPr lang="en-US"/>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8515AC7A-E2D5-4741-BEBB-0FB10E384F9C}" type="slidenum">
              <a:rPr lang="en-US" smtClean="0"/>
              <a:t>‹#›</a:t>
            </a:fld>
            <a:endParaRPr lang="en-US"/>
          </a:p>
        </p:txBody>
      </p:sp>
      <p:sp>
        <p:nvSpPr>
          <p:cNvPr id="9" name="Title 1"/>
          <p:cNvSpPr>
            <a:spLocks noGrp="1"/>
          </p:cNvSpPr>
          <p:nvPr>
            <p:ph type="title" hasCustomPrompt="1"/>
          </p:nvPr>
        </p:nvSpPr>
        <p:spPr>
          <a:xfrm>
            <a:off x="609600" y="275167"/>
            <a:ext cx="10972800" cy="1143000"/>
          </a:xfrm>
          <a:prstGeom prst="rect">
            <a:avLst/>
          </a:prstGeom>
        </p:spPr>
        <p:txBody>
          <a:bodyPr/>
          <a:lstStyle>
            <a:lvl1pPr algn="l">
              <a:defRPr sz="4000">
                <a:solidFill>
                  <a:srgbClr val="646569"/>
                </a:solidFill>
              </a:defRPr>
            </a:lvl1pPr>
          </a:lstStyle>
          <a:p>
            <a:r>
              <a:rPr lang="en-US"/>
              <a:t>SLIDE TITLE</a:t>
            </a:r>
          </a:p>
        </p:txBody>
      </p:sp>
      <p:sp>
        <p:nvSpPr>
          <p:cNvPr id="10" name="Content Placeholder 2"/>
          <p:cNvSpPr>
            <a:spLocks noGrp="1"/>
          </p:cNvSpPr>
          <p:nvPr>
            <p:ph idx="1"/>
          </p:nvPr>
        </p:nvSpPr>
        <p:spPr>
          <a:xfrm>
            <a:off x="609600" y="1600201"/>
            <a:ext cx="10972800" cy="4525433"/>
          </a:xfrm>
          <a:prstGeom prst="rect">
            <a:avLst/>
          </a:prstGeom>
        </p:spPr>
        <p:txBody>
          <a:bodyPr/>
          <a:lstStyle>
            <a:lvl1pPr>
              <a:defRPr>
                <a:solidFill>
                  <a:srgbClr val="646569"/>
                </a:solidFill>
              </a:defRPr>
            </a:lvl1pPr>
            <a:lvl2pPr>
              <a:defRPr>
                <a:solidFill>
                  <a:srgbClr val="646569"/>
                </a:solidFill>
              </a:defRPr>
            </a:lvl2pPr>
            <a:lvl3pPr>
              <a:defRPr>
                <a:solidFill>
                  <a:srgbClr val="646569"/>
                </a:solidFill>
              </a:defRPr>
            </a:lvl3pPr>
            <a:lvl4pPr>
              <a:defRPr>
                <a:solidFill>
                  <a:srgbClr val="646569"/>
                </a:solidFill>
              </a:defRPr>
            </a:lvl4pPr>
            <a:lvl5pPr>
              <a:defRPr>
                <a:solidFill>
                  <a:srgbClr val="6465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3952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descr="LUMISPA-PPT-TEMPLATE-44.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609600" y="275167"/>
            <a:ext cx="10972800" cy="1143000"/>
          </a:xfrm>
          <a:prstGeom prst="rect">
            <a:avLst/>
          </a:prstGeom>
        </p:spPr>
        <p:txBody>
          <a:bodyPr/>
          <a:lstStyle>
            <a:lvl1pPr algn="l">
              <a:defRPr sz="4000">
                <a:solidFill>
                  <a:srgbClr val="646569"/>
                </a:solidFill>
              </a:defRPr>
            </a:lvl1pPr>
          </a:lstStyle>
          <a:p>
            <a:r>
              <a:rPr lang="en-US"/>
              <a:t>SLIDE TITLE</a:t>
            </a:r>
          </a:p>
        </p:txBody>
      </p:sp>
      <p:sp>
        <p:nvSpPr>
          <p:cNvPr id="3" name="Content Placeholder 2"/>
          <p:cNvSpPr>
            <a:spLocks noGrp="1"/>
          </p:cNvSpPr>
          <p:nvPr>
            <p:ph idx="1"/>
          </p:nvPr>
        </p:nvSpPr>
        <p:spPr>
          <a:xfrm>
            <a:off x="609600" y="1600201"/>
            <a:ext cx="10972800" cy="4525433"/>
          </a:xfrm>
          <a:prstGeom prst="rect">
            <a:avLst/>
          </a:prstGeom>
        </p:spPr>
        <p:txBody>
          <a:bodyPr/>
          <a:lstStyle>
            <a:lvl1pPr>
              <a:defRPr>
                <a:solidFill>
                  <a:srgbClr val="646569"/>
                </a:solidFill>
              </a:defRPr>
            </a:lvl1pPr>
            <a:lvl2pPr>
              <a:defRPr>
                <a:solidFill>
                  <a:srgbClr val="646569"/>
                </a:solidFill>
              </a:defRPr>
            </a:lvl2pPr>
            <a:lvl3pPr>
              <a:defRPr>
                <a:solidFill>
                  <a:srgbClr val="646569"/>
                </a:solidFill>
              </a:defRPr>
            </a:lvl3pPr>
            <a:lvl4pPr>
              <a:defRPr>
                <a:solidFill>
                  <a:srgbClr val="646569"/>
                </a:solidFill>
              </a:defRPr>
            </a:lvl4pPr>
            <a:lvl5pPr>
              <a:defRPr>
                <a:solidFill>
                  <a:srgbClr val="6465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14867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LUMISPA-PPT-TEMPLATE-42.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descr="NS DTBY final logos_3_FOUNTAIN-white-02-03.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06246" y="5594355"/>
            <a:ext cx="1026383" cy="1026383"/>
          </a:xfrm>
          <a:prstGeom prst="rect">
            <a:avLst/>
          </a:prstGeom>
        </p:spPr>
      </p:pic>
    </p:spTree>
    <p:extLst>
      <p:ext uri="{BB962C8B-B14F-4D97-AF65-F5344CB8AC3E}">
        <p14:creationId xmlns:p14="http://schemas.microsoft.com/office/powerpoint/2010/main" val="2264368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0893FF06-66E9-774F-B2E6-48C64C198BB8}" type="datetimeFigureOut">
              <a:rPr kumimoji="1" lang="ja-JP" altLang="en-US" smtClean="0"/>
              <a:t>2024/9/6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65DB345-D37F-E44B-AD0C-75F08FFABB3C}" type="slidenum">
              <a:rPr kumimoji="1" lang="ja-JP" altLang="en-US" smtClean="0"/>
              <a:t>‹#›</a:t>
            </a:fld>
            <a:endParaRPr kumimoji="1" lang="ja-JP" altLang="en-US"/>
          </a:p>
        </p:txBody>
      </p:sp>
    </p:spTree>
    <p:extLst>
      <p:ext uri="{BB962C8B-B14F-4D97-AF65-F5344CB8AC3E}">
        <p14:creationId xmlns:p14="http://schemas.microsoft.com/office/powerpoint/2010/main" val="4238343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0893FF06-66E9-774F-B2E6-48C64C198BB8}" type="datetimeFigureOut">
              <a:rPr kumimoji="1" lang="ja-JP" altLang="en-US" smtClean="0"/>
              <a:t>2024/9/6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65DB345-D37F-E44B-AD0C-75F08FFABB3C}" type="slidenum">
              <a:rPr kumimoji="1" lang="ja-JP" altLang="en-US" smtClean="0"/>
              <a:t>‹#›</a:t>
            </a:fld>
            <a:endParaRPr kumimoji="1" lang="ja-JP" altLang="en-US"/>
          </a:p>
        </p:txBody>
      </p:sp>
    </p:spTree>
    <p:extLst>
      <p:ext uri="{BB962C8B-B14F-4D97-AF65-F5344CB8AC3E}">
        <p14:creationId xmlns:p14="http://schemas.microsoft.com/office/powerpoint/2010/main" val="3499375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893FF06-66E9-774F-B2E6-48C64C198BB8}" type="datetimeFigureOut">
              <a:rPr kumimoji="1" lang="ja-JP" altLang="en-US" smtClean="0"/>
              <a:t>2024/9/6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65DB345-D37F-E44B-AD0C-75F08FFABB3C}" type="slidenum">
              <a:rPr kumimoji="1" lang="ja-JP" altLang="en-US" smtClean="0"/>
              <a:t>‹#›</a:t>
            </a:fld>
            <a:endParaRPr kumimoji="1" lang="ja-JP" altLang="en-US"/>
          </a:p>
        </p:txBody>
      </p:sp>
    </p:spTree>
    <p:extLst>
      <p:ext uri="{BB962C8B-B14F-4D97-AF65-F5344CB8AC3E}">
        <p14:creationId xmlns:p14="http://schemas.microsoft.com/office/powerpoint/2010/main" val="27645194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12.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930712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609585" rtl="0" eaLnBrk="1" latinLnBrk="0" hangingPunct="1">
        <a:spcBef>
          <a:spcPct val="0"/>
        </a:spcBef>
        <a:buNone/>
        <a:defRPr sz="5867" kern="1200">
          <a:solidFill>
            <a:schemeClr val="tx1"/>
          </a:solidFill>
          <a:latin typeface="Arial"/>
          <a:ea typeface="+mj-ea"/>
          <a:cs typeface="Arial"/>
        </a:defRPr>
      </a:lvl1pPr>
    </p:titleStyle>
    <p:bodyStyle>
      <a:lvl1pPr marL="457189" indent="-457189" algn="l" defTabSz="609585" rtl="0" eaLnBrk="1" latinLnBrk="0" hangingPunct="1">
        <a:spcBef>
          <a:spcPct val="20000"/>
        </a:spcBef>
        <a:buFont typeface="Arial"/>
        <a:buChar char="•"/>
        <a:defRPr sz="2133"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133"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133"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2133"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
        <p:nvSpPr>
          <p:cNvPr id="7" name="正方形/長方形 6">
            <a:extLst>
              <a:ext uri="{FF2B5EF4-FFF2-40B4-BE49-F238E27FC236}">
                <a16:creationId xmlns:a16="http://schemas.microsoft.com/office/drawing/2014/main" id="{409B4029-3C1B-477A-8364-E4BE3F7BF7F0}"/>
              </a:ext>
            </a:extLst>
          </p:cNvPr>
          <p:cNvSpPr/>
          <p:nvPr userDrawn="1"/>
        </p:nvSpPr>
        <p:spPr>
          <a:xfrm>
            <a:off x="0" y="6516728"/>
            <a:ext cx="12192000" cy="341272"/>
          </a:xfrm>
          <a:prstGeom prst="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1B5B54A4-1B41-48DF-A855-37AD99FFCBC7}"/>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59097" y="6185900"/>
            <a:ext cx="1812948" cy="252000"/>
          </a:xfrm>
          <a:prstGeom prst="rect">
            <a:avLst/>
          </a:prstGeom>
        </p:spPr>
      </p:pic>
    </p:spTree>
    <p:extLst>
      <p:ext uri="{BB962C8B-B14F-4D97-AF65-F5344CB8AC3E}">
        <p14:creationId xmlns:p14="http://schemas.microsoft.com/office/powerpoint/2010/main" val="2065184700"/>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cid:AB29674B-BB9F-4385-ACAD-5DCEE0B2E9D1"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cid:AB29674B-BB9F-4385-ACAD-5DCEE0B2E9D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cid:AB29674B-BB9F-4385-ACAD-5DCEE0B2E9D1" TargetMode="Externa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9.jpeg"/><Relationship Id="rId7"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41.jpeg"/><Relationship Id="rId5" Type="http://schemas.microsoft.com/office/2007/relationships/hdphoto" Target="../media/hdphoto1.wdp"/><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3.xml"/><Relationship Id="rId1" Type="http://schemas.openxmlformats.org/officeDocument/2006/relationships/slideLayout" Target="../slideLayouts/slideLayout9.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7.xml"/><Relationship Id="rId1" Type="http://schemas.openxmlformats.org/officeDocument/2006/relationships/slideLayout" Target="../slideLayouts/slideLayout8.xml"/><Relationship Id="rId5" Type="http://schemas.openxmlformats.org/officeDocument/2006/relationships/image" Target="../media/image63.jpeg"/><Relationship Id="rId4" Type="http://schemas.openxmlformats.org/officeDocument/2006/relationships/image" Target="../media/image62.jpeg"/></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8.xml"/><Relationship Id="rId1" Type="http://schemas.openxmlformats.org/officeDocument/2006/relationships/slideLayout" Target="../slideLayouts/slideLayout8.xml"/><Relationship Id="rId5" Type="http://schemas.openxmlformats.org/officeDocument/2006/relationships/image" Target="../media/image63.jpeg"/><Relationship Id="rId4" Type="http://schemas.openxmlformats.org/officeDocument/2006/relationships/image" Target="../media/image62.jpeg"/></Relationships>
</file>

<file path=ppt/slides/_rels/slide5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1.xm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5.jpeg"/><Relationship Id="rId4" Type="http://schemas.openxmlformats.org/officeDocument/2006/relationships/image" Target="../media/image66.jpeg"/></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8.xml"/><Relationship Id="rId4" Type="http://schemas.openxmlformats.org/officeDocument/2006/relationships/image" Target="../media/image68.png"/></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3.xml"/><Relationship Id="rId1" Type="http://schemas.openxmlformats.org/officeDocument/2006/relationships/slideLayout" Target="../slideLayouts/slideLayout8.xml"/><Relationship Id="rId4" Type="http://schemas.openxmlformats.org/officeDocument/2006/relationships/image" Target="../media/image68.png"/></Relationships>
</file>

<file path=ppt/slides/_rels/slide6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70.png"/></Relationships>
</file>

<file path=ppt/slides/_rels/slide65.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F972694-F879-4D4D-A00B-3702930C6D58}"/>
              </a:ext>
            </a:extLst>
          </p:cNvPr>
          <p:cNvSpPr/>
          <p:nvPr/>
        </p:nvSpPr>
        <p:spPr>
          <a:xfrm>
            <a:off x="0" y="2362199"/>
            <a:ext cx="12192001" cy="2082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 name="字幕 2">
            <a:extLst>
              <a:ext uri="{FF2B5EF4-FFF2-40B4-BE49-F238E27FC236}">
                <a16:creationId xmlns:a16="http://schemas.microsoft.com/office/drawing/2014/main" id="{05A56CBB-1165-454F-8AC6-309A555E2B27}"/>
              </a:ext>
            </a:extLst>
          </p:cNvPr>
          <p:cNvSpPr txBox="1">
            <a:spLocks/>
          </p:cNvSpPr>
          <p:nvPr/>
        </p:nvSpPr>
        <p:spPr>
          <a:xfrm>
            <a:off x="4144168" y="3805109"/>
            <a:ext cx="7815262" cy="6413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Font typeface="Arial" panose="020B0604020202020204" pitchFamily="34" charset="0"/>
              <a:buNone/>
            </a:pPr>
            <a:r>
              <a:rPr lang="ja-JP" altLang="en-US"/>
              <a:t>ライフパック ナノ プラス 製品トレーニング</a:t>
            </a:r>
          </a:p>
        </p:txBody>
      </p:sp>
      <p:pic>
        <p:nvPicPr>
          <p:cNvPr id="8" name="B2DF75FF-3C73-4358-8461-9D05051B305E" descr="cid:AB29674B-BB9F-4385-ACAD-5DCEE0B2E9D1">
            <a:extLst>
              <a:ext uri="{FF2B5EF4-FFF2-40B4-BE49-F238E27FC236}">
                <a16:creationId xmlns:a16="http://schemas.microsoft.com/office/drawing/2014/main" id="{005F5B35-DBA9-465E-BB88-CF66ADD1AC09}"/>
              </a:ext>
            </a:extLst>
          </p:cNvPr>
          <p:cNvPicPr>
            <a:picLocks noChangeAspect="1" noChangeArrowheads="1"/>
          </p:cNvPicPr>
          <p:nvPr/>
        </p:nvPicPr>
        <p:blipFill>
          <a:blip r:embed="rId3" r:link="rId4" cstate="email">
            <a:extLst>
              <a:ext uri="{28A0092B-C50C-407E-A947-70E740481C1C}">
                <a14:useLocalDpi xmlns:a14="http://schemas.microsoft.com/office/drawing/2010/main"/>
              </a:ext>
            </a:extLst>
          </a:blip>
          <a:srcRect/>
          <a:stretch>
            <a:fillRect/>
          </a:stretch>
        </p:blipFill>
        <p:spPr bwMode="auto">
          <a:xfrm>
            <a:off x="4751234" y="2502034"/>
            <a:ext cx="7208196" cy="1371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742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
          <p:cNvSpPr txBox="1"/>
          <p:nvPr/>
        </p:nvSpPr>
        <p:spPr>
          <a:xfrm>
            <a:off x="1837943" y="1474826"/>
            <a:ext cx="3606416" cy="9131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0" cap="none" spc="0" normalizeH="0" baseline="0" noProof="0" err="1">
                <a:ln>
                  <a:noFill/>
                </a:ln>
                <a:effectLst/>
                <a:uLnTx/>
                <a:uFillTx/>
                <a:latin typeface="小塚ゴシック Pro R" pitchFamily="34" charset="-128"/>
                <a:ea typeface="小塚ゴシック Pro R" pitchFamily="34" charset="-128"/>
                <a:cs typeface="Verlag Book" charset="0"/>
                <a:sym typeface="Calibri"/>
              </a:rPr>
              <a:t>生きることに</a:t>
            </a:r>
            <a:r>
              <a:rPr lang="en-US" sz="2667" kern="0">
                <a:latin typeface="小塚ゴシック Pro R" pitchFamily="34" charset="-128"/>
                <a:ea typeface="小塚ゴシック Pro R" pitchFamily="34" charset="-128"/>
                <a:cs typeface="Verlag Book" charset="0"/>
                <a:sym typeface="Calibri"/>
              </a:rPr>
              <a:t>、</a:t>
            </a:r>
            <a:endParaRPr kumimoji="0" lang="en-US" sz="2667" b="0" i="0" u="none" strike="noStrike" kern="0" cap="none" spc="0" normalizeH="0" baseline="0" noProof="0">
              <a:ln>
                <a:noFill/>
              </a:ln>
              <a:effectLst/>
              <a:uLnTx/>
              <a:uFillTx/>
              <a:latin typeface="小塚ゴシック Pro R" pitchFamily="34" charset="-128"/>
              <a:ea typeface="小塚ゴシック Pro R" pitchFamily="34" charset="-128"/>
              <a:cs typeface="Verlag Book" charset="0"/>
              <a:sym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0" cap="none" spc="0" normalizeH="0" baseline="0" noProof="0">
                <a:ln>
                  <a:noFill/>
                </a:ln>
                <a:effectLst/>
                <a:uLnTx/>
                <a:uFillTx/>
                <a:latin typeface="小塚ゴシック Pro R" pitchFamily="34" charset="-128"/>
                <a:ea typeface="小塚ゴシック Pro R" pitchFamily="34" charset="-128"/>
                <a:cs typeface="Verlag Book" charset="0"/>
                <a:sym typeface="Calibri"/>
              </a:rPr>
              <a:t>大切なものを1袋に</a:t>
            </a:r>
          </a:p>
        </p:txBody>
      </p:sp>
      <p:sp>
        <p:nvSpPr>
          <p:cNvPr id="8" name="TextBox 1"/>
          <p:cNvSpPr txBox="1"/>
          <p:nvPr/>
        </p:nvSpPr>
        <p:spPr>
          <a:xfrm>
            <a:off x="8164170" y="5251210"/>
            <a:ext cx="2916183" cy="91319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0" cap="none" spc="0" normalizeH="0" baseline="0" noProof="0" err="1">
                <a:ln>
                  <a:noFill/>
                </a:ln>
                <a:solidFill>
                  <a:srgbClr val="646569"/>
                </a:solidFill>
                <a:effectLst/>
                <a:uLnTx/>
                <a:uFillTx/>
                <a:latin typeface="小塚ゴシック Pro R" pitchFamily="34" charset="-128"/>
                <a:ea typeface="小塚ゴシック Pro R" pitchFamily="34" charset="-128"/>
                <a:cs typeface="Verlag Book" charset="0"/>
                <a:sym typeface="Calibri"/>
              </a:rPr>
              <a:t>プラス</a:t>
            </a:r>
            <a:r>
              <a:rPr kumimoji="0" lang="en-US" sz="2667" b="0" i="0" u="none" strike="noStrike" kern="0" cap="none" spc="0" normalizeH="0" baseline="0" noProof="0">
                <a:ln>
                  <a:noFill/>
                </a:ln>
                <a:solidFill>
                  <a:srgbClr val="646569"/>
                </a:solidFill>
                <a:effectLst/>
                <a:uLnTx/>
                <a:uFillTx/>
                <a:latin typeface="小塚ゴシック Pro R" pitchFamily="34" charset="-128"/>
                <a:ea typeface="小塚ゴシック Pro R" pitchFamily="34" charset="-128"/>
                <a:cs typeface="Verlag Book" charset="0"/>
                <a:sym typeface="Calibri"/>
              </a:rPr>
              <a:t>、</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2667" kern="0" err="1">
                <a:solidFill>
                  <a:srgbClr val="646569"/>
                </a:solidFill>
                <a:latin typeface="小塚ゴシック Pro R" pitchFamily="34" charset="-128"/>
                <a:ea typeface="小塚ゴシック Pro R" pitchFamily="34" charset="-128"/>
                <a:cs typeface="Verlag Book" charset="0"/>
                <a:sym typeface="Calibri"/>
              </a:rPr>
              <a:t>それを超えたもの</a:t>
            </a:r>
            <a:endParaRPr kumimoji="0" lang="en-US" sz="2667" b="0" i="0" u="none" strike="noStrike" kern="0" cap="none" spc="0" normalizeH="0" baseline="0" noProof="0">
              <a:ln>
                <a:noFill/>
              </a:ln>
              <a:solidFill>
                <a:srgbClr val="646569"/>
              </a:solidFill>
              <a:effectLst/>
              <a:uLnTx/>
              <a:uFillTx/>
              <a:latin typeface="小塚ゴシック Pro R" pitchFamily="34" charset="-128"/>
              <a:ea typeface="小塚ゴシック Pro R" pitchFamily="34" charset="-128"/>
              <a:cs typeface="Verlag Book" charset="0"/>
              <a:sym typeface="Calibri"/>
            </a:endParaRPr>
          </a:p>
        </p:txBody>
      </p:sp>
      <p:sp>
        <p:nvSpPr>
          <p:cNvPr id="11" name="左大かっこ 10"/>
          <p:cNvSpPr/>
          <p:nvPr/>
        </p:nvSpPr>
        <p:spPr>
          <a:xfrm rot="5400000">
            <a:off x="3381928" y="1112730"/>
            <a:ext cx="576064" cy="3548798"/>
          </a:xfrm>
          <a:prstGeom prst="leftBracket">
            <a:avLst/>
          </a:prstGeom>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sym typeface="Calibri"/>
            </a:endParaRPr>
          </a:p>
        </p:txBody>
      </p:sp>
      <p:sp>
        <p:nvSpPr>
          <p:cNvPr id="12" name="左大かっこ 11"/>
          <p:cNvSpPr/>
          <p:nvPr/>
        </p:nvSpPr>
        <p:spPr>
          <a:xfrm rot="16200000">
            <a:off x="8544126" y="4238784"/>
            <a:ext cx="576067" cy="1034753"/>
          </a:xfrm>
          <a:prstGeom prst="leftBracket">
            <a:avLst/>
          </a:prstGeom>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sym typeface="Calibri"/>
            </a:endParaRPr>
          </a:p>
        </p:txBody>
      </p:sp>
      <p:pic>
        <p:nvPicPr>
          <p:cNvPr id="15" name="B2DF75FF-3C73-4358-8461-9D05051B305E" descr="cid:AB29674B-BB9F-4385-ACAD-5DCEE0B2E9D1">
            <a:extLst>
              <a:ext uri="{FF2B5EF4-FFF2-40B4-BE49-F238E27FC236}">
                <a16:creationId xmlns:a16="http://schemas.microsoft.com/office/drawing/2014/main" id="{DD6CC336-B9C1-4A26-B82C-ADB61BC9C456}"/>
              </a:ext>
            </a:extLst>
          </p:cNvPr>
          <p:cNvPicPr>
            <a:picLocks noChangeAspect="1" noChangeArrowheads="1"/>
          </p:cNvPicPr>
          <p:nvPr/>
        </p:nvPicPr>
        <p:blipFill>
          <a:blip r:embed="rId3" r:link="rId4" cstate="email">
            <a:extLst>
              <a:ext uri="{28A0092B-C50C-407E-A947-70E740481C1C}">
                <a14:useLocalDpi xmlns:a14="http://schemas.microsoft.com/office/drawing/2010/main"/>
              </a:ext>
            </a:extLst>
          </a:blip>
          <a:srcRect/>
          <a:stretch>
            <a:fillRect/>
          </a:stretch>
        </p:blipFill>
        <p:spPr bwMode="auto">
          <a:xfrm>
            <a:off x="1527480" y="3188272"/>
            <a:ext cx="7950061" cy="1512277"/>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92AC2FA5-232B-1645-BC9E-A513AE7A896C}"/>
              </a:ext>
            </a:extLst>
          </p:cNvPr>
          <p:cNvSpPr txBox="1"/>
          <p:nvPr/>
        </p:nvSpPr>
        <p:spPr>
          <a:xfrm>
            <a:off x="398468" y="285696"/>
            <a:ext cx="3057247" cy="584775"/>
          </a:xfrm>
          <a:prstGeom prst="rect">
            <a:avLst/>
          </a:prstGeom>
          <a:noFill/>
        </p:spPr>
        <p:txBody>
          <a:bodyPr wrap="square" rtlCol="0">
            <a:spAutoFit/>
          </a:bodyPr>
          <a:lstStyle/>
          <a:p>
            <a:r>
              <a:rPr kumimoji="1" lang="ja-JP" altLang="en-US" sz="3200">
                <a:ea typeface="小塚ゴシック Pro R" panose="020B0400000000000000"/>
              </a:rPr>
              <a:t>製品名の由来：</a:t>
            </a:r>
          </a:p>
        </p:txBody>
      </p:sp>
      <p:sp>
        <p:nvSpPr>
          <p:cNvPr id="9" name="左大かっこ 8">
            <a:extLst>
              <a:ext uri="{FF2B5EF4-FFF2-40B4-BE49-F238E27FC236}">
                <a16:creationId xmlns:a16="http://schemas.microsoft.com/office/drawing/2014/main" id="{5E0F4891-DA43-3146-920A-CC8E92AE82A1}"/>
              </a:ext>
            </a:extLst>
          </p:cNvPr>
          <p:cNvSpPr/>
          <p:nvPr/>
        </p:nvSpPr>
        <p:spPr>
          <a:xfrm rot="5400000">
            <a:off x="6631162" y="1650262"/>
            <a:ext cx="576064" cy="2469307"/>
          </a:xfrm>
          <a:prstGeom prst="leftBracket">
            <a:avLst/>
          </a:prstGeom>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sym typeface="Calibri"/>
            </a:endParaRPr>
          </a:p>
        </p:txBody>
      </p:sp>
      <p:sp>
        <p:nvSpPr>
          <p:cNvPr id="10" name="TextBox 1">
            <a:extLst>
              <a:ext uri="{FF2B5EF4-FFF2-40B4-BE49-F238E27FC236}">
                <a16:creationId xmlns:a16="http://schemas.microsoft.com/office/drawing/2014/main" id="{60A2CF60-FF40-EE4F-B497-7B46BE67109A}"/>
              </a:ext>
            </a:extLst>
          </p:cNvPr>
          <p:cNvSpPr txBox="1"/>
          <p:nvPr/>
        </p:nvSpPr>
        <p:spPr>
          <a:xfrm>
            <a:off x="5684540" y="1474825"/>
            <a:ext cx="3606416" cy="50276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0" cap="none" spc="0" normalizeH="0" baseline="0" noProof="0" err="1">
                <a:ln>
                  <a:noFill/>
                </a:ln>
                <a:effectLst/>
                <a:uLnTx/>
                <a:uFillTx/>
                <a:latin typeface="小塚ゴシック Pro R" pitchFamily="34" charset="-128"/>
                <a:ea typeface="小塚ゴシック Pro R" pitchFamily="34" charset="-128"/>
                <a:cs typeface="Verlag Book" charset="0"/>
                <a:sym typeface="Calibri"/>
              </a:rPr>
              <a:t>ナノテクノロジ</a:t>
            </a:r>
            <a:r>
              <a:rPr kumimoji="0" lang="en-US" sz="2667" b="0" i="0" u="none" strike="noStrike" kern="0" cap="none" spc="0" normalizeH="0" baseline="0" noProof="0">
                <a:ln>
                  <a:noFill/>
                </a:ln>
                <a:effectLst/>
                <a:uLnTx/>
                <a:uFillTx/>
                <a:latin typeface="小塚ゴシック Pro R" pitchFamily="34" charset="-128"/>
                <a:ea typeface="小塚ゴシック Pro R" pitchFamily="34" charset="-128"/>
                <a:cs typeface="Verlag Book" charset="0"/>
                <a:sym typeface="Calibri"/>
              </a:rPr>
              <a:t>ー</a:t>
            </a:r>
          </a:p>
        </p:txBody>
      </p:sp>
      <p:sp>
        <p:nvSpPr>
          <p:cNvPr id="13" name="TextBox 1">
            <a:extLst>
              <a:ext uri="{FF2B5EF4-FFF2-40B4-BE49-F238E27FC236}">
                <a16:creationId xmlns:a16="http://schemas.microsoft.com/office/drawing/2014/main" id="{85D97CA3-93EF-9745-953D-221109FE0C2A}"/>
              </a:ext>
            </a:extLst>
          </p:cNvPr>
          <p:cNvSpPr txBox="1"/>
          <p:nvPr/>
        </p:nvSpPr>
        <p:spPr>
          <a:xfrm>
            <a:off x="1652507" y="4587598"/>
            <a:ext cx="3606416" cy="9131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0" cap="none" spc="0" normalizeH="0" baseline="0" noProof="0" err="1">
                <a:ln>
                  <a:noFill/>
                </a:ln>
                <a:effectLst/>
                <a:uLnTx/>
                <a:uFillTx/>
                <a:latin typeface="小塚ゴシック Pro R" pitchFamily="34" charset="-128"/>
                <a:ea typeface="小塚ゴシック Pro R" pitchFamily="34" charset="-128"/>
                <a:cs typeface="Verlag Book" charset="0"/>
                <a:sym typeface="Calibri"/>
              </a:rPr>
              <a:t>Life：生命</a:t>
            </a:r>
            <a:r>
              <a:rPr lang="en-US" sz="2667" kern="0">
                <a:latin typeface="小塚ゴシック Pro R" pitchFamily="34" charset="-128"/>
                <a:ea typeface="小塚ゴシック Pro R" pitchFamily="34" charset="-128"/>
                <a:cs typeface="Verlag Book" charset="0"/>
                <a:sym typeface="Calibri"/>
              </a:rPr>
              <a:t>・</a:t>
            </a:r>
            <a:r>
              <a:rPr lang="en-US" sz="2667" kern="0" err="1">
                <a:latin typeface="小塚ゴシック Pro R" pitchFamily="34" charset="-128"/>
                <a:ea typeface="小塚ゴシック Pro R" pitchFamily="34" charset="-128"/>
                <a:cs typeface="Verlag Book" charset="0"/>
                <a:sym typeface="Calibri"/>
              </a:rPr>
              <a:t>元気</a:t>
            </a:r>
            <a:endParaRPr lang="en-US" sz="2667" kern="0">
              <a:latin typeface="小塚ゴシック Pro R" pitchFamily="34" charset="-128"/>
              <a:ea typeface="小塚ゴシック Pro R" pitchFamily="34" charset="-128"/>
              <a:cs typeface="Verlag Book" charset="0"/>
              <a:sym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0" cap="none" spc="0" normalizeH="0" baseline="0" noProof="0">
                <a:ln>
                  <a:noFill/>
                </a:ln>
                <a:effectLst/>
                <a:uLnTx/>
                <a:uFillTx/>
                <a:latin typeface="小塚ゴシック Pro R" pitchFamily="34" charset="-128"/>
                <a:ea typeface="小塚ゴシック Pro R" pitchFamily="34" charset="-128"/>
                <a:cs typeface="Verlag Book" charset="0"/>
                <a:sym typeface="Calibri"/>
              </a:rPr>
              <a:t>Pak：1箱・1包</a:t>
            </a:r>
          </a:p>
        </p:txBody>
      </p:sp>
    </p:spTree>
    <p:extLst>
      <p:ext uri="{BB962C8B-B14F-4D97-AF65-F5344CB8AC3E}">
        <p14:creationId xmlns:p14="http://schemas.microsoft.com/office/powerpoint/2010/main" val="410521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animBg="1"/>
      <p:bldP spid="12" grpId="0" animBg="1"/>
      <p:bldP spid="9" grpId="0" animBg="1"/>
      <p:bldP spid="10"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D1F86E39-6508-49E6-BE3D-7C26D4DF11E6}"/>
              </a:ext>
            </a:extLst>
          </p:cNvPr>
          <p:cNvSpPr>
            <a:spLocks noGrp="1"/>
          </p:cNvSpPr>
          <p:nvPr>
            <p:ph type="title"/>
          </p:nvPr>
        </p:nvSpPr>
        <p:spPr>
          <a:xfrm>
            <a:off x="7306073" y="2207117"/>
            <a:ext cx="10515600" cy="2852737"/>
          </a:xfrm>
        </p:spPr>
        <p:txBody>
          <a:bodyPr anchor="ctr">
            <a:normAutofit/>
          </a:bodyPr>
          <a:lstStyle/>
          <a:p>
            <a:r>
              <a:rPr lang="ja-JP" altLang="en-US" sz="2800" spc="-300">
                <a:ea typeface="小塚ゴシック Pro R" panose="020B0400000000000000"/>
              </a:rPr>
              <a:t>からだでいきる。未来が変わる。</a:t>
            </a:r>
            <a:endParaRPr kumimoji="1" lang="ja-JP" altLang="en-US" sz="2800">
              <a:ea typeface="小塚ゴシック Pro R" panose="020B0400000000000000"/>
            </a:endParaRPr>
          </a:p>
        </p:txBody>
      </p:sp>
      <p:pic>
        <p:nvPicPr>
          <p:cNvPr id="8" name="図 7" descr="人, 女性 が含まれている画像&#10;&#10;自動的に生成された説明">
            <a:extLst>
              <a:ext uri="{FF2B5EF4-FFF2-40B4-BE49-F238E27FC236}">
                <a16:creationId xmlns:a16="http://schemas.microsoft.com/office/drawing/2014/main" id="{9EF28BE5-26E3-459B-A22A-5E825386E2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8000"/>
            <a:ext cx="6957166" cy="6876000"/>
          </a:xfrm>
          <a:prstGeom prst="rect">
            <a:avLst/>
          </a:prstGeom>
        </p:spPr>
      </p:pic>
      <p:pic>
        <p:nvPicPr>
          <p:cNvPr id="5" name="B2DF75FF-3C73-4358-8461-9D05051B305E" descr="cid:AB29674B-BB9F-4385-ACAD-5DCEE0B2E9D1">
            <a:extLst>
              <a:ext uri="{FF2B5EF4-FFF2-40B4-BE49-F238E27FC236}">
                <a16:creationId xmlns:a16="http://schemas.microsoft.com/office/drawing/2014/main" id="{CCAC8A9B-96A1-4335-AE4E-D38383159FE3}"/>
              </a:ext>
            </a:extLst>
          </p:cNvPr>
          <p:cNvPicPr>
            <a:picLocks noChangeAspect="1" noChangeArrowheads="1"/>
          </p:cNvPicPr>
          <p:nvPr/>
        </p:nvPicPr>
        <p:blipFill>
          <a:blip r:embed="rId4" r:link="rId5" cstate="email">
            <a:extLst>
              <a:ext uri="{28A0092B-C50C-407E-A947-70E740481C1C}">
                <a14:useLocalDpi xmlns:a14="http://schemas.microsoft.com/office/drawing/2010/main"/>
              </a:ext>
            </a:extLst>
          </a:blip>
          <a:srcRect/>
          <a:stretch>
            <a:fillRect/>
          </a:stretch>
        </p:blipFill>
        <p:spPr bwMode="auto">
          <a:xfrm>
            <a:off x="7306073" y="2612373"/>
            <a:ext cx="3062993" cy="582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260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a:extLst>
              <a:ext uri="{FF2B5EF4-FFF2-40B4-BE49-F238E27FC236}">
                <a16:creationId xmlns:a16="http://schemas.microsoft.com/office/drawing/2014/main" id="{243FF119-DD58-4377-93D6-F29C587615E4}"/>
              </a:ext>
            </a:extLst>
          </p:cNvPr>
          <p:cNvSpPr txBox="1">
            <a:spLocks/>
          </p:cNvSpPr>
          <p:nvPr/>
        </p:nvSpPr>
        <p:spPr>
          <a:xfrm>
            <a:off x="838200" y="1362907"/>
            <a:ext cx="10515600" cy="2852737"/>
          </a:xfrm>
          <a:prstGeom prst="rect">
            <a:avLst/>
          </a:prstGeom>
        </p:spPr>
        <p:txBody>
          <a:bodyPr anchor="ct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5400" spc="-300"/>
              <a:t>「補う」から、「いきる」へ。</a:t>
            </a:r>
          </a:p>
        </p:txBody>
      </p:sp>
      <p:sp>
        <p:nvSpPr>
          <p:cNvPr id="16" name="テキスト プレースホルダー 2">
            <a:extLst>
              <a:ext uri="{FF2B5EF4-FFF2-40B4-BE49-F238E27FC236}">
                <a16:creationId xmlns:a16="http://schemas.microsoft.com/office/drawing/2014/main" id="{9C0C1D13-87F3-4417-92B6-BC985A8F3C95}"/>
              </a:ext>
            </a:extLst>
          </p:cNvPr>
          <p:cNvSpPr txBox="1">
            <a:spLocks/>
          </p:cNvSpPr>
          <p:nvPr/>
        </p:nvSpPr>
        <p:spPr>
          <a:xfrm>
            <a:off x="1270001" y="3228484"/>
            <a:ext cx="10515600" cy="1500187"/>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a:ea typeface="小塚ゴシック Pro R" panose="020B0400000000000000"/>
              </a:rPr>
              <a:t>毎日の健康管理のベースとなるサプリメントを、</a:t>
            </a:r>
            <a:endParaRPr lang="en-US" altLang="ja-JP" sz="2400">
              <a:ea typeface="小塚ゴシック Pro R" panose="020B0400000000000000"/>
            </a:endParaRPr>
          </a:p>
          <a:p>
            <a:pPr marL="0" indent="0">
              <a:buNone/>
            </a:pPr>
            <a:r>
              <a:rPr lang="ja-JP" altLang="en-US" sz="2400">
                <a:ea typeface="小塚ゴシック Pro R" panose="020B0400000000000000"/>
              </a:rPr>
              <a:t>自然と科学の力で一歩先へ。</a:t>
            </a:r>
          </a:p>
        </p:txBody>
      </p:sp>
    </p:spTree>
    <p:extLst>
      <p:ext uri="{BB962C8B-B14F-4D97-AF65-F5344CB8AC3E}">
        <p14:creationId xmlns:p14="http://schemas.microsoft.com/office/powerpoint/2010/main" val="162762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B1F3ECA-E889-4876-9327-13E70DA284F3}"/>
              </a:ext>
            </a:extLst>
          </p:cNvPr>
          <p:cNvSpPr/>
          <p:nvPr/>
        </p:nvSpPr>
        <p:spPr>
          <a:xfrm>
            <a:off x="0" y="6100754"/>
            <a:ext cx="12192000" cy="757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4F248C4A-442D-CB4A-B84B-6553B4FA90D3}"/>
              </a:ext>
            </a:extLst>
          </p:cNvPr>
          <p:cNvPicPr>
            <a:picLocks noChangeAspect="1"/>
          </p:cNvPicPr>
          <p:nvPr/>
        </p:nvPicPr>
        <p:blipFill rotWithShape="1">
          <a:blip r:embed="rId3" cstate="email">
            <a:alphaModFix amt="50000"/>
            <a:extLst>
              <a:ext uri="{28A0092B-C50C-407E-A947-70E740481C1C}">
                <a14:useLocalDpi xmlns:a14="http://schemas.microsoft.com/office/drawing/2010/main"/>
              </a:ext>
            </a:extLst>
          </a:blip>
          <a:srcRect/>
          <a:stretch/>
        </p:blipFill>
        <p:spPr>
          <a:xfrm>
            <a:off x="20" y="0"/>
            <a:ext cx="12191980" cy="6857999"/>
          </a:xfrm>
          <a:prstGeom prst="rect">
            <a:avLst/>
          </a:prstGeom>
        </p:spPr>
      </p:pic>
      <p:sp>
        <p:nvSpPr>
          <p:cNvPr id="2" name="タイトル 1">
            <a:extLst>
              <a:ext uri="{FF2B5EF4-FFF2-40B4-BE49-F238E27FC236}">
                <a16:creationId xmlns:a16="http://schemas.microsoft.com/office/drawing/2014/main" id="{66ABC1DD-9E93-A647-A514-B3A37AD9D167}"/>
              </a:ext>
            </a:extLst>
          </p:cNvPr>
          <p:cNvSpPr>
            <a:spLocks noGrp="1"/>
          </p:cNvSpPr>
          <p:nvPr>
            <p:ph type="title"/>
          </p:nvPr>
        </p:nvSpPr>
        <p:spPr>
          <a:xfrm>
            <a:off x="1524000" y="1122362"/>
            <a:ext cx="9144000" cy="1778155"/>
          </a:xfrm>
        </p:spPr>
        <p:txBody>
          <a:bodyPr vert="horz" lIns="91440" tIns="45720" rIns="91440" bIns="45720" rtlCol="0" anchor="t">
            <a:normAutofit/>
          </a:bodyPr>
          <a:lstStyle/>
          <a:p>
            <a:pPr algn="ctr"/>
            <a:r>
              <a:rPr lang="ja-JP" altLang="en-US">
                <a:solidFill>
                  <a:srgbClr val="FFFFFF"/>
                </a:solidFill>
                <a:latin typeface="小塚ゴシック Pro R"/>
              </a:rPr>
              <a:t>ライフパック ナノ プラス</a:t>
            </a:r>
            <a:r>
              <a:rPr lang="en-US" altLang="ja-JP">
                <a:solidFill>
                  <a:srgbClr val="FFFFFF"/>
                </a:solidFill>
                <a:latin typeface="小塚ゴシック Pro R"/>
              </a:rPr>
              <a:t>3</a:t>
            </a:r>
            <a:r>
              <a:rPr lang="ja-JP" altLang="en-US">
                <a:solidFill>
                  <a:srgbClr val="FFFFFF"/>
                </a:solidFill>
                <a:latin typeface="小塚ゴシック Pro R"/>
              </a:rPr>
              <a:t>つの「違い」</a:t>
            </a:r>
            <a:endParaRPr kumimoji="1" lang="en-US" altLang="ja-JP" spc="-300">
              <a:solidFill>
                <a:srgbClr val="FFFFFF"/>
              </a:solidFill>
              <a:latin typeface="小塚ゴシック Pro R"/>
            </a:endParaRPr>
          </a:p>
        </p:txBody>
      </p:sp>
      <p:sp>
        <p:nvSpPr>
          <p:cNvPr id="6" name="タイトル 1">
            <a:extLst>
              <a:ext uri="{FF2B5EF4-FFF2-40B4-BE49-F238E27FC236}">
                <a16:creationId xmlns:a16="http://schemas.microsoft.com/office/drawing/2014/main" id="{DFD2E3E7-E4A1-42CF-9289-3BEA6D5E18F5}"/>
              </a:ext>
            </a:extLst>
          </p:cNvPr>
          <p:cNvSpPr txBox="1">
            <a:spLocks/>
          </p:cNvSpPr>
          <p:nvPr/>
        </p:nvSpPr>
        <p:spPr>
          <a:xfrm>
            <a:off x="2468880" y="2946236"/>
            <a:ext cx="9144000" cy="290051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1143000" indent="-1143000">
              <a:buFont typeface="+mj-ea"/>
              <a:buAutoNum type="circleNumDbPlain"/>
            </a:pPr>
            <a:r>
              <a:rPr lang="ja-JP" altLang="en-US" b="1" spc="-300">
                <a:solidFill>
                  <a:srgbClr val="FFFFFF"/>
                </a:solidFill>
                <a:latin typeface="小塚ゴシック Pro R"/>
              </a:rPr>
              <a:t>いきる、</a:t>
            </a:r>
            <a:r>
              <a:rPr lang="ja-JP" altLang="en-US" spc="-300">
                <a:solidFill>
                  <a:srgbClr val="FFFFFF"/>
                </a:solidFill>
                <a:latin typeface="小塚ゴシック Pro R"/>
              </a:rPr>
              <a:t>が違う。</a:t>
            </a:r>
            <a:endParaRPr lang="en-US" altLang="ja-JP" spc="-300">
              <a:solidFill>
                <a:srgbClr val="FFFFFF"/>
              </a:solidFill>
              <a:latin typeface="小塚ゴシック Pro R"/>
            </a:endParaRPr>
          </a:p>
          <a:p>
            <a:pPr marL="1143000" indent="-1143000">
              <a:buFont typeface="+mj-ea"/>
              <a:buAutoNum type="circleNumDbPlain"/>
            </a:pPr>
            <a:r>
              <a:rPr lang="ja-JP" altLang="en-US" b="1" spc="-300">
                <a:solidFill>
                  <a:srgbClr val="FFFFFF"/>
                </a:solidFill>
                <a:latin typeface="小塚ゴシック Pro R"/>
              </a:rPr>
              <a:t>配合の質</a:t>
            </a:r>
            <a:r>
              <a:rPr lang="ja-JP" altLang="en-US" spc="-300">
                <a:solidFill>
                  <a:srgbClr val="FFFFFF"/>
                </a:solidFill>
                <a:latin typeface="小塚ゴシック Pro R"/>
              </a:rPr>
              <a:t>、が違う。</a:t>
            </a:r>
            <a:endParaRPr lang="en-US" altLang="ja-JP" spc="-300">
              <a:solidFill>
                <a:srgbClr val="FFFFFF"/>
              </a:solidFill>
              <a:latin typeface="小塚ゴシック Pro R"/>
            </a:endParaRPr>
          </a:p>
          <a:p>
            <a:pPr marL="1143000" indent="-1143000">
              <a:buFont typeface="+mj-ea"/>
              <a:buAutoNum type="circleNumDbPlain"/>
            </a:pPr>
            <a:r>
              <a:rPr lang="ja-JP" altLang="en-US" b="1" spc="-300">
                <a:solidFill>
                  <a:srgbClr val="FFFFFF"/>
                </a:solidFill>
                <a:latin typeface="小塚ゴシック Pro R"/>
              </a:rPr>
              <a:t>摂りやすい</a:t>
            </a:r>
            <a:r>
              <a:rPr lang="ja-JP" altLang="en-US" spc="-300">
                <a:solidFill>
                  <a:srgbClr val="FFFFFF"/>
                </a:solidFill>
                <a:latin typeface="小塚ゴシック Pro R"/>
              </a:rPr>
              <a:t>、が違う。</a:t>
            </a:r>
            <a:endParaRPr lang="en-US" altLang="ja-JP" spc="-300">
              <a:solidFill>
                <a:srgbClr val="FFFFFF"/>
              </a:solidFill>
              <a:latin typeface="小塚ゴシック Pro R"/>
            </a:endParaRPr>
          </a:p>
        </p:txBody>
      </p:sp>
    </p:spTree>
    <p:extLst>
      <p:ext uri="{BB962C8B-B14F-4D97-AF65-F5344CB8AC3E}">
        <p14:creationId xmlns:p14="http://schemas.microsoft.com/office/powerpoint/2010/main" val="1417537786"/>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DC1CD32-9889-3F47-B83E-2A611371EA96}"/>
              </a:ext>
            </a:extLst>
          </p:cNvPr>
          <p:cNvPicPr>
            <a:picLocks noChangeAspect="1"/>
          </p:cNvPicPr>
          <p:nvPr/>
        </p:nvPicPr>
        <p:blipFill rotWithShape="1">
          <a:blip r:embed="rId3" cstate="email">
            <a:alphaModFix amt="30000"/>
            <a:extLst>
              <a:ext uri="{28A0092B-C50C-407E-A947-70E740481C1C}">
                <a14:useLocalDpi xmlns:a14="http://schemas.microsoft.com/office/drawing/2010/main"/>
              </a:ext>
            </a:extLst>
          </a:blip>
          <a:srcRect/>
          <a:stretch/>
        </p:blipFill>
        <p:spPr>
          <a:xfrm rot="16200000">
            <a:off x="3732326" y="-2338004"/>
            <a:ext cx="4740048" cy="12204700"/>
          </a:xfrm>
          <a:prstGeom prst="rect">
            <a:avLst/>
          </a:prstGeom>
        </p:spPr>
      </p:pic>
      <p:sp>
        <p:nvSpPr>
          <p:cNvPr id="4" name="正方形/長方形 3">
            <a:extLst>
              <a:ext uri="{FF2B5EF4-FFF2-40B4-BE49-F238E27FC236}">
                <a16:creationId xmlns:a16="http://schemas.microsoft.com/office/drawing/2014/main" id="{FFAE6EC3-C66F-CA4F-8B2A-0794BA3ACD3D}"/>
              </a:ext>
            </a:extLst>
          </p:cNvPr>
          <p:cNvSpPr/>
          <p:nvPr/>
        </p:nvSpPr>
        <p:spPr>
          <a:xfrm>
            <a:off x="0" y="2220686"/>
            <a:ext cx="12192000" cy="16655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9BD78834-CCC6-1D4D-A4F4-4C5B1DD21F3A}"/>
              </a:ext>
            </a:extLst>
          </p:cNvPr>
          <p:cNvSpPr>
            <a:spLocks noGrp="1"/>
          </p:cNvSpPr>
          <p:nvPr>
            <p:ph type="title"/>
          </p:nvPr>
        </p:nvSpPr>
        <p:spPr>
          <a:xfrm>
            <a:off x="838200" y="3175334"/>
            <a:ext cx="10515600" cy="2852737"/>
          </a:xfrm>
        </p:spPr>
        <p:txBody>
          <a:bodyPr anchor="ctr"/>
          <a:lstStyle/>
          <a:p>
            <a:pPr marL="1143000" indent="-1143000" algn="ctr">
              <a:buFont typeface="+mj-ea"/>
              <a:buAutoNum type="circleNumDbPlain"/>
            </a:pPr>
            <a:r>
              <a:rPr lang="ja-JP" altLang="en-US" b="1">
                <a:latin typeface="小塚ゴシック Pro R"/>
              </a:rPr>
              <a:t>いきる</a:t>
            </a:r>
            <a:r>
              <a:rPr lang="ja-JP" altLang="en-US">
                <a:latin typeface="小塚ゴシック Pro R"/>
              </a:rPr>
              <a:t>、が違う。</a:t>
            </a:r>
            <a:endParaRPr kumimoji="1" lang="ja-JP" altLang="en-US">
              <a:latin typeface="小塚ゴシック Pro R"/>
            </a:endParaRPr>
          </a:p>
        </p:txBody>
      </p:sp>
      <p:sp>
        <p:nvSpPr>
          <p:cNvPr id="7" name="タイトル 1">
            <a:extLst>
              <a:ext uri="{FF2B5EF4-FFF2-40B4-BE49-F238E27FC236}">
                <a16:creationId xmlns:a16="http://schemas.microsoft.com/office/drawing/2014/main" id="{E9965592-6179-44FD-A31E-AB7714FDBB92}"/>
              </a:ext>
            </a:extLst>
          </p:cNvPr>
          <p:cNvSpPr txBox="1">
            <a:spLocks/>
          </p:cNvSpPr>
          <p:nvPr/>
        </p:nvSpPr>
        <p:spPr>
          <a:xfrm>
            <a:off x="1524000" y="723630"/>
            <a:ext cx="9144000" cy="177815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ctr"/>
            <a:r>
              <a:rPr lang="ja-JP" altLang="en-US">
                <a:latin typeface="小塚ゴシック Pro R"/>
              </a:rPr>
              <a:t>ライフパック ナノ プラス</a:t>
            </a:r>
            <a:r>
              <a:rPr lang="en-US" altLang="ja-JP">
                <a:latin typeface="小塚ゴシック Pro R"/>
              </a:rPr>
              <a:t>3</a:t>
            </a:r>
            <a:r>
              <a:rPr lang="ja-JP" altLang="en-US">
                <a:latin typeface="小塚ゴシック Pro R"/>
              </a:rPr>
              <a:t>つの「違い」</a:t>
            </a:r>
            <a:endParaRPr lang="en-US" altLang="ja-JP" spc="-300">
              <a:latin typeface="小塚ゴシック Pro R"/>
            </a:endParaRPr>
          </a:p>
        </p:txBody>
      </p:sp>
    </p:spTree>
    <p:extLst>
      <p:ext uri="{BB962C8B-B14F-4D97-AF65-F5344CB8AC3E}">
        <p14:creationId xmlns:p14="http://schemas.microsoft.com/office/powerpoint/2010/main" val="1878520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D146298-D570-40F3-AFFC-264F58516C57}"/>
              </a:ext>
            </a:extLst>
          </p:cNvPr>
          <p:cNvSpPr txBox="1">
            <a:spLocks noGrp="1"/>
          </p:cNvSpPr>
          <p:nvPr>
            <p:ph type="title"/>
          </p:nvPr>
        </p:nvSpPr>
        <p:spPr>
          <a:xfrm>
            <a:off x="738064" y="1094345"/>
            <a:ext cx="10515600" cy="1099532"/>
          </a:xfrm>
          <a:prstGeom prst="rect">
            <a:avLst/>
          </a:prstGeom>
          <a:noFill/>
        </p:spPr>
        <p:txBody>
          <a:bodyPr wrap="square" rtlCol="0" anchor="ctr">
            <a:spAutoFit/>
          </a:bodyPr>
          <a:lstStyle/>
          <a:p>
            <a:pPr algn="ctr"/>
            <a:r>
              <a:rPr kumimoji="1" lang="ja-JP" altLang="en-US" sz="7200">
                <a:latin typeface="小塚ゴシック Pro R"/>
              </a:rPr>
              <a:t>体内インベスト設計</a:t>
            </a:r>
          </a:p>
        </p:txBody>
      </p:sp>
      <p:sp>
        <p:nvSpPr>
          <p:cNvPr id="5" name="TextBox 1">
            <a:extLst>
              <a:ext uri="{FF2B5EF4-FFF2-40B4-BE49-F238E27FC236}">
                <a16:creationId xmlns:a16="http://schemas.microsoft.com/office/drawing/2014/main" id="{EC7DC657-F99B-4D46-BB60-4A3FA77BBD2C}"/>
              </a:ext>
            </a:extLst>
          </p:cNvPr>
          <p:cNvSpPr txBox="1"/>
          <p:nvPr/>
        </p:nvSpPr>
        <p:spPr>
          <a:xfrm>
            <a:off x="1" y="3162946"/>
            <a:ext cx="12192000" cy="1815882"/>
          </a:xfrm>
          <a:prstGeom prst="rect">
            <a:avLst/>
          </a:prstGeom>
          <a:noFill/>
        </p:spPr>
        <p:txBody>
          <a:bodyPr wrap="square" rtlCol="0">
            <a:spAutoFit/>
          </a:bodyPr>
          <a:lstStyle/>
          <a:p>
            <a:pPr lvl="0" algn="ctr" defTabSz="1219170">
              <a:defRPr/>
            </a:pPr>
            <a:r>
              <a:rPr kumimoji="0" lang="ja-JP" altLang="en-US" sz="4000" b="0" i="0" u="none" strike="noStrike" kern="0" cap="none" spc="0" normalizeH="0" baseline="0" noProof="0">
                <a:ln>
                  <a:noFill/>
                </a:ln>
                <a:effectLst/>
                <a:uLnTx/>
                <a:uFillTx/>
                <a:latin typeface="+mn-ea"/>
                <a:cs typeface="Verlag Book" charset="0"/>
                <a:sym typeface="Calibri"/>
              </a:rPr>
              <a:t>＜</a:t>
            </a:r>
            <a:r>
              <a:rPr kumimoji="0" lang="ja-JP" altLang="en-US" sz="4000" b="0" i="0" u="none" strike="noStrike" kern="0" cap="none" spc="0" normalizeH="0" baseline="0" noProof="0">
                <a:ln>
                  <a:noFill/>
                </a:ln>
                <a:effectLst/>
                <a:uLnTx/>
                <a:uFillTx/>
                <a:latin typeface="小塚ゴシック Pro R"/>
                <a:cs typeface="Verlag Book" charset="0"/>
                <a:sym typeface="Calibri"/>
              </a:rPr>
              <a:t>英語</a:t>
            </a:r>
            <a:r>
              <a:rPr kumimoji="0" lang="ja-JP" altLang="en-US" sz="4000" b="0" i="0" u="none" strike="noStrike" kern="0" cap="none" spc="0" normalizeH="0" baseline="0" noProof="0">
                <a:ln>
                  <a:noFill/>
                </a:ln>
                <a:effectLst/>
                <a:uLnTx/>
                <a:uFillTx/>
                <a:latin typeface="+mn-ea"/>
                <a:cs typeface="Verlag Book" charset="0"/>
                <a:sym typeface="Calibri"/>
              </a:rPr>
              <a:t>＞</a:t>
            </a:r>
            <a:r>
              <a:rPr kumimoji="0" lang="ja-JP" altLang="en-US" sz="4000" b="0" i="0" u="none" strike="noStrike" kern="0" cap="none" spc="0" normalizeH="0" noProof="0">
                <a:ln>
                  <a:noFill/>
                </a:ln>
                <a:effectLst/>
                <a:uLnTx/>
                <a:uFillTx/>
                <a:latin typeface="+mn-ea"/>
                <a:cs typeface="Verlag Book" charset="0"/>
                <a:sym typeface="Calibri"/>
              </a:rPr>
              <a:t> </a:t>
            </a:r>
            <a:r>
              <a:rPr kumimoji="0" lang="en-US" altLang="ja-JP" sz="7200" b="0" i="0" u="none" strike="noStrike" kern="0" cap="none" spc="0" normalizeH="0" baseline="0" noProof="0">
                <a:ln>
                  <a:noFill/>
                </a:ln>
                <a:effectLst/>
                <a:uLnTx/>
                <a:uFillTx/>
                <a:latin typeface="+mn-ea"/>
                <a:cs typeface="Verlag Book" charset="0"/>
                <a:sym typeface="Calibri"/>
              </a:rPr>
              <a:t>Invest:</a:t>
            </a:r>
            <a:endParaRPr kumimoji="0" lang="en-US" altLang="ja-JP" sz="6000" b="0" i="0" u="none" strike="noStrike" kern="0" cap="none" spc="0" normalizeH="0" baseline="0" noProof="0">
              <a:ln>
                <a:noFill/>
              </a:ln>
              <a:effectLst/>
              <a:uLnTx/>
              <a:uFillTx/>
              <a:latin typeface="+mn-ea"/>
              <a:cs typeface="Verlag Book" charset="0"/>
              <a:sym typeface="Calibri"/>
            </a:endParaRPr>
          </a:p>
          <a:p>
            <a:pPr lvl="0" algn="ctr" defTabSz="1219170">
              <a:defRPr/>
            </a:pPr>
            <a:r>
              <a:rPr kumimoji="0" lang="ja-JP" altLang="en-US" sz="4000" b="0" i="0" u="none" strike="noStrike" kern="0" cap="none" spc="0" normalizeH="0" baseline="0" noProof="0">
                <a:ln>
                  <a:noFill/>
                </a:ln>
                <a:effectLst/>
                <a:uLnTx/>
                <a:uFillTx/>
                <a:latin typeface="小塚ゴシック Pro R"/>
                <a:cs typeface="Verlag Book" charset="0"/>
                <a:sym typeface="Calibri"/>
              </a:rPr>
              <a:t>「投資」・「</a:t>
            </a:r>
            <a:r>
              <a:rPr lang="ja-JP" altLang="en-US" sz="4000" kern="0">
                <a:latin typeface="小塚ゴシック Pro R"/>
                <a:cs typeface="Verlag Book" charset="0"/>
                <a:sym typeface="Calibri"/>
              </a:rPr>
              <a:t>注ぎ込む」 ・ 「注入する」</a:t>
            </a:r>
            <a:endParaRPr kumimoji="0" lang="en-US" altLang="ja-JP" sz="4000" b="0" i="0" u="none" strike="noStrike" kern="0" cap="none" spc="0" normalizeH="0" baseline="0" noProof="0">
              <a:ln>
                <a:noFill/>
              </a:ln>
              <a:effectLst/>
              <a:uLnTx/>
              <a:uFillTx/>
              <a:latin typeface="小塚ゴシック Pro R"/>
              <a:cs typeface="Verlag Book" charset="0"/>
              <a:sym typeface="Calibri"/>
            </a:endParaRPr>
          </a:p>
        </p:txBody>
      </p:sp>
      <p:sp>
        <p:nvSpPr>
          <p:cNvPr id="6" name="左大かっこ 5">
            <a:extLst>
              <a:ext uri="{FF2B5EF4-FFF2-40B4-BE49-F238E27FC236}">
                <a16:creationId xmlns:a16="http://schemas.microsoft.com/office/drawing/2014/main" id="{AC83DF72-225C-4C84-AAF4-CE00CDF4FA49}"/>
              </a:ext>
            </a:extLst>
          </p:cNvPr>
          <p:cNvSpPr/>
          <p:nvPr/>
        </p:nvSpPr>
        <p:spPr>
          <a:xfrm rot="16200000">
            <a:off x="5793900" y="377809"/>
            <a:ext cx="403928" cy="4431323"/>
          </a:xfrm>
          <a:prstGeom prst="leftBracket">
            <a:avLst/>
          </a:prstGeom>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sym typeface="Calibri"/>
            </a:endParaRPr>
          </a:p>
        </p:txBody>
      </p:sp>
    </p:spTree>
    <p:extLst>
      <p:ext uri="{BB962C8B-B14F-4D97-AF65-F5344CB8AC3E}">
        <p14:creationId xmlns:p14="http://schemas.microsoft.com/office/powerpoint/2010/main" val="223827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人, 女性, 若者, 室内 が含まれている画像&#10;&#10;自動的に生成された説明">
            <a:extLst>
              <a:ext uri="{FF2B5EF4-FFF2-40B4-BE49-F238E27FC236}">
                <a16:creationId xmlns:a16="http://schemas.microsoft.com/office/drawing/2014/main" id="{1C5408E6-FAF3-4AB1-95AB-10E99D88736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690317" y="0"/>
            <a:ext cx="5326966" cy="6858000"/>
          </a:xfrm>
          <a:prstGeom prst="rect">
            <a:avLst/>
          </a:prstGeom>
        </p:spPr>
      </p:pic>
      <p:sp>
        <p:nvSpPr>
          <p:cNvPr id="7" name="コンテンツ プレースホルダー 2">
            <a:extLst>
              <a:ext uri="{FF2B5EF4-FFF2-40B4-BE49-F238E27FC236}">
                <a16:creationId xmlns:a16="http://schemas.microsoft.com/office/drawing/2014/main" id="{0C358D8B-EBCD-4853-8B1C-1A9C47540832}"/>
              </a:ext>
            </a:extLst>
          </p:cNvPr>
          <p:cNvSpPr>
            <a:spLocks noGrp="1"/>
          </p:cNvSpPr>
          <p:nvPr>
            <p:ph idx="1"/>
          </p:nvPr>
        </p:nvSpPr>
        <p:spPr>
          <a:xfrm>
            <a:off x="505398" y="1592262"/>
            <a:ext cx="10515600" cy="4351338"/>
          </a:xfrm>
        </p:spPr>
        <p:txBody>
          <a:bodyPr anchor="t">
            <a:normAutofit/>
          </a:bodyPr>
          <a:lstStyle/>
          <a:p>
            <a:pPr marL="0" indent="0">
              <a:lnSpc>
                <a:spcPct val="150000"/>
              </a:lnSpc>
              <a:buNone/>
            </a:pPr>
            <a:r>
              <a:rPr lang="ja-JP" altLang="en-US" spc="-150" dirty="0">
                <a:ea typeface="小塚ゴシック Pro R" panose="020B0400000000000000"/>
              </a:rPr>
              <a:t>ニュー</a:t>
            </a:r>
            <a:r>
              <a:rPr lang="en-US" altLang="ja-JP" spc="-150" dirty="0">
                <a:ea typeface="小塚ゴシック Pro R" panose="020B0400000000000000"/>
              </a:rPr>
              <a:t> </a:t>
            </a:r>
            <a:r>
              <a:rPr lang="ja-JP" altLang="en-US" spc="-150" dirty="0">
                <a:ea typeface="小塚ゴシック Pro R" panose="020B0400000000000000"/>
              </a:rPr>
              <a:t>スキン独自の</a:t>
            </a:r>
            <a:r>
              <a:rPr lang="en-US" altLang="ja-JP" spc="-150" dirty="0">
                <a:ea typeface="小塚ゴシック Pro R" panose="020B0400000000000000"/>
              </a:rPr>
              <a:t>5</a:t>
            </a:r>
            <a:r>
              <a:rPr lang="ja-JP" altLang="en-US" spc="-150" dirty="0">
                <a:ea typeface="小塚ゴシック Pro R" panose="020B0400000000000000"/>
              </a:rPr>
              <a:t>つのメソッド</a:t>
            </a:r>
            <a:r>
              <a:rPr lang="ja-JP" altLang="en-US" spc="-150" dirty="0"/>
              <a:t>（</a:t>
            </a:r>
            <a:r>
              <a:rPr lang="en-US" altLang="ja-JP" spc="-150" dirty="0"/>
              <a:t>NNNDL</a:t>
            </a:r>
            <a:r>
              <a:rPr lang="ja-JP" altLang="en-US" spc="-150" dirty="0"/>
              <a:t>）</a:t>
            </a:r>
            <a:r>
              <a:rPr lang="ja-JP" altLang="en-US" spc="-150" dirty="0">
                <a:ea typeface="小塚ゴシック Pro R" panose="020B0400000000000000"/>
              </a:rPr>
              <a:t>により、</a:t>
            </a:r>
            <a:endParaRPr lang="en-US" altLang="ja-JP" spc="-150" dirty="0">
              <a:ea typeface="小塚ゴシック Pro R" panose="020B0400000000000000"/>
            </a:endParaRPr>
          </a:p>
          <a:p>
            <a:pPr marL="0" indent="0">
              <a:lnSpc>
                <a:spcPct val="150000"/>
              </a:lnSpc>
              <a:buNone/>
            </a:pPr>
            <a:r>
              <a:rPr lang="ja-JP" altLang="en-US" spc="-150" dirty="0">
                <a:ea typeface="小塚ゴシック Pro R" panose="020B0400000000000000"/>
              </a:rPr>
              <a:t>配合した成分のひとつひとつがしっかりその特性を</a:t>
            </a:r>
            <a:br>
              <a:rPr lang="en-US" altLang="ja-JP" spc="-150" dirty="0">
                <a:ea typeface="小塚ゴシック Pro R" panose="020B0400000000000000"/>
              </a:rPr>
            </a:br>
            <a:r>
              <a:rPr lang="ja-JP" altLang="en-US" spc="-150" dirty="0">
                <a:ea typeface="小塚ゴシック Pro R" panose="020B0400000000000000"/>
              </a:rPr>
              <a:t>活かし、リアルな力を実現。</a:t>
            </a:r>
            <a:endParaRPr lang="en-US" altLang="ja-JP" spc="-150" dirty="0">
              <a:ea typeface="小塚ゴシック Pro R" panose="020B0400000000000000"/>
            </a:endParaRPr>
          </a:p>
          <a:p>
            <a:pPr marL="0" indent="0">
              <a:lnSpc>
                <a:spcPct val="150000"/>
              </a:lnSpc>
              <a:buNone/>
            </a:pPr>
            <a:r>
              <a:rPr lang="en-US" altLang="ja-JP" sz="7200" spc="-150" dirty="0">
                <a:solidFill>
                  <a:srgbClr val="92D050"/>
                </a:solidFill>
                <a:latin typeface="Arial" panose="020B0604020202020204" pitchFamily="34" charset="0"/>
                <a:cs typeface="Arial" panose="020B0604020202020204" pitchFamily="34" charset="0"/>
              </a:rPr>
              <a:t>NNNDL</a:t>
            </a:r>
            <a:endParaRPr kumimoji="1" lang="ja-JP" altLang="en-US" sz="7200" spc="-150" dirty="0">
              <a:solidFill>
                <a:srgbClr val="92D050"/>
              </a:solidFill>
              <a:latin typeface="Arial" panose="020B0604020202020204" pitchFamily="34" charset="0"/>
              <a:cs typeface="Arial" panose="020B0604020202020204" pitchFamily="34" charset="0"/>
            </a:endParaRPr>
          </a:p>
        </p:txBody>
      </p:sp>
      <p:sp>
        <p:nvSpPr>
          <p:cNvPr id="4" name="テキスト ボックス 3">
            <a:extLst>
              <a:ext uri="{FF2B5EF4-FFF2-40B4-BE49-F238E27FC236}">
                <a16:creationId xmlns:a16="http://schemas.microsoft.com/office/drawing/2014/main" id="{7A0A161B-A5D1-4A61-98E9-72EF06A0C9FC}"/>
              </a:ext>
            </a:extLst>
          </p:cNvPr>
          <p:cNvSpPr txBox="1"/>
          <p:nvPr/>
        </p:nvSpPr>
        <p:spPr>
          <a:xfrm>
            <a:off x="571500" y="703385"/>
            <a:ext cx="6028592" cy="707886"/>
          </a:xfrm>
          <a:prstGeom prst="rect">
            <a:avLst/>
          </a:prstGeom>
          <a:noFill/>
        </p:spPr>
        <p:txBody>
          <a:bodyPr wrap="square" rtlCol="0">
            <a:spAutoFit/>
          </a:bodyPr>
          <a:lstStyle/>
          <a:p>
            <a:r>
              <a:rPr kumimoji="1" lang="ja-JP" altLang="en-US" sz="4000">
                <a:latin typeface="小塚ゴシック Pro R"/>
              </a:rPr>
              <a:t>体内インベスト設計</a:t>
            </a:r>
          </a:p>
        </p:txBody>
      </p:sp>
    </p:spTree>
    <p:extLst>
      <p:ext uri="{BB962C8B-B14F-4D97-AF65-F5344CB8AC3E}">
        <p14:creationId xmlns:p14="http://schemas.microsoft.com/office/powerpoint/2010/main" val="662944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0C459C85-C7EF-AA44-A163-4BFA1487C897}"/>
              </a:ext>
            </a:extLst>
          </p:cNvPr>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7200">
                <a:solidFill>
                  <a:schemeClr val="bg1">
                    <a:lumMod val="75000"/>
                  </a:schemeClr>
                </a:solidFill>
              </a:rPr>
              <a:t>N</a:t>
            </a:r>
            <a:r>
              <a:rPr lang="en-US" altLang="ja-JP">
                <a:solidFill>
                  <a:srgbClr val="000000"/>
                </a:solidFill>
              </a:rPr>
              <a:t>utrient Forms</a:t>
            </a:r>
            <a:r>
              <a:rPr lang="ja-JP" altLang="en-US">
                <a:solidFill>
                  <a:srgbClr val="000000"/>
                </a:solidFill>
              </a:rPr>
              <a:t>　「</a:t>
            </a:r>
            <a:r>
              <a:rPr lang="ja-JP" altLang="en-US">
                <a:latin typeface="小塚ゴシック Pro R" panose="020B0400000000000000" pitchFamily="34" charset="-128"/>
                <a:ea typeface="小塚ゴシック Pro R" panose="020B0400000000000000" pitchFamily="34" charset="-128"/>
              </a:rPr>
              <a:t>成分の構造」</a:t>
            </a:r>
            <a:endParaRPr lang="ja-JP" altLang="en-US" sz="3600">
              <a:latin typeface="小塚ゴシック Pro R" panose="020B0400000000000000" pitchFamily="34" charset="-128"/>
              <a:ea typeface="小塚ゴシック Pro R" panose="020B0400000000000000" pitchFamily="34" charset="-128"/>
            </a:endParaRPr>
          </a:p>
          <a:p>
            <a:endParaRPr lang="en-US" altLang="ja-JP">
              <a:solidFill>
                <a:srgbClr val="000000"/>
              </a:solidFill>
            </a:endParaRPr>
          </a:p>
        </p:txBody>
      </p:sp>
      <p:sp>
        <p:nvSpPr>
          <p:cNvPr id="5" name="タイトル 1">
            <a:extLst>
              <a:ext uri="{FF2B5EF4-FFF2-40B4-BE49-F238E27FC236}">
                <a16:creationId xmlns:a16="http://schemas.microsoft.com/office/drawing/2014/main" id="{3072C156-EF42-2A41-BD1C-8A98D9E613BD}"/>
              </a:ext>
            </a:extLst>
          </p:cNvPr>
          <p:cNvSpPr txBox="1">
            <a:spLocks/>
          </p:cNvSpPr>
          <p:nvPr/>
        </p:nvSpPr>
        <p:spPr>
          <a:xfrm>
            <a:off x="838200" y="1653895"/>
            <a:ext cx="11635154" cy="1325563"/>
          </a:xfrm>
          <a:prstGeom prst="rect">
            <a:avLst/>
          </a:prstGeom>
        </p:spPr>
        <p:txBody>
          <a:bodyP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8000">
                <a:solidFill>
                  <a:schemeClr val="bg1">
                    <a:lumMod val="75000"/>
                  </a:schemeClr>
                </a:solidFill>
              </a:rPr>
              <a:t>N</a:t>
            </a:r>
            <a:r>
              <a:rPr lang="en-US" altLang="ja-JP" sz="4500"/>
              <a:t>utrient Interactions</a:t>
            </a:r>
            <a:r>
              <a:rPr lang="ja-JP" altLang="en-US" sz="4500"/>
              <a:t>「</a:t>
            </a:r>
            <a:r>
              <a:rPr lang="ja-JP" altLang="en-US" sz="4500">
                <a:latin typeface="小塚ゴシック Pro R" panose="020B0400000000000000" pitchFamily="34" charset="-128"/>
                <a:ea typeface="小塚ゴシック Pro R" panose="020B0400000000000000" pitchFamily="34" charset="-128"/>
              </a:rPr>
              <a:t>成分の相互協力」</a:t>
            </a:r>
            <a:endParaRPr lang="en-US" altLang="ja-JP">
              <a:solidFill>
                <a:srgbClr val="000000"/>
              </a:solidFill>
            </a:endParaRPr>
          </a:p>
        </p:txBody>
      </p:sp>
      <p:sp>
        <p:nvSpPr>
          <p:cNvPr id="6" name="タイトル 1">
            <a:extLst>
              <a:ext uri="{FF2B5EF4-FFF2-40B4-BE49-F238E27FC236}">
                <a16:creationId xmlns:a16="http://schemas.microsoft.com/office/drawing/2014/main" id="{4F6E1C03-0F8F-E54C-8909-2DECC464D1BD}"/>
              </a:ext>
            </a:extLst>
          </p:cNvPr>
          <p:cNvSpPr txBox="1">
            <a:spLocks/>
          </p:cNvSpPr>
          <p:nvPr/>
        </p:nvSpPr>
        <p:spPr>
          <a:xfrm>
            <a:off x="838200" y="2942665"/>
            <a:ext cx="10515600" cy="1325563"/>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7200">
                <a:solidFill>
                  <a:schemeClr val="bg1">
                    <a:lumMod val="75000"/>
                  </a:schemeClr>
                </a:solidFill>
              </a:rPr>
              <a:t>N</a:t>
            </a:r>
            <a:r>
              <a:rPr lang="en-US" altLang="ja-JP">
                <a:solidFill>
                  <a:srgbClr val="000000"/>
                </a:solidFill>
              </a:rPr>
              <a:t>ano Technology</a:t>
            </a:r>
            <a:r>
              <a:rPr lang="ja-JP" altLang="en-US">
                <a:solidFill>
                  <a:srgbClr val="000000"/>
                </a:solidFill>
              </a:rPr>
              <a:t>　「</a:t>
            </a:r>
            <a:r>
              <a:rPr lang="ja-JP" altLang="en-US">
                <a:latin typeface="小塚ゴシック Pro R" panose="020B0400000000000000" pitchFamily="34" charset="-128"/>
                <a:ea typeface="小塚ゴシック Pro R" panose="020B0400000000000000" pitchFamily="34" charset="-128"/>
              </a:rPr>
              <a:t>ナノテクノロジー」</a:t>
            </a:r>
          </a:p>
          <a:p>
            <a:endParaRPr lang="en-US" altLang="ja-JP">
              <a:solidFill>
                <a:srgbClr val="000000"/>
              </a:solidFill>
            </a:endParaRPr>
          </a:p>
        </p:txBody>
      </p:sp>
      <p:sp>
        <p:nvSpPr>
          <p:cNvPr id="7" name="タイトル 1">
            <a:extLst>
              <a:ext uri="{FF2B5EF4-FFF2-40B4-BE49-F238E27FC236}">
                <a16:creationId xmlns:a16="http://schemas.microsoft.com/office/drawing/2014/main" id="{D64A47CD-9EA7-4148-9D3A-A6F2BDF3B497}"/>
              </a:ext>
            </a:extLst>
          </p:cNvPr>
          <p:cNvSpPr txBox="1">
            <a:spLocks/>
          </p:cNvSpPr>
          <p:nvPr/>
        </p:nvSpPr>
        <p:spPr>
          <a:xfrm>
            <a:off x="838200" y="4138950"/>
            <a:ext cx="10515600" cy="1325563"/>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6700">
                <a:solidFill>
                  <a:schemeClr val="bg1">
                    <a:lumMod val="75000"/>
                  </a:schemeClr>
                </a:solidFill>
              </a:rPr>
              <a:t>D</a:t>
            </a:r>
            <a:r>
              <a:rPr lang="en-US" altLang="ja-JP">
                <a:solidFill>
                  <a:srgbClr val="000000"/>
                </a:solidFill>
              </a:rPr>
              <a:t>elivery Format</a:t>
            </a:r>
            <a:r>
              <a:rPr lang="ja-JP" altLang="en-US" sz="4900">
                <a:solidFill>
                  <a:srgbClr val="000000"/>
                </a:solidFill>
              </a:rPr>
              <a:t>　</a:t>
            </a:r>
            <a:r>
              <a:rPr lang="ja-JP" altLang="en-US">
                <a:solidFill>
                  <a:srgbClr val="000000"/>
                </a:solidFill>
              </a:rPr>
              <a:t>「</a:t>
            </a:r>
            <a:r>
              <a:rPr lang="ja-JP" altLang="en-US">
                <a:latin typeface="小塚ゴシック Pro R" panose="020B0400000000000000" pitchFamily="34" charset="-128"/>
                <a:ea typeface="小塚ゴシック Pro R" panose="020B0400000000000000" pitchFamily="34" charset="-128"/>
              </a:rPr>
              <a:t>摂取方法」</a:t>
            </a:r>
          </a:p>
          <a:p>
            <a:endParaRPr lang="en-US" altLang="ja-JP">
              <a:solidFill>
                <a:srgbClr val="000000"/>
              </a:solidFill>
            </a:endParaRPr>
          </a:p>
        </p:txBody>
      </p:sp>
      <p:sp>
        <p:nvSpPr>
          <p:cNvPr id="8" name="タイトル 1">
            <a:extLst>
              <a:ext uri="{FF2B5EF4-FFF2-40B4-BE49-F238E27FC236}">
                <a16:creationId xmlns:a16="http://schemas.microsoft.com/office/drawing/2014/main" id="{2025BED4-12FC-3F4D-B65E-FEEB9DA715E6}"/>
              </a:ext>
            </a:extLst>
          </p:cNvPr>
          <p:cNvSpPr txBox="1">
            <a:spLocks/>
          </p:cNvSpPr>
          <p:nvPr/>
        </p:nvSpPr>
        <p:spPr>
          <a:xfrm>
            <a:off x="838199" y="5136999"/>
            <a:ext cx="11070771" cy="1325563"/>
          </a:xfrm>
          <a:prstGeom prst="rect">
            <a:avLst/>
          </a:prstGeom>
        </p:spPr>
        <p:txBody>
          <a:bodyPr>
            <a:normAutofit fontScale="92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8000" err="1">
                <a:solidFill>
                  <a:schemeClr val="bg1">
                    <a:lumMod val="75000"/>
                  </a:schemeClr>
                </a:solidFill>
              </a:rPr>
              <a:t>L</a:t>
            </a:r>
            <a:r>
              <a:rPr lang="en-US" altLang="ja-JP" sz="4800" err="1">
                <a:solidFill>
                  <a:srgbClr val="000000"/>
                </a:solidFill>
              </a:rPr>
              <a:t>iponutrients</a:t>
            </a:r>
            <a:r>
              <a:rPr lang="ja-JP" altLang="en-US" sz="4900">
                <a:solidFill>
                  <a:srgbClr val="000000"/>
                </a:solidFill>
              </a:rPr>
              <a:t>　</a:t>
            </a:r>
            <a:r>
              <a:rPr lang="ja-JP" altLang="en-US" sz="4800">
                <a:solidFill>
                  <a:srgbClr val="000000"/>
                </a:solidFill>
              </a:rPr>
              <a:t>「</a:t>
            </a:r>
            <a:r>
              <a:rPr lang="ja-JP" altLang="en-US" sz="4800">
                <a:latin typeface="小塚ゴシック Pro R" panose="020B0400000000000000" pitchFamily="34" charset="-128"/>
                <a:ea typeface="小塚ゴシック Pro R" panose="020B0400000000000000" pitchFamily="34" charset="-128"/>
              </a:rPr>
              <a:t>リポニュートリエント」</a:t>
            </a:r>
          </a:p>
          <a:p>
            <a:endParaRPr lang="en-US" altLang="ja-JP">
              <a:solidFill>
                <a:srgbClr val="000000"/>
              </a:solidFill>
            </a:endParaRPr>
          </a:p>
        </p:txBody>
      </p:sp>
    </p:spTree>
    <p:extLst>
      <p:ext uri="{BB962C8B-B14F-4D97-AF65-F5344CB8AC3E}">
        <p14:creationId xmlns:p14="http://schemas.microsoft.com/office/powerpoint/2010/main" val="22314438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0C459C85-C7EF-AA44-A163-4BFA1487C897}"/>
              </a:ext>
            </a:extLst>
          </p:cNvPr>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7200">
                <a:solidFill>
                  <a:schemeClr val="bg1">
                    <a:lumMod val="75000"/>
                  </a:schemeClr>
                </a:solidFill>
              </a:rPr>
              <a:t>N</a:t>
            </a:r>
            <a:r>
              <a:rPr lang="en-US" altLang="ja-JP">
                <a:solidFill>
                  <a:srgbClr val="000000"/>
                </a:solidFill>
              </a:rPr>
              <a:t>utrient Forms</a:t>
            </a:r>
          </a:p>
        </p:txBody>
      </p:sp>
      <p:sp>
        <p:nvSpPr>
          <p:cNvPr id="5" name="タイトル 1">
            <a:extLst>
              <a:ext uri="{FF2B5EF4-FFF2-40B4-BE49-F238E27FC236}">
                <a16:creationId xmlns:a16="http://schemas.microsoft.com/office/drawing/2014/main" id="{3072C156-EF42-2A41-BD1C-8A98D9E613BD}"/>
              </a:ext>
            </a:extLst>
          </p:cNvPr>
          <p:cNvSpPr txBox="1">
            <a:spLocks/>
          </p:cNvSpPr>
          <p:nvPr/>
        </p:nvSpPr>
        <p:spPr>
          <a:xfrm>
            <a:off x="838200" y="1653895"/>
            <a:ext cx="10515600" cy="1325563"/>
          </a:xfrm>
          <a:prstGeom prst="rect">
            <a:avLst/>
          </a:prstGeom>
        </p:spPr>
        <p:txBody>
          <a:bodyP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8000">
                <a:solidFill>
                  <a:schemeClr val="bg1">
                    <a:lumMod val="75000"/>
                  </a:schemeClr>
                </a:solidFill>
              </a:rPr>
              <a:t>N</a:t>
            </a:r>
            <a:r>
              <a:rPr lang="en-US" altLang="ja-JP" sz="4500"/>
              <a:t>utrient Interactions</a:t>
            </a:r>
            <a:endParaRPr lang="en-US" altLang="ja-JP" sz="4500">
              <a:solidFill>
                <a:srgbClr val="000000"/>
              </a:solidFill>
            </a:endParaRPr>
          </a:p>
        </p:txBody>
      </p:sp>
      <p:sp>
        <p:nvSpPr>
          <p:cNvPr id="6" name="タイトル 1">
            <a:extLst>
              <a:ext uri="{FF2B5EF4-FFF2-40B4-BE49-F238E27FC236}">
                <a16:creationId xmlns:a16="http://schemas.microsoft.com/office/drawing/2014/main" id="{4F6E1C03-0F8F-E54C-8909-2DECC464D1BD}"/>
              </a:ext>
            </a:extLst>
          </p:cNvPr>
          <p:cNvSpPr txBox="1">
            <a:spLocks/>
          </p:cNvSpPr>
          <p:nvPr/>
        </p:nvSpPr>
        <p:spPr>
          <a:xfrm>
            <a:off x="838200" y="2942665"/>
            <a:ext cx="10515600" cy="1325563"/>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7200">
                <a:solidFill>
                  <a:schemeClr val="bg1">
                    <a:lumMod val="75000"/>
                  </a:schemeClr>
                </a:solidFill>
              </a:rPr>
              <a:t>N</a:t>
            </a:r>
            <a:r>
              <a:rPr lang="en-US" altLang="ja-JP">
                <a:solidFill>
                  <a:srgbClr val="000000"/>
                </a:solidFill>
              </a:rPr>
              <a:t>ano Technology</a:t>
            </a:r>
          </a:p>
        </p:txBody>
      </p:sp>
      <p:sp>
        <p:nvSpPr>
          <p:cNvPr id="7" name="タイトル 1">
            <a:extLst>
              <a:ext uri="{FF2B5EF4-FFF2-40B4-BE49-F238E27FC236}">
                <a16:creationId xmlns:a16="http://schemas.microsoft.com/office/drawing/2014/main" id="{D64A47CD-9EA7-4148-9D3A-A6F2BDF3B497}"/>
              </a:ext>
            </a:extLst>
          </p:cNvPr>
          <p:cNvSpPr txBox="1">
            <a:spLocks/>
          </p:cNvSpPr>
          <p:nvPr/>
        </p:nvSpPr>
        <p:spPr>
          <a:xfrm>
            <a:off x="838200" y="4138950"/>
            <a:ext cx="10515600" cy="1325563"/>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6700">
                <a:solidFill>
                  <a:schemeClr val="bg1">
                    <a:lumMod val="75000"/>
                  </a:schemeClr>
                </a:solidFill>
              </a:rPr>
              <a:t>D</a:t>
            </a:r>
            <a:r>
              <a:rPr lang="en-US" altLang="ja-JP">
                <a:solidFill>
                  <a:srgbClr val="000000"/>
                </a:solidFill>
              </a:rPr>
              <a:t>elivery Format</a:t>
            </a:r>
          </a:p>
        </p:txBody>
      </p:sp>
      <p:sp>
        <p:nvSpPr>
          <p:cNvPr id="8" name="タイトル 1">
            <a:extLst>
              <a:ext uri="{FF2B5EF4-FFF2-40B4-BE49-F238E27FC236}">
                <a16:creationId xmlns:a16="http://schemas.microsoft.com/office/drawing/2014/main" id="{2025BED4-12FC-3F4D-B65E-FEEB9DA715E6}"/>
              </a:ext>
            </a:extLst>
          </p:cNvPr>
          <p:cNvSpPr txBox="1">
            <a:spLocks/>
          </p:cNvSpPr>
          <p:nvPr/>
        </p:nvSpPr>
        <p:spPr>
          <a:xfrm>
            <a:off x="838200" y="5100205"/>
            <a:ext cx="10515600" cy="1325563"/>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8000" err="1">
                <a:solidFill>
                  <a:schemeClr val="bg1">
                    <a:lumMod val="75000"/>
                  </a:schemeClr>
                </a:solidFill>
              </a:rPr>
              <a:t>L</a:t>
            </a:r>
            <a:r>
              <a:rPr lang="en-US" altLang="ja-JP" err="1">
                <a:solidFill>
                  <a:srgbClr val="000000"/>
                </a:solidFill>
              </a:rPr>
              <a:t>iponutrients</a:t>
            </a:r>
            <a:endParaRPr lang="en-US" altLang="ja-JP">
              <a:solidFill>
                <a:srgbClr val="000000"/>
              </a:solidFill>
            </a:endParaRPr>
          </a:p>
        </p:txBody>
      </p:sp>
      <p:sp>
        <p:nvSpPr>
          <p:cNvPr id="9" name="タイトル 1">
            <a:extLst>
              <a:ext uri="{FF2B5EF4-FFF2-40B4-BE49-F238E27FC236}">
                <a16:creationId xmlns:a16="http://schemas.microsoft.com/office/drawing/2014/main" id="{A2B9EFD3-1144-CF4A-A29D-56524B050D69}"/>
              </a:ext>
            </a:extLst>
          </p:cNvPr>
          <p:cNvSpPr txBox="1">
            <a:spLocks/>
          </p:cNvSpPr>
          <p:nvPr/>
        </p:nvSpPr>
        <p:spPr>
          <a:xfrm>
            <a:off x="4979895" y="661133"/>
            <a:ext cx="7212105" cy="1325563"/>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b="1">
                <a:solidFill>
                  <a:srgbClr val="FF0000"/>
                </a:solidFill>
                <a:latin typeface="+mj-ea"/>
              </a:rPr>
              <a:t>&lt;</a:t>
            </a:r>
            <a:r>
              <a:rPr lang="ja-JP" altLang="en-US" b="1">
                <a:solidFill>
                  <a:srgbClr val="FF0000"/>
                </a:solidFill>
                <a:latin typeface="小塚ゴシック Pro R"/>
              </a:rPr>
              <a:t>望ましい成分を</a:t>
            </a:r>
            <a:r>
              <a:rPr lang="en-US" altLang="ja-JP" b="1">
                <a:solidFill>
                  <a:srgbClr val="FF0000"/>
                </a:solidFill>
                <a:latin typeface="+mj-ea"/>
              </a:rPr>
              <a:t>&gt; </a:t>
            </a:r>
            <a:endParaRPr lang="en-US" altLang="ja-JP" b="1">
              <a:solidFill>
                <a:srgbClr val="FF0000"/>
              </a:solidFill>
            </a:endParaRPr>
          </a:p>
        </p:txBody>
      </p:sp>
      <p:sp>
        <p:nvSpPr>
          <p:cNvPr id="10" name="タイトル 1">
            <a:extLst>
              <a:ext uri="{FF2B5EF4-FFF2-40B4-BE49-F238E27FC236}">
                <a16:creationId xmlns:a16="http://schemas.microsoft.com/office/drawing/2014/main" id="{461DEE39-8017-724A-8775-B0CA032EED4F}"/>
              </a:ext>
            </a:extLst>
          </p:cNvPr>
          <p:cNvSpPr txBox="1">
            <a:spLocks/>
          </p:cNvSpPr>
          <p:nvPr/>
        </p:nvSpPr>
        <p:spPr>
          <a:xfrm>
            <a:off x="6734736" y="1948204"/>
            <a:ext cx="5457264" cy="1325563"/>
          </a:xfrm>
          <a:prstGeom prst="rect">
            <a:avLst/>
          </a:prstGeom>
        </p:spPr>
        <p:txBody>
          <a:bodyP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4800" b="1">
                <a:solidFill>
                  <a:srgbClr val="FF0000"/>
                </a:solidFill>
                <a:latin typeface="+mj-ea"/>
              </a:rPr>
              <a:t>&lt;</a:t>
            </a:r>
            <a:r>
              <a:rPr lang="ja-JP" altLang="en-US" sz="4500" b="1">
                <a:solidFill>
                  <a:srgbClr val="FF0000"/>
                </a:solidFill>
                <a:latin typeface="小塚ゴシック Pro R"/>
              </a:rPr>
              <a:t>仲よく</a:t>
            </a:r>
            <a:r>
              <a:rPr lang="en-US" altLang="ja-JP" sz="4500" b="1">
                <a:solidFill>
                  <a:srgbClr val="FF0000"/>
                </a:solidFill>
                <a:latin typeface="+mj-ea"/>
              </a:rPr>
              <a:t>&gt;</a:t>
            </a:r>
            <a:r>
              <a:rPr lang="en-US" altLang="ja-JP" b="1">
                <a:solidFill>
                  <a:srgbClr val="FF0000"/>
                </a:solidFill>
                <a:latin typeface="+mj-ea"/>
              </a:rPr>
              <a:t> </a:t>
            </a:r>
          </a:p>
        </p:txBody>
      </p:sp>
      <p:sp>
        <p:nvSpPr>
          <p:cNvPr id="11" name="タイトル 1">
            <a:extLst>
              <a:ext uri="{FF2B5EF4-FFF2-40B4-BE49-F238E27FC236}">
                <a16:creationId xmlns:a16="http://schemas.microsoft.com/office/drawing/2014/main" id="{75985CB7-FA00-8548-B294-BFC2BA1A39A4}"/>
              </a:ext>
            </a:extLst>
          </p:cNvPr>
          <p:cNvSpPr txBox="1">
            <a:spLocks/>
          </p:cNvSpPr>
          <p:nvPr/>
        </p:nvSpPr>
        <p:spPr>
          <a:xfrm>
            <a:off x="5559401" y="3277932"/>
            <a:ext cx="6741459" cy="1325563"/>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b="1">
                <a:solidFill>
                  <a:srgbClr val="FF0000"/>
                </a:solidFill>
                <a:latin typeface="+mj-ea"/>
              </a:rPr>
              <a:t>&lt;</a:t>
            </a:r>
            <a:r>
              <a:rPr lang="ja-JP" altLang="en-US" b="1">
                <a:solidFill>
                  <a:srgbClr val="FF0000"/>
                </a:solidFill>
                <a:latin typeface="小塚ゴシック Pro R"/>
              </a:rPr>
              <a:t>ナノで</a:t>
            </a:r>
            <a:r>
              <a:rPr lang="ja-JP" altLang="en-US" b="1">
                <a:solidFill>
                  <a:srgbClr val="FF0000"/>
                </a:solidFill>
              </a:rPr>
              <a:t>＞</a:t>
            </a:r>
            <a:endParaRPr lang="en-US" altLang="ja-JP" b="1">
              <a:solidFill>
                <a:srgbClr val="FF0000"/>
              </a:solidFill>
            </a:endParaRPr>
          </a:p>
        </p:txBody>
      </p:sp>
      <p:sp>
        <p:nvSpPr>
          <p:cNvPr id="12" name="タイトル 1">
            <a:extLst>
              <a:ext uri="{FF2B5EF4-FFF2-40B4-BE49-F238E27FC236}">
                <a16:creationId xmlns:a16="http://schemas.microsoft.com/office/drawing/2014/main" id="{DA140641-1871-E142-A4A9-C48440254C16}"/>
              </a:ext>
            </a:extLst>
          </p:cNvPr>
          <p:cNvSpPr txBox="1">
            <a:spLocks/>
          </p:cNvSpPr>
          <p:nvPr/>
        </p:nvSpPr>
        <p:spPr>
          <a:xfrm>
            <a:off x="5164957" y="4330753"/>
            <a:ext cx="6741459" cy="1325563"/>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b="1">
                <a:solidFill>
                  <a:srgbClr val="FF0000"/>
                </a:solidFill>
                <a:latin typeface="+mj-ea"/>
              </a:rPr>
              <a:t>&lt;</a:t>
            </a:r>
            <a:r>
              <a:rPr lang="ja-JP" altLang="en-US" b="1">
                <a:solidFill>
                  <a:srgbClr val="FF0000"/>
                </a:solidFill>
                <a:latin typeface="小塚ゴシック Pro R"/>
              </a:rPr>
              <a:t>だれでも</a:t>
            </a:r>
            <a:r>
              <a:rPr lang="en-US" altLang="ja-JP" b="1">
                <a:solidFill>
                  <a:srgbClr val="FF0000"/>
                </a:solidFill>
                <a:latin typeface="+mj-ea"/>
              </a:rPr>
              <a:t>&gt; </a:t>
            </a:r>
            <a:endParaRPr lang="en-US" altLang="ja-JP" b="1">
              <a:solidFill>
                <a:srgbClr val="FF0000"/>
              </a:solidFill>
            </a:endParaRPr>
          </a:p>
        </p:txBody>
      </p:sp>
      <p:sp>
        <p:nvSpPr>
          <p:cNvPr id="13" name="タイトル 1">
            <a:extLst>
              <a:ext uri="{FF2B5EF4-FFF2-40B4-BE49-F238E27FC236}">
                <a16:creationId xmlns:a16="http://schemas.microsoft.com/office/drawing/2014/main" id="{BAEC2FB3-D702-BE49-9208-AB71860968A0}"/>
              </a:ext>
            </a:extLst>
          </p:cNvPr>
          <p:cNvSpPr txBox="1">
            <a:spLocks/>
          </p:cNvSpPr>
          <p:nvPr/>
        </p:nvSpPr>
        <p:spPr>
          <a:xfrm>
            <a:off x="4715436" y="5534439"/>
            <a:ext cx="7476564" cy="1325563"/>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b="1">
                <a:solidFill>
                  <a:srgbClr val="FF0000"/>
                </a:solidFill>
                <a:latin typeface="+mj-ea"/>
              </a:rPr>
              <a:t>&lt;</a:t>
            </a:r>
            <a:r>
              <a:rPr lang="ja-JP" altLang="en-US" b="1">
                <a:solidFill>
                  <a:srgbClr val="FF0000"/>
                </a:solidFill>
                <a:latin typeface="小塚ゴシック Pro R"/>
              </a:rPr>
              <a:t>ライブリーに</a:t>
            </a:r>
            <a:r>
              <a:rPr lang="en-US" altLang="ja-JP" b="1">
                <a:solidFill>
                  <a:srgbClr val="FF0000"/>
                </a:solidFill>
                <a:latin typeface="+mj-ea"/>
              </a:rPr>
              <a:t>&gt;</a:t>
            </a:r>
            <a:endParaRPr lang="en-US" altLang="ja-JP" b="1">
              <a:solidFill>
                <a:srgbClr val="FF0000"/>
              </a:solidFill>
            </a:endParaRPr>
          </a:p>
        </p:txBody>
      </p:sp>
      <p:sp>
        <p:nvSpPr>
          <p:cNvPr id="15" name="テキスト ボックス 14">
            <a:extLst>
              <a:ext uri="{FF2B5EF4-FFF2-40B4-BE49-F238E27FC236}">
                <a16:creationId xmlns:a16="http://schemas.microsoft.com/office/drawing/2014/main" id="{96573A84-7CC7-4504-8F13-12D1D04E52DA}"/>
              </a:ext>
            </a:extLst>
          </p:cNvPr>
          <p:cNvSpPr txBox="1"/>
          <p:nvPr/>
        </p:nvSpPr>
        <p:spPr>
          <a:xfrm>
            <a:off x="11038743" y="6170512"/>
            <a:ext cx="954107" cy="276999"/>
          </a:xfrm>
          <a:prstGeom prst="rect">
            <a:avLst/>
          </a:prstGeom>
          <a:noFill/>
        </p:spPr>
        <p:txBody>
          <a:bodyPr wrap="none" rtlCol="0">
            <a:spAutoFit/>
          </a:bodyPr>
          <a:lstStyle/>
          <a:p>
            <a:r>
              <a:rPr kumimoji="1" lang="ja-JP" altLang="en-US" sz="1200">
                <a:latin typeface="+mn-ea"/>
              </a:rPr>
              <a:t>＊成人以上</a:t>
            </a:r>
          </a:p>
        </p:txBody>
      </p:sp>
      <p:sp>
        <p:nvSpPr>
          <p:cNvPr id="16" name="正方形/長方形 15">
            <a:extLst>
              <a:ext uri="{FF2B5EF4-FFF2-40B4-BE49-F238E27FC236}">
                <a16:creationId xmlns:a16="http://schemas.microsoft.com/office/drawing/2014/main" id="{3BF871F3-A88E-417F-BBBE-3CDF794DA46A}"/>
              </a:ext>
            </a:extLst>
          </p:cNvPr>
          <p:cNvSpPr/>
          <p:nvPr/>
        </p:nvSpPr>
        <p:spPr>
          <a:xfrm>
            <a:off x="7621863" y="4333281"/>
            <a:ext cx="364202" cy="307777"/>
          </a:xfrm>
          <a:prstGeom prst="rect">
            <a:avLst/>
          </a:prstGeom>
        </p:spPr>
        <p:txBody>
          <a:bodyPr wrap="none">
            <a:spAutoFit/>
          </a:bodyPr>
          <a:lstStyle/>
          <a:p>
            <a:r>
              <a:rPr lang="ja-JP" altLang="en-US" sz="1400" b="1"/>
              <a:t>＊</a:t>
            </a:r>
            <a:endParaRPr lang="ja-JP" altLang="en-US" sz="1400"/>
          </a:p>
        </p:txBody>
      </p:sp>
    </p:spTree>
    <p:extLst>
      <p:ext uri="{BB962C8B-B14F-4D97-AF65-F5344CB8AC3E}">
        <p14:creationId xmlns:p14="http://schemas.microsoft.com/office/powerpoint/2010/main" val="1333889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A55485-EB5B-6741-8822-E5336A0CBE1C}"/>
              </a:ext>
            </a:extLst>
          </p:cNvPr>
          <p:cNvSpPr>
            <a:spLocks noGrp="1"/>
          </p:cNvSpPr>
          <p:nvPr>
            <p:ph type="title"/>
          </p:nvPr>
        </p:nvSpPr>
        <p:spPr>
          <a:xfrm>
            <a:off x="4963886" y="365125"/>
            <a:ext cx="7228114" cy="1325563"/>
          </a:xfrm>
        </p:spPr>
        <p:txBody>
          <a:bodyPr>
            <a:normAutofit fontScale="90000"/>
          </a:bodyPr>
          <a:lstStyle/>
          <a:p>
            <a:r>
              <a:rPr lang="en-US" altLang="ja-JP" sz="7200"/>
              <a:t>N</a:t>
            </a:r>
            <a:r>
              <a:rPr lang="en-US" altLang="ja-JP"/>
              <a:t>utrient Forms</a:t>
            </a:r>
            <a:r>
              <a:rPr lang="ja-JP" altLang="en-US" sz="3100"/>
              <a:t>（</a:t>
            </a:r>
            <a:r>
              <a:rPr lang="ja-JP" altLang="en-US" sz="3100">
                <a:latin typeface="小塚ゴシック Pro R"/>
              </a:rPr>
              <a:t>成分の構造</a:t>
            </a:r>
            <a:r>
              <a:rPr lang="ja-JP" altLang="en-US" sz="3100"/>
              <a:t>） </a:t>
            </a:r>
            <a:br>
              <a:rPr lang="en-US" altLang="ja-JP"/>
            </a:br>
            <a:r>
              <a:rPr lang="en-US" altLang="ja-JP" b="1">
                <a:latin typeface="+mj-ea"/>
              </a:rPr>
              <a:t>&lt; </a:t>
            </a:r>
            <a:r>
              <a:rPr lang="ja-JP" altLang="en-US" b="1">
                <a:latin typeface="小塚ゴシック Pro R"/>
              </a:rPr>
              <a:t>望ましい成分を</a:t>
            </a:r>
            <a:r>
              <a:rPr lang="ja-JP" altLang="en-US"/>
              <a:t>＞</a:t>
            </a:r>
            <a:endParaRPr lang="en-US" altLang="ja-JP"/>
          </a:p>
        </p:txBody>
      </p:sp>
      <p:sp>
        <p:nvSpPr>
          <p:cNvPr id="3" name="コンテンツ プレースホルダー 2">
            <a:extLst>
              <a:ext uri="{FF2B5EF4-FFF2-40B4-BE49-F238E27FC236}">
                <a16:creationId xmlns:a16="http://schemas.microsoft.com/office/drawing/2014/main" id="{65F099D4-69FC-3143-8ADE-1D83312D2A55}"/>
              </a:ext>
            </a:extLst>
          </p:cNvPr>
          <p:cNvSpPr>
            <a:spLocks noGrp="1"/>
          </p:cNvSpPr>
          <p:nvPr>
            <p:ph idx="1"/>
          </p:nvPr>
        </p:nvSpPr>
        <p:spPr>
          <a:xfrm>
            <a:off x="4963886" y="1825625"/>
            <a:ext cx="6389914" cy="4351338"/>
          </a:xfrm>
        </p:spPr>
        <p:txBody>
          <a:bodyPr anchor="ctr"/>
          <a:lstStyle/>
          <a:p>
            <a:pPr marL="0" indent="0">
              <a:buNone/>
            </a:pPr>
            <a:r>
              <a:rPr lang="ja-JP" altLang="en-US" sz="3200">
                <a:latin typeface="小塚ゴシック Pro R"/>
              </a:rPr>
              <a:t>成分を構造式や由来から</a:t>
            </a:r>
            <a:endParaRPr lang="en-US" altLang="ja-JP" sz="3200">
              <a:latin typeface="小塚ゴシック Pro R"/>
            </a:endParaRPr>
          </a:p>
          <a:p>
            <a:pPr marL="0" indent="0">
              <a:buNone/>
            </a:pPr>
            <a:r>
              <a:rPr lang="ja-JP" altLang="en-US" sz="3200">
                <a:latin typeface="小塚ゴシック Pro R"/>
              </a:rPr>
              <a:t>見つめ直し、厳選</a:t>
            </a:r>
          </a:p>
          <a:p>
            <a:endParaRPr kumimoji="1" lang="ja-JP" altLang="en-US">
              <a:latin typeface="小塚ゴシック Pro R"/>
            </a:endParaRPr>
          </a:p>
        </p:txBody>
      </p:sp>
      <p:pic>
        <p:nvPicPr>
          <p:cNvPr id="6" name="Picture 6" descr="File:Alpha-Tocopherol Structural Formulae V.1.svg">
            <a:extLst>
              <a:ext uri="{FF2B5EF4-FFF2-40B4-BE49-F238E27FC236}">
                <a16:creationId xmlns:a16="http://schemas.microsoft.com/office/drawing/2014/main" id="{0CD3AC92-767D-48C2-9474-95406E3AA5F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2052627">
            <a:off x="311934" y="1134854"/>
            <a:ext cx="4060885" cy="1111667"/>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a16="http://schemas.microsoft.com/office/drawing/2014/main" id="{2A464D94-DF30-417A-B7CB-5894A407F09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0737" y="3063308"/>
            <a:ext cx="2886075" cy="1143000"/>
          </a:xfrm>
          <a:prstGeom prst="rect">
            <a:avLst/>
          </a:prstGeom>
        </p:spPr>
      </p:pic>
      <p:pic>
        <p:nvPicPr>
          <p:cNvPr id="8" name="図 7">
            <a:extLst>
              <a:ext uri="{FF2B5EF4-FFF2-40B4-BE49-F238E27FC236}">
                <a16:creationId xmlns:a16="http://schemas.microsoft.com/office/drawing/2014/main" id="{7B5000F2-1412-4A65-9FE3-E2D82C0C1D4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61924" y="4404360"/>
            <a:ext cx="2638425" cy="1133475"/>
          </a:xfrm>
          <a:prstGeom prst="rect">
            <a:avLst/>
          </a:prstGeom>
        </p:spPr>
      </p:pic>
    </p:spTree>
    <p:extLst>
      <p:ext uri="{BB962C8B-B14F-4D97-AF65-F5344CB8AC3E}">
        <p14:creationId xmlns:p14="http://schemas.microsoft.com/office/powerpoint/2010/main" val="4127386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p:cNvSpPr txBox="1"/>
          <p:nvPr/>
        </p:nvSpPr>
        <p:spPr>
          <a:xfrm>
            <a:off x="623392" y="495254"/>
            <a:ext cx="5519460" cy="584775"/>
          </a:xfrm>
          <a:prstGeom prst="rect">
            <a:avLst/>
          </a:prstGeom>
          <a:noFill/>
        </p:spPr>
        <p:txBody>
          <a:bodyPr wrap="none" rtlCol="0">
            <a:spAutoFit/>
          </a:bodyPr>
          <a:lstStyle/>
          <a:p>
            <a:pPr defTabSz="1219170"/>
            <a:r>
              <a:rPr lang="ja-JP" altLang="en-US" sz="3200" u="sng" kern="0">
                <a:latin typeface="小塚ゴシック Pro R" pitchFamily="34" charset="-128"/>
                <a:ea typeface="小塚ゴシック Pro R" pitchFamily="34" charset="-128"/>
                <a:cs typeface="Verlag Book" charset="0"/>
                <a:sym typeface="Calibri"/>
              </a:rPr>
              <a:t>本日の製品トレーニング内容</a:t>
            </a:r>
            <a:endParaRPr lang="en-US" sz="3200" u="sng" kern="0">
              <a:latin typeface="小塚ゴシック Pro R" pitchFamily="34" charset="-128"/>
              <a:ea typeface="小塚ゴシック Pro R" pitchFamily="34" charset="-128"/>
              <a:cs typeface="Verlag Book" charset="0"/>
              <a:sym typeface="Calibri"/>
            </a:endParaRPr>
          </a:p>
        </p:txBody>
      </p:sp>
      <p:sp>
        <p:nvSpPr>
          <p:cNvPr id="7" name="TextBox 1"/>
          <p:cNvSpPr txBox="1"/>
          <p:nvPr/>
        </p:nvSpPr>
        <p:spPr>
          <a:xfrm>
            <a:off x="623392" y="1865685"/>
            <a:ext cx="9923656" cy="2965364"/>
          </a:xfrm>
          <a:prstGeom prst="rect">
            <a:avLst/>
          </a:prstGeom>
          <a:noFill/>
        </p:spPr>
        <p:txBody>
          <a:bodyPr wrap="square" rtlCol="0">
            <a:spAutoFit/>
          </a:bodyPr>
          <a:lstStyle/>
          <a:p>
            <a:pPr marL="457189" indent="-457189" defTabSz="1219170">
              <a:buFont typeface="Wingdings" panose="05000000000000000000" pitchFamily="2" charset="2"/>
              <a:buChar char="u"/>
            </a:pPr>
            <a:r>
              <a:rPr lang="ja-JP" altLang="en-US" sz="2667" kern="0">
                <a:latin typeface="小塚ゴシック Pro R" pitchFamily="34" charset="-128"/>
                <a:ea typeface="小塚ゴシック Pro R" pitchFamily="34" charset="-128"/>
                <a:cs typeface="Verlag Book" charset="0"/>
                <a:sym typeface="Calibri"/>
              </a:rPr>
              <a:t>第１部：ライフパック</a:t>
            </a:r>
            <a:r>
              <a:rPr lang="en-US" altLang="ja-JP" sz="2667" kern="0">
                <a:latin typeface="小塚ゴシック Pro R" pitchFamily="34" charset="-128"/>
                <a:ea typeface="小塚ゴシック Pro R" pitchFamily="34" charset="-128"/>
                <a:cs typeface="Verlag Book" charset="0"/>
                <a:sym typeface="Calibri"/>
              </a:rPr>
              <a:t> </a:t>
            </a:r>
            <a:r>
              <a:rPr lang="ja-JP" altLang="en-US" sz="2667" kern="0">
                <a:latin typeface="小塚ゴシック Pro R" pitchFamily="34" charset="-128"/>
                <a:ea typeface="小塚ゴシック Pro R" pitchFamily="34" charset="-128"/>
                <a:cs typeface="Verlag Book" charset="0"/>
                <a:sym typeface="Calibri"/>
              </a:rPr>
              <a:t>シリーズ製品</a:t>
            </a:r>
            <a:endParaRPr lang="en-US" altLang="ja-JP" sz="2667" kern="0">
              <a:latin typeface="小塚ゴシック Pro R" pitchFamily="34" charset="-128"/>
              <a:ea typeface="小塚ゴシック Pro R" pitchFamily="34" charset="-128"/>
              <a:cs typeface="Verlag Book" charset="0"/>
              <a:sym typeface="Calibri"/>
            </a:endParaRPr>
          </a:p>
          <a:p>
            <a:pPr marL="457189" indent="-457189" defTabSz="1219170">
              <a:buFont typeface="Wingdings" panose="05000000000000000000" pitchFamily="2" charset="2"/>
              <a:buChar char="u"/>
            </a:pPr>
            <a:r>
              <a:rPr lang="ja-JP" altLang="en-US" sz="2667" kern="0">
                <a:latin typeface="小塚ゴシック Pro R" pitchFamily="34" charset="-128"/>
                <a:ea typeface="小塚ゴシック Pro R" pitchFamily="34" charset="-128"/>
                <a:cs typeface="Verlag Book" charset="0"/>
                <a:sym typeface="Calibri"/>
              </a:rPr>
              <a:t>第２部：ライフパック</a:t>
            </a:r>
            <a:r>
              <a:rPr lang="en-US" altLang="ja-JP" sz="2667" kern="0">
                <a:latin typeface="小塚ゴシック Pro R" pitchFamily="34" charset="-128"/>
                <a:ea typeface="小塚ゴシック Pro R" pitchFamily="34" charset="-128"/>
                <a:cs typeface="Verlag Book" charset="0"/>
                <a:sym typeface="Calibri"/>
              </a:rPr>
              <a:t> </a:t>
            </a:r>
            <a:r>
              <a:rPr lang="ja-JP" altLang="en-US" sz="2667" kern="0">
                <a:latin typeface="小塚ゴシック Pro R" pitchFamily="34" charset="-128"/>
                <a:ea typeface="小塚ゴシック Pro R" pitchFamily="34" charset="-128"/>
                <a:cs typeface="Verlag Book" charset="0"/>
                <a:sym typeface="Calibri"/>
              </a:rPr>
              <a:t>ナノ</a:t>
            </a:r>
            <a:r>
              <a:rPr lang="en-US" altLang="ja-JP" sz="2667" kern="0">
                <a:latin typeface="小塚ゴシック Pro R" pitchFamily="34" charset="-128"/>
                <a:ea typeface="小塚ゴシック Pro R" pitchFamily="34" charset="-128"/>
                <a:cs typeface="Verlag Book" charset="0"/>
                <a:sym typeface="Calibri"/>
              </a:rPr>
              <a:t> </a:t>
            </a:r>
            <a:r>
              <a:rPr lang="ja-JP" altLang="en-US" sz="2667" kern="0">
                <a:latin typeface="小塚ゴシック Pro R" pitchFamily="34" charset="-128"/>
                <a:ea typeface="小塚ゴシック Pro R" pitchFamily="34" charset="-128"/>
                <a:cs typeface="Verlag Book" charset="0"/>
                <a:sym typeface="Calibri"/>
              </a:rPr>
              <a:t>プラス</a:t>
            </a:r>
            <a:r>
              <a:rPr lang="en-US" altLang="ja-JP" sz="2667" kern="0">
                <a:latin typeface="小塚ゴシック Pro R" pitchFamily="34" charset="-128"/>
                <a:ea typeface="小塚ゴシック Pro R" pitchFamily="34" charset="-128"/>
                <a:cs typeface="Verlag Book" charset="0"/>
                <a:sym typeface="Calibri"/>
              </a:rPr>
              <a:t> </a:t>
            </a:r>
            <a:r>
              <a:rPr lang="ja-JP" altLang="en-US" sz="2667" kern="0">
                <a:latin typeface="小塚ゴシック Pro R" pitchFamily="34" charset="-128"/>
                <a:ea typeface="小塚ゴシック Pro R" pitchFamily="34" charset="-128"/>
                <a:cs typeface="Verlag Book" charset="0"/>
                <a:sym typeface="Calibri"/>
              </a:rPr>
              <a:t>コンセプトと特長</a:t>
            </a:r>
            <a:endParaRPr lang="en-US" altLang="ja-JP" sz="2667" kern="0">
              <a:latin typeface="小塚ゴシック Pro R" pitchFamily="34" charset="-128"/>
              <a:ea typeface="小塚ゴシック Pro R" pitchFamily="34" charset="-128"/>
              <a:cs typeface="Verlag Book" charset="0"/>
              <a:sym typeface="Calibri"/>
            </a:endParaRPr>
          </a:p>
          <a:p>
            <a:pPr marL="457189" indent="-457189" defTabSz="1219170">
              <a:buFont typeface="Wingdings" panose="05000000000000000000" pitchFamily="2" charset="2"/>
              <a:buChar char="u"/>
            </a:pPr>
            <a:r>
              <a:rPr lang="ja-JP" altLang="en-US" sz="2667" kern="0">
                <a:latin typeface="小塚ゴシック Pro R" pitchFamily="34" charset="-128"/>
                <a:ea typeface="小塚ゴシック Pro R" pitchFamily="34" charset="-128"/>
                <a:cs typeface="Verlag Book" charset="0"/>
                <a:sym typeface="Calibri"/>
              </a:rPr>
              <a:t>第３部：製品パッケージ</a:t>
            </a:r>
            <a:endParaRPr lang="en-US" altLang="ja-JP" sz="2667" kern="0">
              <a:latin typeface="小塚ゴシック Pro R" pitchFamily="34" charset="-128"/>
              <a:ea typeface="小塚ゴシック Pro R" pitchFamily="34" charset="-128"/>
              <a:cs typeface="Verlag Book" charset="0"/>
              <a:sym typeface="Calibri"/>
            </a:endParaRPr>
          </a:p>
          <a:p>
            <a:pPr marL="457189" indent="-457189" defTabSz="1219170">
              <a:buFont typeface="Wingdings" panose="05000000000000000000" pitchFamily="2" charset="2"/>
              <a:buChar char="u"/>
            </a:pPr>
            <a:r>
              <a:rPr lang="ja-JP" altLang="en-US" sz="2667" kern="0">
                <a:latin typeface="小塚ゴシック Pro R" pitchFamily="34" charset="-128"/>
                <a:ea typeface="小塚ゴシック Pro R" pitchFamily="34" charset="-128"/>
                <a:cs typeface="Verlag Book" charset="0"/>
                <a:sym typeface="Calibri"/>
              </a:rPr>
              <a:t>第４部：よくある質問</a:t>
            </a:r>
            <a:endParaRPr lang="en-US" altLang="ja-JP" sz="2667" kern="0">
              <a:latin typeface="小塚ゴシック Pro R" pitchFamily="34" charset="-128"/>
              <a:ea typeface="小塚ゴシック Pro R" pitchFamily="34" charset="-128"/>
              <a:cs typeface="Verlag Book" charset="0"/>
              <a:sym typeface="Calibri"/>
            </a:endParaRPr>
          </a:p>
          <a:p>
            <a:pPr marL="457189" indent="-457189" defTabSz="1219170">
              <a:buFont typeface="Wingdings" panose="05000000000000000000" pitchFamily="2" charset="2"/>
              <a:buChar char="u"/>
            </a:pPr>
            <a:r>
              <a:rPr lang="ja-JP" altLang="en-US" sz="2667" kern="0">
                <a:latin typeface="小塚ゴシック Pro R" pitchFamily="34" charset="-128"/>
                <a:ea typeface="小塚ゴシック Pro R" pitchFamily="34" charset="-128"/>
                <a:cs typeface="Verlag Book" charset="0"/>
                <a:sym typeface="Calibri"/>
              </a:rPr>
              <a:t>第５部：セールストークとツールの紹介</a:t>
            </a:r>
            <a:r>
              <a:rPr lang="ja-JP" altLang="en-US" sz="2667" kern="0">
                <a:solidFill>
                  <a:schemeClr val="bg1"/>
                </a:solidFill>
                <a:latin typeface="小塚ゴシック Pro R" pitchFamily="34" charset="-128"/>
                <a:ea typeface="小塚ゴシック Pro R" pitchFamily="34" charset="-128"/>
                <a:cs typeface="Verlag Book" charset="0"/>
                <a:sym typeface="Calibri"/>
              </a:rPr>
              <a:t>第７部：プロモーション動画</a:t>
            </a:r>
            <a:endParaRPr lang="en-US" altLang="ja-JP" sz="2667" kern="0">
              <a:solidFill>
                <a:schemeClr val="bg1"/>
              </a:solidFill>
              <a:latin typeface="小塚ゴシック Pro R" pitchFamily="34" charset="-128"/>
              <a:ea typeface="小塚ゴシック Pro R" pitchFamily="34" charset="-128"/>
              <a:cs typeface="Verlag Book" charset="0"/>
              <a:sym typeface="Calibri"/>
            </a:endParaRPr>
          </a:p>
          <a:p>
            <a:pPr defTabSz="1219170"/>
            <a:endParaRPr lang="en-US" altLang="ja-JP" sz="2667" kern="0">
              <a:latin typeface="小塚ゴシック Pro R" pitchFamily="34" charset="-128"/>
              <a:ea typeface="小塚ゴシック Pro R" pitchFamily="34" charset="-128"/>
              <a:cs typeface="Verlag Book" charset="0"/>
              <a:sym typeface="Calibri"/>
            </a:endParaRPr>
          </a:p>
        </p:txBody>
      </p:sp>
    </p:spTree>
    <p:extLst>
      <p:ext uri="{BB962C8B-B14F-4D97-AF65-F5344CB8AC3E}">
        <p14:creationId xmlns:p14="http://schemas.microsoft.com/office/powerpoint/2010/main" val="1900801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A55485-EB5B-6741-8822-E5336A0CBE1C}"/>
              </a:ext>
            </a:extLst>
          </p:cNvPr>
          <p:cNvSpPr>
            <a:spLocks noGrp="1"/>
          </p:cNvSpPr>
          <p:nvPr>
            <p:ph type="title"/>
          </p:nvPr>
        </p:nvSpPr>
        <p:spPr>
          <a:xfrm>
            <a:off x="331305" y="500062"/>
            <a:ext cx="8942833" cy="1325563"/>
          </a:xfrm>
        </p:spPr>
        <p:txBody>
          <a:bodyPr>
            <a:normAutofit fontScale="90000"/>
          </a:bodyPr>
          <a:lstStyle/>
          <a:p>
            <a:r>
              <a:rPr lang="en-US" altLang="ja-JP" sz="8000">
                <a:solidFill>
                  <a:schemeClr val="bg1">
                    <a:lumMod val="75000"/>
                  </a:schemeClr>
                </a:solidFill>
              </a:rPr>
              <a:t>N</a:t>
            </a:r>
            <a:r>
              <a:rPr lang="en-US" altLang="ja-JP" sz="4900">
                <a:solidFill>
                  <a:schemeClr val="tx1"/>
                </a:solidFill>
              </a:rPr>
              <a:t>utrient</a:t>
            </a:r>
            <a:r>
              <a:rPr lang="en-US" altLang="ja-JP" sz="6000">
                <a:solidFill>
                  <a:schemeClr val="tx1"/>
                </a:solidFill>
              </a:rPr>
              <a:t> </a:t>
            </a:r>
            <a:r>
              <a:rPr lang="en-US" altLang="ja-JP" sz="4900">
                <a:solidFill>
                  <a:schemeClr val="tx1"/>
                </a:solidFill>
              </a:rPr>
              <a:t>Interactions</a:t>
            </a:r>
            <a:r>
              <a:rPr lang="ja-JP" altLang="en-US" sz="3100"/>
              <a:t>（</a:t>
            </a:r>
            <a:r>
              <a:rPr lang="ja-JP" altLang="en-US" sz="3100">
                <a:latin typeface="小塚ゴシック Pro R" panose="020B0400000000000000" pitchFamily="34" charset="-128"/>
                <a:ea typeface="小塚ゴシック Pro R" panose="020B0400000000000000" pitchFamily="34" charset="-128"/>
              </a:rPr>
              <a:t>成分の相互協力） </a:t>
            </a:r>
            <a:r>
              <a:rPr lang="ja-JP" altLang="en-US" sz="4900">
                <a:solidFill>
                  <a:schemeClr val="tx1"/>
                </a:solidFill>
              </a:rPr>
              <a:t>　</a:t>
            </a:r>
            <a:br>
              <a:rPr lang="en-US" altLang="ja-JP" sz="4900"/>
            </a:br>
            <a:r>
              <a:rPr lang="en-US" altLang="ja-JP" b="1">
                <a:latin typeface="+mj-ea"/>
              </a:rPr>
              <a:t>&lt;</a:t>
            </a:r>
            <a:r>
              <a:rPr lang="ja-JP" altLang="en-US" b="1">
                <a:latin typeface="+mj-ea"/>
              </a:rPr>
              <a:t> </a:t>
            </a:r>
            <a:r>
              <a:rPr lang="ja-JP" altLang="en-US">
                <a:latin typeface="+mj-ea"/>
                <a:ea typeface="小塚ゴシック Pro R" panose="020B0400000000000000"/>
              </a:rPr>
              <a:t>仲よく</a:t>
            </a:r>
            <a:r>
              <a:rPr lang="en-US" altLang="ja-JP" b="1">
                <a:latin typeface="+mj-ea"/>
              </a:rPr>
              <a:t>&gt;</a:t>
            </a:r>
            <a:endParaRPr lang="en-US" altLang="ja-JP"/>
          </a:p>
        </p:txBody>
      </p:sp>
      <p:sp>
        <p:nvSpPr>
          <p:cNvPr id="3" name="コンテンツ プレースホルダー 2">
            <a:extLst>
              <a:ext uri="{FF2B5EF4-FFF2-40B4-BE49-F238E27FC236}">
                <a16:creationId xmlns:a16="http://schemas.microsoft.com/office/drawing/2014/main" id="{65F099D4-69FC-3143-8ADE-1D83312D2A55}"/>
              </a:ext>
            </a:extLst>
          </p:cNvPr>
          <p:cNvSpPr>
            <a:spLocks noGrp="1"/>
          </p:cNvSpPr>
          <p:nvPr>
            <p:ph idx="1"/>
          </p:nvPr>
        </p:nvSpPr>
        <p:spPr>
          <a:xfrm>
            <a:off x="838200" y="1825625"/>
            <a:ext cx="6297386" cy="4351338"/>
          </a:xfrm>
        </p:spPr>
        <p:txBody>
          <a:bodyPr anchor="ctr">
            <a:normAutofit/>
          </a:bodyPr>
          <a:lstStyle/>
          <a:p>
            <a:pPr marL="0" indent="0" algn="r">
              <a:buNone/>
            </a:pPr>
            <a:r>
              <a:rPr lang="ja-JP" altLang="en-US" sz="3200">
                <a:latin typeface="+mn-ea"/>
                <a:ea typeface="小塚ゴシック Pro R" panose="020B0400000000000000"/>
              </a:rPr>
              <a:t>成分同士の相性まで研究した</a:t>
            </a:r>
          </a:p>
          <a:p>
            <a:pPr marL="0" indent="0" algn="r">
              <a:buNone/>
            </a:pPr>
            <a:r>
              <a:rPr lang="ja-JP" altLang="en-US" sz="3200">
                <a:latin typeface="+mn-ea"/>
                <a:ea typeface="小塚ゴシック Pro R" panose="020B0400000000000000"/>
              </a:rPr>
              <a:t>組み合わせ・バランスで配合</a:t>
            </a:r>
          </a:p>
        </p:txBody>
      </p:sp>
      <p:pic>
        <p:nvPicPr>
          <p:cNvPr id="5" name="Picture 4">
            <a:extLst>
              <a:ext uri="{FF2B5EF4-FFF2-40B4-BE49-F238E27FC236}">
                <a16:creationId xmlns:a16="http://schemas.microsoft.com/office/drawing/2014/main" id="{D202596F-7549-4FB6-A821-F5BE17E2DD8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rot="5400000">
            <a:off x="7245731" y="1625554"/>
            <a:ext cx="7001095" cy="3606892"/>
          </a:xfrm>
          <a:prstGeom prst="rect">
            <a:avLst/>
          </a:prstGeom>
          <a:ln w="190500" cap="sq">
            <a:noFill/>
            <a:prstDash val="solid"/>
            <a:miter lim="800000"/>
          </a:ln>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475735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A55485-EB5B-6741-8822-E5336A0CBE1C}"/>
              </a:ext>
            </a:extLst>
          </p:cNvPr>
          <p:cNvSpPr>
            <a:spLocks noGrp="1"/>
          </p:cNvSpPr>
          <p:nvPr>
            <p:ph type="title"/>
          </p:nvPr>
        </p:nvSpPr>
        <p:spPr>
          <a:xfrm>
            <a:off x="5649686" y="365125"/>
            <a:ext cx="7151914" cy="1325563"/>
          </a:xfrm>
        </p:spPr>
        <p:txBody>
          <a:bodyPr>
            <a:normAutofit fontScale="90000"/>
          </a:bodyPr>
          <a:lstStyle/>
          <a:p>
            <a:r>
              <a:rPr lang="en-US" altLang="ja-JP" sz="7200"/>
              <a:t>N</a:t>
            </a:r>
            <a:r>
              <a:rPr lang="en-US" altLang="ja-JP"/>
              <a:t>ano Technology</a:t>
            </a:r>
            <a:r>
              <a:rPr lang="ja-JP" altLang="en-US" sz="2200"/>
              <a:t>（</a:t>
            </a:r>
            <a:r>
              <a:rPr lang="ja-JP" altLang="en-US" sz="2200">
                <a:latin typeface="小塚ゴシック Pro R" panose="020B0400000000000000" pitchFamily="34" charset="-128"/>
                <a:ea typeface="小塚ゴシック Pro R" panose="020B0400000000000000" pitchFamily="34" charset="-128"/>
              </a:rPr>
              <a:t>ナノテクノロジー）</a:t>
            </a:r>
            <a:br>
              <a:rPr lang="en-US" altLang="ja-JP"/>
            </a:br>
            <a:r>
              <a:rPr lang="ja-JP" altLang="en-US">
                <a:latin typeface="+mj-ea"/>
                <a:ea typeface="小塚ゴシック Pro R" panose="020B0400000000000000"/>
              </a:rPr>
              <a:t>＜</a:t>
            </a:r>
            <a:r>
              <a:rPr lang="ja-JP" altLang="en-US">
                <a:latin typeface="小塚ゴシック Pro R" panose="020B0400000000000000" pitchFamily="34" charset="-128"/>
                <a:ea typeface="小塚ゴシック Pro R" panose="020B0400000000000000" pitchFamily="34" charset="-128"/>
              </a:rPr>
              <a:t>ナノで＞</a:t>
            </a:r>
            <a:endParaRPr lang="en-US" altLang="ja-JP">
              <a:ea typeface="小塚ゴシック Pro R" panose="020B0400000000000000"/>
            </a:endParaRPr>
          </a:p>
        </p:txBody>
      </p:sp>
      <p:sp>
        <p:nvSpPr>
          <p:cNvPr id="3" name="コンテンツ プレースホルダー 2">
            <a:extLst>
              <a:ext uri="{FF2B5EF4-FFF2-40B4-BE49-F238E27FC236}">
                <a16:creationId xmlns:a16="http://schemas.microsoft.com/office/drawing/2014/main" id="{65F099D4-69FC-3143-8ADE-1D83312D2A55}"/>
              </a:ext>
            </a:extLst>
          </p:cNvPr>
          <p:cNvSpPr>
            <a:spLocks noGrp="1"/>
          </p:cNvSpPr>
          <p:nvPr>
            <p:ph idx="1"/>
          </p:nvPr>
        </p:nvSpPr>
        <p:spPr>
          <a:xfrm>
            <a:off x="5649685" y="1825625"/>
            <a:ext cx="6041571" cy="4351338"/>
          </a:xfrm>
        </p:spPr>
        <p:txBody>
          <a:bodyPr anchor="ctr">
            <a:normAutofit/>
          </a:bodyPr>
          <a:lstStyle/>
          <a:p>
            <a:pPr marL="0" indent="0">
              <a:buNone/>
            </a:pPr>
            <a:r>
              <a:rPr lang="ja-JP" altLang="en-US" sz="3200">
                <a:ea typeface="小塚ゴシック Pro R" panose="020B0400000000000000"/>
              </a:rPr>
              <a:t>脂溶性成分に対して</a:t>
            </a:r>
            <a:endParaRPr lang="en-US" altLang="ja-JP" sz="3200">
              <a:ea typeface="小塚ゴシック Pro R" panose="020B0400000000000000"/>
            </a:endParaRPr>
          </a:p>
          <a:p>
            <a:pPr marL="0" indent="0">
              <a:buNone/>
            </a:pPr>
            <a:r>
              <a:rPr lang="ja-JP" altLang="en-US" sz="3200">
                <a:ea typeface="小塚ゴシック Pro R" panose="020B0400000000000000"/>
              </a:rPr>
              <a:t>ナノテクノロジーを採用</a:t>
            </a:r>
          </a:p>
        </p:txBody>
      </p:sp>
      <p:pic>
        <p:nvPicPr>
          <p:cNvPr id="10" name="図 9" descr="空 が含まれている画像&#10;&#10;自動的に生成された説明">
            <a:extLst>
              <a:ext uri="{FF2B5EF4-FFF2-40B4-BE49-F238E27FC236}">
                <a16:creationId xmlns:a16="http://schemas.microsoft.com/office/drawing/2014/main" id="{01E6D002-408C-4509-9D4D-931B6713FE7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743380">
            <a:off x="161447" y="1135667"/>
            <a:ext cx="5516141" cy="4642434"/>
          </a:xfrm>
          <a:prstGeom prst="rect">
            <a:avLst/>
          </a:prstGeom>
        </p:spPr>
      </p:pic>
    </p:spTree>
    <p:extLst>
      <p:ext uri="{BB962C8B-B14F-4D97-AF65-F5344CB8AC3E}">
        <p14:creationId xmlns:p14="http://schemas.microsoft.com/office/powerpoint/2010/main" val="2671475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A55485-EB5B-6741-8822-E5336A0CBE1C}"/>
              </a:ext>
            </a:extLst>
          </p:cNvPr>
          <p:cNvSpPr>
            <a:spLocks noGrp="1"/>
          </p:cNvSpPr>
          <p:nvPr>
            <p:ph type="title"/>
          </p:nvPr>
        </p:nvSpPr>
        <p:spPr>
          <a:xfrm>
            <a:off x="88490" y="543775"/>
            <a:ext cx="6597625" cy="1325563"/>
          </a:xfrm>
        </p:spPr>
        <p:txBody>
          <a:bodyPr>
            <a:normAutofit fontScale="90000"/>
          </a:bodyPr>
          <a:lstStyle/>
          <a:p>
            <a:r>
              <a:rPr lang="en-US" altLang="ja-JP" sz="6700">
                <a:ea typeface="小塚ゴシック Pro R" panose="020B0400000000000000"/>
              </a:rPr>
              <a:t>D</a:t>
            </a:r>
            <a:r>
              <a:rPr lang="en-US" altLang="ja-JP" sz="4900">
                <a:ea typeface="小塚ゴシック Pro R" panose="020B0400000000000000"/>
              </a:rPr>
              <a:t>elivery Format</a:t>
            </a:r>
            <a:r>
              <a:rPr lang="ja-JP" altLang="en-US" sz="3100">
                <a:ea typeface="小塚ゴシック Pro R" panose="020B0400000000000000"/>
              </a:rPr>
              <a:t>（</a:t>
            </a:r>
            <a:r>
              <a:rPr lang="ja-JP" altLang="en-US" sz="3100">
                <a:latin typeface="小塚ゴシック Pro R" panose="020B0400000000000000" pitchFamily="34" charset="-128"/>
                <a:ea typeface="小塚ゴシック Pro R" panose="020B0400000000000000"/>
              </a:rPr>
              <a:t>摂取方法）</a:t>
            </a:r>
            <a:br>
              <a:rPr lang="en-US" altLang="ja-JP" sz="3100">
                <a:latin typeface="小塚ゴシック Pro R" panose="020B0400000000000000" pitchFamily="34" charset="-128"/>
                <a:ea typeface="小塚ゴシック Pro R" panose="020B0400000000000000"/>
              </a:rPr>
            </a:br>
            <a:r>
              <a:rPr lang="ja-JP" altLang="en-US">
                <a:latin typeface="+mj-ea"/>
                <a:ea typeface="小塚ゴシック Pro R" panose="020B0400000000000000"/>
              </a:rPr>
              <a:t>＜</a:t>
            </a:r>
            <a:r>
              <a:rPr lang="ja-JP" altLang="en-US">
                <a:ea typeface="小塚ゴシック Pro R" panose="020B0400000000000000"/>
              </a:rPr>
              <a:t>だれでも</a:t>
            </a:r>
            <a:r>
              <a:rPr lang="ja-JP" altLang="en-US">
                <a:latin typeface="小塚ゴシック Pro R" panose="020B0400000000000000" pitchFamily="34" charset="-128"/>
                <a:ea typeface="小塚ゴシック Pro R" panose="020B0400000000000000"/>
              </a:rPr>
              <a:t>＞</a:t>
            </a:r>
            <a:endParaRPr lang="en-US" altLang="ja-JP">
              <a:ea typeface="小塚ゴシック Pro R" panose="020B0400000000000000"/>
            </a:endParaRPr>
          </a:p>
        </p:txBody>
      </p:sp>
      <p:sp>
        <p:nvSpPr>
          <p:cNvPr id="3" name="コンテンツ プレースホルダー 2">
            <a:extLst>
              <a:ext uri="{FF2B5EF4-FFF2-40B4-BE49-F238E27FC236}">
                <a16:creationId xmlns:a16="http://schemas.microsoft.com/office/drawing/2014/main" id="{65F099D4-69FC-3143-8ADE-1D83312D2A55}"/>
              </a:ext>
            </a:extLst>
          </p:cNvPr>
          <p:cNvSpPr>
            <a:spLocks noGrp="1"/>
          </p:cNvSpPr>
          <p:nvPr>
            <p:ph idx="1"/>
          </p:nvPr>
        </p:nvSpPr>
        <p:spPr>
          <a:xfrm>
            <a:off x="397224" y="1927225"/>
            <a:ext cx="5185650" cy="4351338"/>
          </a:xfrm>
        </p:spPr>
        <p:txBody>
          <a:bodyPr anchor="ctr">
            <a:normAutofit/>
          </a:bodyPr>
          <a:lstStyle/>
          <a:p>
            <a:pPr marL="0" indent="0" algn="r">
              <a:buNone/>
            </a:pPr>
            <a:r>
              <a:rPr lang="ja-JP" altLang="en-US" sz="3200">
                <a:ea typeface="小塚ゴシック Pro R" panose="020B0400000000000000"/>
              </a:rPr>
              <a:t>摂取しやすい形とサイズ、</a:t>
            </a:r>
          </a:p>
          <a:p>
            <a:pPr marL="0" indent="0" algn="r">
              <a:buNone/>
            </a:pPr>
            <a:r>
              <a:rPr lang="ja-JP" altLang="en-US" sz="3200">
                <a:ea typeface="小塚ゴシック Pro R" panose="020B0400000000000000"/>
              </a:rPr>
              <a:t>続けやすさへのこだわり</a:t>
            </a:r>
          </a:p>
        </p:txBody>
      </p:sp>
      <p:sp>
        <p:nvSpPr>
          <p:cNvPr id="11" name="正方形/長方形 10">
            <a:extLst>
              <a:ext uri="{FF2B5EF4-FFF2-40B4-BE49-F238E27FC236}">
                <a16:creationId xmlns:a16="http://schemas.microsoft.com/office/drawing/2014/main" id="{3B980424-939B-46AE-99C9-3B91FF04EE63}"/>
              </a:ext>
            </a:extLst>
          </p:cNvPr>
          <p:cNvSpPr/>
          <p:nvPr/>
        </p:nvSpPr>
        <p:spPr>
          <a:xfrm>
            <a:off x="2475835" y="1237036"/>
            <a:ext cx="415498" cy="369332"/>
          </a:xfrm>
          <a:prstGeom prst="rect">
            <a:avLst/>
          </a:prstGeom>
        </p:spPr>
        <p:txBody>
          <a:bodyPr wrap="none">
            <a:spAutoFit/>
          </a:bodyPr>
          <a:lstStyle/>
          <a:p>
            <a:r>
              <a:rPr lang="ja-JP" altLang="en-US" b="1"/>
              <a:t>＊</a:t>
            </a:r>
            <a:endParaRPr lang="ja-JP" altLang="en-US"/>
          </a:p>
        </p:txBody>
      </p:sp>
      <p:pic>
        <p:nvPicPr>
          <p:cNvPr id="13" name="図 12" descr="人, 女性, カップ, 食べ物 が含まれている画像&#10;&#10;自動的に生成された説明">
            <a:extLst>
              <a:ext uri="{FF2B5EF4-FFF2-40B4-BE49-F238E27FC236}">
                <a16:creationId xmlns:a16="http://schemas.microsoft.com/office/drawing/2014/main" id="{49F3BE79-E18F-4C1B-AD55-0D85C98D988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34212" y="751714"/>
            <a:ext cx="5360564" cy="4118962"/>
          </a:xfrm>
          <a:prstGeom prst="rect">
            <a:avLst/>
          </a:prstGeom>
        </p:spPr>
      </p:pic>
      <p:sp>
        <p:nvSpPr>
          <p:cNvPr id="14" name="テキスト ボックス 13">
            <a:extLst>
              <a:ext uri="{FF2B5EF4-FFF2-40B4-BE49-F238E27FC236}">
                <a16:creationId xmlns:a16="http://schemas.microsoft.com/office/drawing/2014/main" id="{D9AD9E72-AEE5-42C5-BAEC-F7D22C1AAB81}"/>
              </a:ext>
            </a:extLst>
          </p:cNvPr>
          <p:cNvSpPr txBox="1"/>
          <p:nvPr/>
        </p:nvSpPr>
        <p:spPr>
          <a:xfrm>
            <a:off x="4570756" y="6051399"/>
            <a:ext cx="1210588" cy="338554"/>
          </a:xfrm>
          <a:prstGeom prst="rect">
            <a:avLst/>
          </a:prstGeom>
          <a:noFill/>
        </p:spPr>
        <p:txBody>
          <a:bodyPr wrap="none" rtlCol="0">
            <a:spAutoFit/>
          </a:bodyPr>
          <a:lstStyle/>
          <a:p>
            <a:r>
              <a:rPr kumimoji="1" lang="ja-JP" altLang="en-US" sz="1600">
                <a:latin typeface="+mn-ea"/>
              </a:rPr>
              <a:t>＊成人以上</a:t>
            </a:r>
          </a:p>
        </p:txBody>
      </p:sp>
    </p:spTree>
    <p:extLst>
      <p:ext uri="{BB962C8B-B14F-4D97-AF65-F5344CB8AC3E}">
        <p14:creationId xmlns:p14="http://schemas.microsoft.com/office/powerpoint/2010/main" val="335727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A55485-EB5B-6741-8822-E5336A0CBE1C}"/>
              </a:ext>
            </a:extLst>
          </p:cNvPr>
          <p:cNvSpPr>
            <a:spLocks noGrp="1"/>
          </p:cNvSpPr>
          <p:nvPr>
            <p:ph type="title"/>
          </p:nvPr>
        </p:nvSpPr>
        <p:spPr>
          <a:xfrm>
            <a:off x="4767942" y="365125"/>
            <a:ext cx="9514985" cy="1325563"/>
          </a:xfrm>
        </p:spPr>
        <p:txBody>
          <a:bodyPr>
            <a:normAutofit fontScale="90000"/>
          </a:bodyPr>
          <a:lstStyle/>
          <a:p>
            <a:r>
              <a:rPr lang="en-US" altLang="ja-JP" sz="8000" err="1"/>
              <a:t>L</a:t>
            </a:r>
            <a:r>
              <a:rPr lang="en-US" altLang="ja-JP" sz="4900" err="1"/>
              <a:t>iponutrients</a:t>
            </a:r>
            <a:r>
              <a:rPr lang="ja-JP" altLang="en-US" sz="3100"/>
              <a:t>（</a:t>
            </a:r>
            <a:r>
              <a:rPr lang="ja-JP" altLang="en-US" sz="3100">
                <a:latin typeface="小塚ゴシック Pro R" panose="020B0400000000000000" pitchFamily="34" charset="-128"/>
                <a:ea typeface="小塚ゴシック Pro R" panose="020B0400000000000000" pitchFamily="34" charset="-128"/>
              </a:rPr>
              <a:t>リポニュートリエント）</a:t>
            </a:r>
            <a:br>
              <a:rPr lang="en-US" altLang="ja-JP" sz="3100"/>
            </a:br>
            <a:r>
              <a:rPr lang="ja-JP" altLang="en-US">
                <a:latin typeface="+mj-ea"/>
                <a:ea typeface="小塚ゴシック Pro R" panose="020B0400000000000000"/>
              </a:rPr>
              <a:t>＜</a:t>
            </a:r>
            <a:r>
              <a:rPr lang="ja-JP" altLang="en-US">
                <a:latin typeface="小塚ゴシック Pro R" panose="020B0400000000000000" pitchFamily="34" charset="-128"/>
                <a:ea typeface="小塚ゴシック Pro R" panose="020B0400000000000000" pitchFamily="34" charset="-128"/>
              </a:rPr>
              <a:t>ライブリーに＞</a:t>
            </a:r>
            <a:endParaRPr lang="en-US" altLang="ja-JP"/>
          </a:p>
        </p:txBody>
      </p:sp>
      <p:sp>
        <p:nvSpPr>
          <p:cNvPr id="3" name="コンテンツ プレースホルダー 2">
            <a:extLst>
              <a:ext uri="{FF2B5EF4-FFF2-40B4-BE49-F238E27FC236}">
                <a16:creationId xmlns:a16="http://schemas.microsoft.com/office/drawing/2014/main" id="{65F099D4-69FC-3143-8ADE-1D83312D2A55}"/>
              </a:ext>
            </a:extLst>
          </p:cNvPr>
          <p:cNvSpPr>
            <a:spLocks noGrp="1"/>
          </p:cNvSpPr>
          <p:nvPr>
            <p:ph idx="1"/>
          </p:nvPr>
        </p:nvSpPr>
        <p:spPr>
          <a:xfrm>
            <a:off x="4767942" y="1825625"/>
            <a:ext cx="7200901" cy="4351338"/>
          </a:xfrm>
        </p:spPr>
        <p:txBody>
          <a:bodyPr anchor="ctr">
            <a:normAutofit/>
          </a:bodyPr>
          <a:lstStyle/>
          <a:p>
            <a:pPr marL="0" indent="0">
              <a:buNone/>
            </a:pPr>
            <a:r>
              <a:rPr lang="ja-JP" altLang="en-US" sz="3200">
                <a:ea typeface="小塚ゴシック Pro R" panose="020B0400000000000000"/>
              </a:rPr>
              <a:t>吸収されにくい脂溶性成分を</a:t>
            </a:r>
          </a:p>
          <a:p>
            <a:pPr marL="0" indent="0">
              <a:buNone/>
            </a:pPr>
            <a:r>
              <a:rPr lang="ja-JP" altLang="en-US" sz="3200">
                <a:ea typeface="小塚ゴシック Pro R" panose="020B0400000000000000"/>
              </a:rPr>
              <a:t>体内でいきるライブな</a:t>
            </a:r>
          </a:p>
          <a:p>
            <a:pPr marL="0" indent="0">
              <a:buNone/>
            </a:pPr>
            <a:r>
              <a:rPr lang="ja-JP" altLang="en-US" sz="3200">
                <a:ea typeface="小塚ゴシック Pro R" panose="020B0400000000000000"/>
              </a:rPr>
              <a:t>成分として届くようソフトカプセル化</a:t>
            </a:r>
            <a:endParaRPr lang="en-US" altLang="ja-JP" sz="3200">
              <a:ea typeface="小塚ゴシック Pro R" panose="020B0400000000000000"/>
            </a:endParaRPr>
          </a:p>
        </p:txBody>
      </p:sp>
      <p:pic>
        <p:nvPicPr>
          <p:cNvPr id="6" name="図 5" descr="食べ物, 食器 が含まれている画像&#10;&#10;自動的に生成された説明">
            <a:extLst>
              <a:ext uri="{FF2B5EF4-FFF2-40B4-BE49-F238E27FC236}">
                <a16:creationId xmlns:a16="http://schemas.microsoft.com/office/drawing/2014/main" id="{ADE1046E-9009-460D-BD96-FB6CB0A512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0450" y="2957279"/>
            <a:ext cx="2206196" cy="1279214"/>
          </a:xfrm>
          <a:prstGeom prst="rect">
            <a:avLst/>
          </a:prstGeom>
        </p:spPr>
      </p:pic>
      <p:pic>
        <p:nvPicPr>
          <p:cNvPr id="7" name="図 6" descr="コショウ, アマトウガラシ, 野菜 が含まれている画像&#10;&#10;自動的に生成された説明">
            <a:extLst>
              <a:ext uri="{FF2B5EF4-FFF2-40B4-BE49-F238E27FC236}">
                <a16:creationId xmlns:a16="http://schemas.microsoft.com/office/drawing/2014/main" id="{2D171DCC-272E-4748-985E-A38451FFFEC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576812" y="1226796"/>
            <a:ext cx="1499130" cy="1389438"/>
          </a:xfrm>
          <a:prstGeom prst="rect">
            <a:avLst/>
          </a:prstGeom>
        </p:spPr>
      </p:pic>
      <p:pic>
        <p:nvPicPr>
          <p:cNvPr id="8" name="図 7" descr="トマト, 野菜, テーブル が含まれている画像&#10;&#10;自動的に生成された説明">
            <a:extLst>
              <a:ext uri="{FF2B5EF4-FFF2-40B4-BE49-F238E27FC236}">
                <a16:creationId xmlns:a16="http://schemas.microsoft.com/office/drawing/2014/main" id="{B9F9F680-E330-4A53-8FCC-DD637BB8CC7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968"/>
          <a:stretch/>
        </p:blipFill>
        <p:spPr>
          <a:xfrm>
            <a:off x="1361353" y="1786052"/>
            <a:ext cx="869459" cy="830182"/>
          </a:xfrm>
          <a:prstGeom prst="rect">
            <a:avLst/>
          </a:prstGeom>
        </p:spPr>
      </p:pic>
      <p:pic>
        <p:nvPicPr>
          <p:cNvPr id="9" name="図 8" descr="食器, 食べ物, 刺身 が含まれている画像&#10;&#10;自動的に生成された説明">
            <a:extLst>
              <a:ext uri="{FF2B5EF4-FFF2-40B4-BE49-F238E27FC236}">
                <a16:creationId xmlns:a16="http://schemas.microsoft.com/office/drawing/2014/main" id="{7EA58ECD-505A-48CA-9D5E-0C1AC21FBD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53303" y="260744"/>
            <a:ext cx="2042327" cy="933767"/>
          </a:xfrm>
          <a:prstGeom prst="rect">
            <a:avLst/>
          </a:prstGeom>
        </p:spPr>
      </p:pic>
      <p:pic>
        <p:nvPicPr>
          <p:cNvPr id="10" name="図 9" descr="暗い が含まれている画像&#10;&#10;自動的に生成された説明">
            <a:extLst>
              <a:ext uri="{FF2B5EF4-FFF2-40B4-BE49-F238E27FC236}">
                <a16:creationId xmlns:a16="http://schemas.microsoft.com/office/drawing/2014/main" id="{FE580974-B97F-44BF-85C2-D6BF2E68033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124747" y="4807116"/>
            <a:ext cx="1270883" cy="1100609"/>
          </a:xfrm>
          <a:prstGeom prst="rect">
            <a:avLst/>
          </a:prstGeom>
        </p:spPr>
      </p:pic>
      <p:pic>
        <p:nvPicPr>
          <p:cNvPr id="11" name="図 10" descr="菌類, 屋外, 暗い が含まれている画像&#10;&#10;自動的に生成された説明">
            <a:extLst>
              <a:ext uri="{FF2B5EF4-FFF2-40B4-BE49-F238E27FC236}">
                <a16:creationId xmlns:a16="http://schemas.microsoft.com/office/drawing/2014/main" id="{CF479530-A112-41DB-98CF-2AD8FB1280D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760816" y="3665869"/>
            <a:ext cx="1593391" cy="1141247"/>
          </a:xfrm>
          <a:prstGeom prst="rect">
            <a:avLst/>
          </a:prstGeom>
        </p:spPr>
      </p:pic>
    </p:spTree>
    <p:extLst>
      <p:ext uri="{BB962C8B-B14F-4D97-AF65-F5344CB8AC3E}">
        <p14:creationId xmlns:p14="http://schemas.microsoft.com/office/powerpoint/2010/main" val="20009069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0C459C85-C7EF-AA44-A163-4BFA1487C897}"/>
              </a:ext>
            </a:extLst>
          </p:cNvPr>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7200">
                <a:solidFill>
                  <a:schemeClr val="bg1">
                    <a:lumMod val="75000"/>
                  </a:schemeClr>
                </a:solidFill>
              </a:rPr>
              <a:t>N</a:t>
            </a:r>
            <a:r>
              <a:rPr lang="en-US" altLang="ja-JP">
                <a:solidFill>
                  <a:srgbClr val="000000"/>
                </a:solidFill>
              </a:rPr>
              <a:t>utrient Forms</a:t>
            </a:r>
          </a:p>
        </p:txBody>
      </p:sp>
      <p:sp>
        <p:nvSpPr>
          <p:cNvPr id="5" name="タイトル 1">
            <a:extLst>
              <a:ext uri="{FF2B5EF4-FFF2-40B4-BE49-F238E27FC236}">
                <a16:creationId xmlns:a16="http://schemas.microsoft.com/office/drawing/2014/main" id="{3072C156-EF42-2A41-BD1C-8A98D9E613BD}"/>
              </a:ext>
            </a:extLst>
          </p:cNvPr>
          <p:cNvSpPr txBox="1">
            <a:spLocks/>
          </p:cNvSpPr>
          <p:nvPr/>
        </p:nvSpPr>
        <p:spPr>
          <a:xfrm>
            <a:off x="838200" y="1653895"/>
            <a:ext cx="10515600" cy="1325563"/>
          </a:xfrm>
          <a:prstGeom prst="rect">
            <a:avLst/>
          </a:prstGeom>
        </p:spPr>
        <p:txBody>
          <a:bodyP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8000">
                <a:solidFill>
                  <a:schemeClr val="bg1">
                    <a:lumMod val="75000"/>
                  </a:schemeClr>
                </a:solidFill>
              </a:rPr>
              <a:t>N</a:t>
            </a:r>
            <a:r>
              <a:rPr lang="en-US" altLang="ja-JP" sz="4900"/>
              <a:t>utrient</a:t>
            </a:r>
            <a:r>
              <a:rPr lang="en-US" altLang="ja-JP" sz="6000"/>
              <a:t> </a:t>
            </a:r>
            <a:r>
              <a:rPr lang="en-US" altLang="ja-JP" sz="4900"/>
              <a:t>Interactions</a:t>
            </a:r>
            <a:endParaRPr lang="en-US" altLang="ja-JP">
              <a:solidFill>
                <a:srgbClr val="000000"/>
              </a:solidFill>
            </a:endParaRPr>
          </a:p>
        </p:txBody>
      </p:sp>
      <p:sp>
        <p:nvSpPr>
          <p:cNvPr id="6" name="タイトル 1">
            <a:extLst>
              <a:ext uri="{FF2B5EF4-FFF2-40B4-BE49-F238E27FC236}">
                <a16:creationId xmlns:a16="http://schemas.microsoft.com/office/drawing/2014/main" id="{4F6E1C03-0F8F-E54C-8909-2DECC464D1BD}"/>
              </a:ext>
            </a:extLst>
          </p:cNvPr>
          <p:cNvSpPr txBox="1">
            <a:spLocks/>
          </p:cNvSpPr>
          <p:nvPr/>
        </p:nvSpPr>
        <p:spPr>
          <a:xfrm>
            <a:off x="838200" y="2942665"/>
            <a:ext cx="10515600" cy="1325563"/>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7200">
                <a:solidFill>
                  <a:schemeClr val="bg1">
                    <a:lumMod val="75000"/>
                  </a:schemeClr>
                </a:solidFill>
              </a:rPr>
              <a:t>N</a:t>
            </a:r>
            <a:r>
              <a:rPr lang="en-US" altLang="ja-JP">
                <a:solidFill>
                  <a:srgbClr val="000000"/>
                </a:solidFill>
              </a:rPr>
              <a:t>ano Technology</a:t>
            </a:r>
          </a:p>
        </p:txBody>
      </p:sp>
      <p:sp>
        <p:nvSpPr>
          <p:cNvPr id="7" name="タイトル 1">
            <a:extLst>
              <a:ext uri="{FF2B5EF4-FFF2-40B4-BE49-F238E27FC236}">
                <a16:creationId xmlns:a16="http://schemas.microsoft.com/office/drawing/2014/main" id="{D64A47CD-9EA7-4148-9D3A-A6F2BDF3B497}"/>
              </a:ext>
            </a:extLst>
          </p:cNvPr>
          <p:cNvSpPr txBox="1">
            <a:spLocks/>
          </p:cNvSpPr>
          <p:nvPr/>
        </p:nvSpPr>
        <p:spPr>
          <a:xfrm>
            <a:off x="838200" y="4138950"/>
            <a:ext cx="10515600" cy="1325563"/>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6700">
                <a:solidFill>
                  <a:schemeClr val="bg1">
                    <a:lumMod val="75000"/>
                  </a:schemeClr>
                </a:solidFill>
              </a:rPr>
              <a:t>D</a:t>
            </a:r>
            <a:r>
              <a:rPr lang="en-US" altLang="ja-JP" sz="4900">
                <a:solidFill>
                  <a:srgbClr val="000000"/>
                </a:solidFill>
              </a:rPr>
              <a:t>elivery Format</a:t>
            </a:r>
            <a:endParaRPr lang="en-US" altLang="ja-JP">
              <a:solidFill>
                <a:srgbClr val="000000"/>
              </a:solidFill>
            </a:endParaRPr>
          </a:p>
        </p:txBody>
      </p:sp>
      <p:sp>
        <p:nvSpPr>
          <p:cNvPr id="8" name="タイトル 1">
            <a:extLst>
              <a:ext uri="{FF2B5EF4-FFF2-40B4-BE49-F238E27FC236}">
                <a16:creationId xmlns:a16="http://schemas.microsoft.com/office/drawing/2014/main" id="{2025BED4-12FC-3F4D-B65E-FEEB9DA715E6}"/>
              </a:ext>
            </a:extLst>
          </p:cNvPr>
          <p:cNvSpPr txBox="1">
            <a:spLocks/>
          </p:cNvSpPr>
          <p:nvPr/>
        </p:nvSpPr>
        <p:spPr>
          <a:xfrm>
            <a:off x="838200" y="5136999"/>
            <a:ext cx="10515600" cy="1325563"/>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8000" err="1">
                <a:solidFill>
                  <a:schemeClr val="bg1">
                    <a:lumMod val="75000"/>
                  </a:schemeClr>
                </a:solidFill>
              </a:rPr>
              <a:t>L</a:t>
            </a:r>
            <a:r>
              <a:rPr lang="en-US" altLang="ja-JP" sz="4900" err="1">
                <a:solidFill>
                  <a:srgbClr val="000000"/>
                </a:solidFill>
              </a:rPr>
              <a:t>iponutrients</a:t>
            </a:r>
            <a:endParaRPr lang="en-US" altLang="ja-JP">
              <a:solidFill>
                <a:srgbClr val="000000"/>
              </a:solidFill>
            </a:endParaRPr>
          </a:p>
        </p:txBody>
      </p:sp>
      <p:sp>
        <p:nvSpPr>
          <p:cNvPr id="9" name="タイトル 1">
            <a:extLst>
              <a:ext uri="{FF2B5EF4-FFF2-40B4-BE49-F238E27FC236}">
                <a16:creationId xmlns:a16="http://schemas.microsoft.com/office/drawing/2014/main" id="{A2B9EFD3-1144-CF4A-A29D-56524B050D69}"/>
              </a:ext>
            </a:extLst>
          </p:cNvPr>
          <p:cNvSpPr txBox="1">
            <a:spLocks/>
          </p:cNvSpPr>
          <p:nvPr/>
        </p:nvSpPr>
        <p:spPr>
          <a:xfrm>
            <a:off x="4979895" y="661133"/>
            <a:ext cx="7212105" cy="1325563"/>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b="1">
                <a:solidFill>
                  <a:srgbClr val="FF0000"/>
                </a:solidFill>
                <a:latin typeface="+mj-ea"/>
              </a:rPr>
              <a:t>&lt;</a:t>
            </a:r>
            <a:r>
              <a:rPr lang="ja-JP" altLang="en-US" b="1">
                <a:solidFill>
                  <a:srgbClr val="FF0000"/>
                </a:solidFill>
                <a:latin typeface="小塚ゴシック Pro R"/>
              </a:rPr>
              <a:t>望ましい成分を</a:t>
            </a:r>
            <a:r>
              <a:rPr lang="en-US" altLang="ja-JP" b="1">
                <a:solidFill>
                  <a:srgbClr val="FF0000"/>
                </a:solidFill>
                <a:latin typeface="+mj-ea"/>
              </a:rPr>
              <a:t>&gt; </a:t>
            </a:r>
            <a:endParaRPr lang="en-US" altLang="ja-JP" b="1">
              <a:solidFill>
                <a:srgbClr val="FF0000"/>
              </a:solidFill>
            </a:endParaRPr>
          </a:p>
        </p:txBody>
      </p:sp>
      <p:sp>
        <p:nvSpPr>
          <p:cNvPr id="10" name="タイトル 1">
            <a:extLst>
              <a:ext uri="{FF2B5EF4-FFF2-40B4-BE49-F238E27FC236}">
                <a16:creationId xmlns:a16="http://schemas.microsoft.com/office/drawing/2014/main" id="{461DEE39-8017-724A-8775-B0CA032EED4F}"/>
              </a:ext>
            </a:extLst>
          </p:cNvPr>
          <p:cNvSpPr txBox="1">
            <a:spLocks/>
          </p:cNvSpPr>
          <p:nvPr/>
        </p:nvSpPr>
        <p:spPr>
          <a:xfrm>
            <a:off x="6734736" y="1958076"/>
            <a:ext cx="5457264" cy="1325563"/>
          </a:xfrm>
          <a:prstGeom prst="rect">
            <a:avLst/>
          </a:prstGeom>
        </p:spPr>
        <p:txBody>
          <a:bodyP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4800" b="1">
                <a:solidFill>
                  <a:srgbClr val="FF0000"/>
                </a:solidFill>
                <a:latin typeface="+mj-ea"/>
              </a:rPr>
              <a:t>&lt;</a:t>
            </a:r>
            <a:r>
              <a:rPr lang="ja-JP" altLang="en-US" sz="4500" b="1">
                <a:solidFill>
                  <a:srgbClr val="FF0000"/>
                </a:solidFill>
                <a:latin typeface="小塚ゴシック Pro R"/>
              </a:rPr>
              <a:t>仲よく</a:t>
            </a:r>
            <a:r>
              <a:rPr lang="en-US" altLang="ja-JP" sz="4500" b="1">
                <a:solidFill>
                  <a:srgbClr val="FF0000"/>
                </a:solidFill>
                <a:latin typeface="+mj-ea"/>
              </a:rPr>
              <a:t>&gt;</a:t>
            </a:r>
            <a:r>
              <a:rPr lang="en-US" altLang="ja-JP" b="1">
                <a:solidFill>
                  <a:srgbClr val="FF0000"/>
                </a:solidFill>
                <a:latin typeface="+mj-ea"/>
              </a:rPr>
              <a:t> </a:t>
            </a:r>
          </a:p>
        </p:txBody>
      </p:sp>
      <p:sp>
        <p:nvSpPr>
          <p:cNvPr id="11" name="タイトル 1">
            <a:extLst>
              <a:ext uri="{FF2B5EF4-FFF2-40B4-BE49-F238E27FC236}">
                <a16:creationId xmlns:a16="http://schemas.microsoft.com/office/drawing/2014/main" id="{75985CB7-FA00-8548-B294-BFC2BA1A39A4}"/>
              </a:ext>
            </a:extLst>
          </p:cNvPr>
          <p:cNvSpPr txBox="1">
            <a:spLocks/>
          </p:cNvSpPr>
          <p:nvPr/>
        </p:nvSpPr>
        <p:spPr>
          <a:xfrm>
            <a:off x="5450541" y="3277932"/>
            <a:ext cx="6741459" cy="1325563"/>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b="1">
                <a:solidFill>
                  <a:srgbClr val="FF0000"/>
                </a:solidFill>
                <a:latin typeface="+mj-ea"/>
              </a:rPr>
              <a:t>&lt;</a:t>
            </a:r>
            <a:r>
              <a:rPr lang="ja-JP" altLang="en-US" b="1">
                <a:solidFill>
                  <a:srgbClr val="FF0000"/>
                </a:solidFill>
                <a:latin typeface="小塚ゴシック Pro R"/>
              </a:rPr>
              <a:t>ナノで</a:t>
            </a:r>
            <a:r>
              <a:rPr lang="ja-JP" altLang="en-US" b="1">
                <a:solidFill>
                  <a:srgbClr val="FF0000"/>
                </a:solidFill>
              </a:rPr>
              <a:t>＞</a:t>
            </a:r>
            <a:endParaRPr lang="en-US" altLang="ja-JP" b="1">
              <a:solidFill>
                <a:srgbClr val="FF0000"/>
              </a:solidFill>
            </a:endParaRPr>
          </a:p>
        </p:txBody>
      </p:sp>
      <p:sp>
        <p:nvSpPr>
          <p:cNvPr id="12" name="タイトル 1">
            <a:extLst>
              <a:ext uri="{FF2B5EF4-FFF2-40B4-BE49-F238E27FC236}">
                <a16:creationId xmlns:a16="http://schemas.microsoft.com/office/drawing/2014/main" id="{DA140641-1871-E142-A4A9-C48440254C16}"/>
              </a:ext>
            </a:extLst>
          </p:cNvPr>
          <p:cNvSpPr txBox="1">
            <a:spLocks/>
          </p:cNvSpPr>
          <p:nvPr/>
        </p:nvSpPr>
        <p:spPr>
          <a:xfrm>
            <a:off x="5450541" y="4381733"/>
            <a:ext cx="6741459" cy="1325563"/>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b="1">
                <a:solidFill>
                  <a:srgbClr val="FF0000"/>
                </a:solidFill>
                <a:latin typeface="+mj-ea"/>
              </a:rPr>
              <a:t>&lt;</a:t>
            </a:r>
            <a:r>
              <a:rPr lang="ja-JP" altLang="en-US" b="1">
                <a:solidFill>
                  <a:srgbClr val="FF0000"/>
                </a:solidFill>
                <a:latin typeface="小塚ゴシック Pro R"/>
              </a:rPr>
              <a:t>だれでも</a:t>
            </a:r>
            <a:r>
              <a:rPr lang="en-US" altLang="ja-JP" b="1">
                <a:solidFill>
                  <a:srgbClr val="FF0000"/>
                </a:solidFill>
                <a:latin typeface="+mj-ea"/>
              </a:rPr>
              <a:t>&gt; </a:t>
            </a:r>
            <a:endParaRPr lang="en-US" altLang="ja-JP" b="1">
              <a:solidFill>
                <a:srgbClr val="FF0000"/>
              </a:solidFill>
            </a:endParaRPr>
          </a:p>
        </p:txBody>
      </p:sp>
      <p:sp>
        <p:nvSpPr>
          <p:cNvPr id="13" name="タイトル 1">
            <a:extLst>
              <a:ext uri="{FF2B5EF4-FFF2-40B4-BE49-F238E27FC236}">
                <a16:creationId xmlns:a16="http://schemas.microsoft.com/office/drawing/2014/main" id="{BAEC2FB3-D702-BE49-9208-AB71860968A0}"/>
              </a:ext>
            </a:extLst>
          </p:cNvPr>
          <p:cNvSpPr txBox="1">
            <a:spLocks/>
          </p:cNvSpPr>
          <p:nvPr/>
        </p:nvSpPr>
        <p:spPr>
          <a:xfrm>
            <a:off x="4715436" y="5534439"/>
            <a:ext cx="7476564" cy="1325563"/>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b="1">
                <a:solidFill>
                  <a:srgbClr val="FF0000"/>
                </a:solidFill>
                <a:latin typeface="+mj-ea"/>
              </a:rPr>
              <a:t>&lt;</a:t>
            </a:r>
            <a:r>
              <a:rPr lang="ja-JP" altLang="en-US" b="1">
                <a:solidFill>
                  <a:srgbClr val="FF0000"/>
                </a:solidFill>
                <a:latin typeface="小塚ゴシック Pro R"/>
              </a:rPr>
              <a:t>ライブリーに</a:t>
            </a:r>
            <a:r>
              <a:rPr lang="en-US" altLang="ja-JP" b="1">
                <a:solidFill>
                  <a:srgbClr val="FF0000"/>
                </a:solidFill>
                <a:latin typeface="+mj-ea"/>
              </a:rPr>
              <a:t>&gt;</a:t>
            </a:r>
            <a:endParaRPr lang="en-US" altLang="ja-JP" b="1">
              <a:solidFill>
                <a:srgbClr val="FF0000"/>
              </a:solidFill>
            </a:endParaRPr>
          </a:p>
        </p:txBody>
      </p:sp>
      <p:sp>
        <p:nvSpPr>
          <p:cNvPr id="15" name="テキスト ボックス 14">
            <a:extLst>
              <a:ext uri="{FF2B5EF4-FFF2-40B4-BE49-F238E27FC236}">
                <a16:creationId xmlns:a16="http://schemas.microsoft.com/office/drawing/2014/main" id="{96573A84-7CC7-4504-8F13-12D1D04E52DA}"/>
              </a:ext>
            </a:extLst>
          </p:cNvPr>
          <p:cNvSpPr txBox="1"/>
          <p:nvPr/>
        </p:nvSpPr>
        <p:spPr>
          <a:xfrm>
            <a:off x="11038743" y="6170512"/>
            <a:ext cx="954107" cy="276999"/>
          </a:xfrm>
          <a:prstGeom prst="rect">
            <a:avLst/>
          </a:prstGeom>
          <a:noFill/>
        </p:spPr>
        <p:txBody>
          <a:bodyPr wrap="none" rtlCol="0">
            <a:spAutoFit/>
          </a:bodyPr>
          <a:lstStyle/>
          <a:p>
            <a:r>
              <a:rPr kumimoji="1" lang="ja-JP" altLang="en-US" sz="1200">
                <a:latin typeface="+mn-ea"/>
              </a:rPr>
              <a:t>＊成人以上</a:t>
            </a:r>
          </a:p>
        </p:txBody>
      </p:sp>
      <p:sp>
        <p:nvSpPr>
          <p:cNvPr id="16" name="正方形/長方形 15">
            <a:extLst>
              <a:ext uri="{FF2B5EF4-FFF2-40B4-BE49-F238E27FC236}">
                <a16:creationId xmlns:a16="http://schemas.microsoft.com/office/drawing/2014/main" id="{3BF871F3-A88E-417F-BBBE-3CDF794DA46A}"/>
              </a:ext>
            </a:extLst>
          </p:cNvPr>
          <p:cNvSpPr/>
          <p:nvPr/>
        </p:nvSpPr>
        <p:spPr>
          <a:xfrm>
            <a:off x="7904896" y="4333281"/>
            <a:ext cx="364202" cy="307777"/>
          </a:xfrm>
          <a:prstGeom prst="rect">
            <a:avLst/>
          </a:prstGeom>
        </p:spPr>
        <p:txBody>
          <a:bodyPr wrap="none">
            <a:spAutoFit/>
          </a:bodyPr>
          <a:lstStyle/>
          <a:p>
            <a:r>
              <a:rPr lang="ja-JP" altLang="en-US" sz="1400" b="1"/>
              <a:t>＊</a:t>
            </a:r>
            <a:endParaRPr lang="ja-JP" altLang="en-US" sz="1400"/>
          </a:p>
        </p:txBody>
      </p:sp>
    </p:spTree>
    <p:extLst>
      <p:ext uri="{BB962C8B-B14F-4D97-AF65-F5344CB8AC3E}">
        <p14:creationId xmlns:p14="http://schemas.microsoft.com/office/powerpoint/2010/main" val="34378384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D107D346-B3E9-D344-A5E7-4B61E145D5F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10466" y="1769699"/>
            <a:ext cx="5853073" cy="4347997"/>
          </a:xfrm>
          <a:prstGeom prst="rect">
            <a:avLst/>
          </a:prstGeom>
        </p:spPr>
      </p:pic>
      <p:sp>
        <p:nvSpPr>
          <p:cNvPr id="4" name="タイトル 3">
            <a:extLst>
              <a:ext uri="{FF2B5EF4-FFF2-40B4-BE49-F238E27FC236}">
                <a16:creationId xmlns:a16="http://schemas.microsoft.com/office/drawing/2014/main" id="{CE839316-A1BF-4AB0-A7CE-8A04692A1FB0}"/>
              </a:ext>
            </a:extLst>
          </p:cNvPr>
          <p:cNvSpPr>
            <a:spLocks noGrp="1"/>
          </p:cNvSpPr>
          <p:nvPr>
            <p:ph type="title"/>
          </p:nvPr>
        </p:nvSpPr>
        <p:spPr>
          <a:xfrm>
            <a:off x="838200" y="444136"/>
            <a:ext cx="10515600" cy="1325563"/>
          </a:xfrm>
        </p:spPr>
        <p:txBody>
          <a:bodyPr/>
          <a:lstStyle/>
          <a:p>
            <a:pPr algn="ctr"/>
            <a:r>
              <a:rPr kumimoji="1" lang="en-US" altLang="ja-JP"/>
              <a:t>NNNDL</a:t>
            </a:r>
            <a:r>
              <a:rPr kumimoji="1" lang="ja-JP" altLang="en-US">
                <a:latin typeface="小塚ゴシック Pro R"/>
              </a:rPr>
              <a:t>をソフトカプセルに刻印</a:t>
            </a:r>
          </a:p>
        </p:txBody>
      </p:sp>
    </p:spTree>
    <p:extLst>
      <p:ext uri="{BB962C8B-B14F-4D97-AF65-F5344CB8AC3E}">
        <p14:creationId xmlns:p14="http://schemas.microsoft.com/office/powerpoint/2010/main" val="28160369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8822346-72B5-344E-A249-F92117C70982}"/>
              </a:ext>
            </a:extLst>
          </p:cNvPr>
          <p:cNvPicPr>
            <a:picLocks noChangeAspect="1"/>
          </p:cNvPicPr>
          <p:nvPr/>
        </p:nvPicPr>
        <p:blipFill rotWithShape="1">
          <a:blip r:embed="rId3" cstate="email">
            <a:alphaModFix amt="30000"/>
            <a:extLst>
              <a:ext uri="{28A0092B-C50C-407E-A947-70E740481C1C}">
                <a14:useLocalDpi xmlns:a14="http://schemas.microsoft.com/office/drawing/2010/main"/>
              </a:ext>
            </a:extLst>
          </a:blip>
          <a:srcRect/>
          <a:stretch/>
        </p:blipFill>
        <p:spPr>
          <a:xfrm rot="16200000">
            <a:off x="3732326" y="-2619806"/>
            <a:ext cx="4740048" cy="12204700"/>
          </a:xfrm>
          <a:prstGeom prst="rect">
            <a:avLst/>
          </a:prstGeom>
        </p:spPr>
      </p:pic>
      <p:sp>
        <p:nvSpPr>
          <p:cNvPr id="4" name="正方形/長方形 3">
            <a:extLst>
              <a:ext uri="{FF2B5EF4-FFF2-40B4-BE49-F238E27FC236}">
                <a16:creationId xmlns:a16="http://schemas.microsoft.com/office/drawing/2014/main" id="{A25482AA-1A26-B047-9BFB-D5B9944AA2A7}"/>
              </a:ext>
            </a:extLst>
          </p:cNvPr>
          <p:cNvSpPr/>
          <p:nvPr/>
        </p:nvSpPr>
        <p:spPr>
          <a:xfrm>
            <a:off x="0" y="2220686"/>
            <a:ext cx="12192000" cy="16655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9BD78834-CCC6-1D4D-A4F4-4C5B1DD21F3A}"/>
              </a:ext>
            </a:extLst>
          </p:cNvPr>
          <p:cNvSpPr>
            <a:spLocks noGrp="1"/>
          </p:cNvSpPr>
          <p:nvPr>
            <p:ph type="title"/>
          </p:nvPr>
        </p:nvSpPr>
        <p:spPr>
          <a:xfrm>
            <a:off x="831850" y="2807018"/>
            <a:ext cx="10515600" cy="2852737"/>
          </a:xfrm>
        </p:spPr>
        <p:txBody>
          <a:bodyPr anchor="ctr"/>
          <a:lstStyle/>
          <a:p>
            <a:pPr algn="ctr"/>
            <a:r>
              <a:rPr lang="ja-JP" altLang="en-US" b="1"/>
              <a:t>②  </a:t>
            </a:r>
            <a:r>
              <a:rPr lang="ja-JP" altLang="en-US" b="1">
                <a:latin typeface="小塚ゴシック Pro R"/>
              </a:rPr>
              <a:t>配合の質</a:t>
            </a:r>
            <a:r>
              <a:rPr lang="ja-JP" altLang="en-US">
                <a:latin typeface="小塚ゴシック Pro R"/>
              </a:rPr>
              <a:t>、が違う</a:t>
            </a:r>
            <a:endParaRPr kumimoji="1" lang="ja-JP" altLang="en-US">
              <a:latin typeface="小塚ゴシック Pro R"/>
            </a:endParaRPr>
          </a:p>
        </p:txBody>
      </p:sp>
      <p:sp>
        <p:nvSpPr>
          <p:cNvPr id="6" name="タイトル 1">
            <a:extLst>
              <a:ext uri="{FF2B5EF4-FFF2-40B4-BE49-F238E27FC236}">
                <a16:creationId xmlns:a16="http://schemas.microsoft.com/office/drawing/2014/main" id="{6A512C4C-ADED-4666-B43E-13D700C52190}"/>
              </a:ext>
            </a:extLst>
          </p:cNvPr>
          <p:cNvSpPr txBox="1">
            <a:spLocks/>
          </p:cNvSpPr>
          <p:nvPr/>
        </p:nvSpPr>
        <p:spPr>
          <a:xfrm>
            <a:off x="1524000" y="723630"/>
            <a:ext cx="9144000" cy="177815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ctr"/>
            <a:r>
              <a:rPr lang="ja-JP" altLang="en-US">
                <a:latin typeface="小塚ゴシック Pro R"/>
              </a:rPr>
              <a:t>ライフパック ナノ プラ</a:t>
            </a:r>
            <a:r>
              <a:rPr lang="ja-JP" altLang="en-US"/>
              <a:t>ス</a:t>
            </a:r>
            <a:r>
              <a:rPr lang="en-US" altLang="ja-JP"/>
              <a:t>3</a:t>
            </a:r>
            <a:r>
              <a:rPr lang="ja-JP" altLang="en-US">
                <a:latin typeface="小塚ゴシック Pro R"/>
              </a:rPr>
              <a:t>つの「違い」</a:t>
            </a:r>
            <a:endParaRPr lang="en-US" altLang="ja-JP" spc="-300">
              <a:latin typeface="小塚ゴシック Pro R"/>
            </a:endParaRPr>
          </a:p>
        </p:txBody>
      </p:sp>
    </p:spTree>
    <p:extLst>
      <p:ext uri="{BB962C8B-B14F-4D97-AF65-F5344CB8AC3E}">
        <p14:creationId xmlns:p14="http://schemas.microsoft.com/office/powerpoint/2010/main" val="30292516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BC0672-0813-4893-8F0A-BBB7C423F820}"/>
              </a:ext>
            </a:extLst>
          </p:cNvPr>
          <p:cNvSpPr txBox="1"/>
          <p:nvPr/>
        </p:nvSpPr>
        <p:spPr>
          <a:xfrm>
            <a:off x="2187515" y="5504922"/>
            <a:ext cx="9750065" cy="10618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900">
                <a:latin typeface="小塚ゴシック Pro R"/>
              </a:rPr>
              <a:t>＊1</a:t>
            </a:r>
            <a:r>
              <a:rPr lang="ja-JP" altLang="en-US" sz="900">
                <a:latin typeface="小塚ゴシック Pro R"/>
              </a:rPr>
              <a:t>　栄養素等表示基準値（</a:t>
            </a:r>
            <a:r>
              <a:rPr lang="en-US" altLang="ja-JP" sz="900">
                <a:latin typeface="小塚ゴシック Pro R"/>
              </a:rPr>
              <a:t>2015</a:t>
            </a:r>
            <a:r>
              <a:rPr lang="ja-JP" altLang="en-US" sz="900">
                <a:latin typeface="小塚ゴシック Pro R"/>
              </a:rPr>
              <a:t>）のことで、</a:t>
            </a:r>
            <a:r>
              <a:rPr lang="en-US" altLang="ja-JP" sz="900">
                <a:latin typeface="小塚ゴシック Pro R"/>
              </a:rPr>
              <a:t> </a:t>
            </a:r>
            <a:r>
              <a:rPr lang="ja-JP" altLang="en-US" sz="900">
                <a:latin typeface="小塚ゴシック Pro R"/>
              </a:rPr>
              <a:t>厚生労働省が定める「日本人の食事摂取基準（</a:t>
            </a:r>
            <a:r>
              <a:rPr lang="en-US" altLang="ja-JP" sz="900">
                <a:latin typeface="小塚ゴシック Pro R"/>
              </a:rPr>
              <a:t>2015</a:t>
            </a:r>
            <a:r>
              <a:rPr lang="ja-JP" altLang="en-US" sz="900">
                <a:latin typeface="小塚ゴシック Pro R"/>
              </a:rPr>
              <a:t>年版）」をもとに消費者庁が設定。日本人の</a:t>
            </a:r>
            <a:r>
              <a:rPr lang="en-US" altLang="ja-JP" sz="900">
                <a:latin typeface="小塚ゴシック Pro R"/>
              </a:rPr>
              <a:t>1</a:t>
            </a:r>
            <a:r>
              <a:rPr lang="ja-JP" altLang="en-US" sz="900">
                <a:latin typeface="小塚ゴシック Pro R"/>
              </a:rPr>
              <a:t>日に必要な栄養素の量の平均的な値としてとらえることができる。 含有量が基準値以上の成分： ビタミン</a:t>
            </a:r>
            <a:r>
              <a:rPr lang="en-US" altLang="ja-JP" sz="900">
                <a:latin typeface="小塚ゴシック Pro R"/>
              </a:rPr>
              <a:t>A</a:t>
            </a:r>
            <a:r>
              <a:rPr lang="ja-JP" altLang="en-US" sz="900">
                <a:latin typeface="小塚ゴシック Pro R"/>
              </a:rPr>
              <a:t>、ビタミン</a:t>
            </a:r>
            <a:r>
              <a:rPr lang="en-US" altLang="ja-JP" sz="900">
                <a:latin typeface="小塚ゴシック Pro R"/>
              </a:rPr>
              <a:t>D</a:t>
            </a:r>
            <a:r>
              <a:rPr lang="ja-JP" altLang="en-US" sz="900">
                <a:latin typeface="小塚ゴシック Pro R"/>
              </a:rPr>
              <a:t>、ビタミン</a:t>
            </a:r>
            <a:r>
              <a:rPr lang="en-US" altLang="ja-JP" sz="900">
                <a:latin typeface="小塚ゴシック Pro R"/>
              </a:rPr>
              <a:t>E</a:t>
            </a:r>
            <a:r>
              <a:rPr lang="ja-JP" altLang="en-US" sz="900">
                <a:latin typeface="小塚ゴシック Pro R"/>
              </a:rPr>
              <a:t>、ビタミン</a:t>
            </a:r>
            <a:r>
              <a:rPr lang="en-US" altLang="ja-JP" sz="900">
                <a:latin typeface="小塚ゴシック Pro R"/>
              </a:rPr>
              <a:t>B</a:t>
            </a:r>
            <a:r>
              <a:rPr lang="en-US" altLang="ja-JP" sz="900" baseline="-25000">
                <a:latin typeface="小塚ゴシック Pro R"/>
              </a:rPr>
              <a:t>1</a:t>
            </a:r>
            <a:r>
              <a:rPr lang="ja-JP" altLang="en-US" sz="900">
                <a:latin typeface="小塚ゴシック Pro R"/>
              </a:rPr>
              <a:t>、ビタミン</a:t>
            </a:r>
            <a:r>
              <a:rPr lang="en-US" altLang="ja-JP" sz="900">
                <a:latin typeface="小塚ゴシック Pro R"/>
              </a:rPr>
              <a:t>B</a:t>
            </a:r>
            <a:r>
              <a:rPr lang="en-US" altLang="ja-JP" sz="900" baseline="-25000">
                <a:latin typeface="小塚ゴシック Pro R"/>
              </a:rPr>
              <a:t>2</a:t>
            </a:r>
            <a:r>
              <a:rPr lang="ja-JP" altLang="en-US" sz="900">
                <a:latin typeface="小塚ゴシック Pro R"/>
              </a:rPr>
              <a:t>、ナイアシン、ビタミン</a:t>
            </a:r>
            <a:r>
              <a:rPr lang="en-US" altLang="ja-JP" sz="900">
                <a:latin typeface="小塚ゴシック Pro R"/>
              </a:rPr>
              <a:t>B</a:t>
            </a:r>
            <a:r>
              <a:rPr lang="en-US" altLang="ja-JP" sz="900" baseline="-25000">
                <a:latin typeface="小塚ゴシック Pro R"/>
              </a:rPr>
              <a:t>6 </a:t>
            </a:r>
            <a:r>
              <a:rPr lang="ja-JP" altLang="en-US" sz="900">
                <a:latin typeface="小塚ゴシック Pro R"/>
              </a:rPr>
              <a:t>、ビタミン</a:t>
            </a:r>
            <a:r>
              <a:rPr lang="en-US" altLang="ja-JP" sz="900">
                <a:latin typeface="小塚ゴシック Pro R"/>
              </a:rPr>
              <a:t>B</a:t>
            </a:r>
            <a:r>
              <a:rPr lang="en-US" altLang="ja-JP" sz="900" baseline="-25000">
                <a:latin typeface="小塚ゴシック Pro R"/>
              </a:rPr>
              <a:t>12</a:t>
            </a:r>
            <a:r>
              <a:rPr lang="en-US" altLang="ja-JP" sz="900">
                <a:latin typeface="小塚ゴシック Pro R"/>
              </a:rPr>
              <a:t> </a:t>
            </a:r>
            <a:r>
              <a:rPr lang="ja-JP" altLang="en-US" sz="900">
                <a:latin typeface="小塚ゴシック Pro R"/>
              </a:rPr>
              <a:t>、葉酸、パントテン酸、ビタミン</a:t>
            </a:r>
            <a:r>
              <a:rPr lang="en-US" altLang="ja-JP" sz="900">
                <a:latin typeface="小塚ゴシック Pro R"/>
              </a:rPr>
              <a:t>C</a:t>
            </a:r>
            <a:r>
              <a:rPr lang="ja-JP" altLang="en-US" sz="900">
                <a:latin typeface="小塚ゴシック Pro R"/>
              </a:rPr>
              <a:t>、亜鉛、銅、セレン、クロム、モリブデン　</a:t>
            </a:r>
            <a:r>
              <a:rPr lang="en-US" altLang="ja-JP" sz="900">
                <a:latin typeface="小塚ゴシック Pro R"/>
              </a:rPr>
              <a:t>＊2    </a:t>
            </a:r>
            <a:r>
              <a:rPr lang="ja-JP" altLang="en-US" sz="900">
                <a:latin typeface="小塚ゴシック Pro R"/>
              </a:rPr>
              <a:t>高含有のビタミン、ミネラル： ビタミン</a:t>
            </a:r>
            <a:r>
              <a:rPr lang="en-US" altLang="ja-JP" sz="900">
                <a:latin typeface="小塚ゴシック Pro R"/>
              </a:rPr>
              <a:t>A</a:t>
            </a:r>
            <a:r>
              <a:rPr lang="ja-JP" altLang="en-US" sz="900">
                <a:latin typeface="小塚ゴシック Pro R"/>
              </a:rPr>
              <a:t>、ビタミン</a:t>
            </a:r>
            <a:r>
              <a:rPr lang="en-US" altLang="ja-JP" sz="900">
                <a:latin typeface="小塚ゴシック Pro R"/>
              </a:rPr>
              <a:t>D</a:t>
            </a:r>
            <a:r>
              <a:rPr lang="ja-JP" altLang="en-US" sz="900">
                <a:latin typeface="小塚ゴシック Pro R"/>
              </a:rPr>
              <a:t>、ビタミン</a:t>
            </a:r>
            <a:r>
              <a:rPr lang="en-US" altLang="ja-JP" sz="900">
                <a:latin typeface="小塚ゴシック Pro R"/>
              </a:rPr>
              <a:t>E</a:t>
            </a:r>
            <a:r>
              <a:rPr lang="ja-JP" altLang="en-US" sz="900">
                <a:latin typeface="小塚ゴシック Pro R"/>
              </a:rPr>
              <a:t>、ビタミン</a:t>
            </a:r>
            <a:r>
              <a:rPr lang="en-US" altLang="ja-JP" sz="900">
                <a:latin typeface="小塚ゴシック Pro R"/>
              </a:rPr>
              <a:t>B</a:t>
            </a:r>
            <a:r>
              <a:rPr lang="en-US" altLang="ja-JP" sz="900" baseline="-25000">
                <a:latin typeface="小塚ゴシック Pro R"/>
              </a:rPr>
              <a:t>1</a:t>
            </a:r>
            <a:r>
              <a:rPr lang="en-US" altLang="ja-JP" sz="900">
                <a:latin typeface="小塚ゴシック Pro R"/>
              </a:rPr>
              <a:t> </a:t>
            </a:r>
            <a:r>
              <a:rPr lang="ja-JP" altLang="en-US" sz="900">
                <a:latin typeface="小塚ゴシック Pro R"/>
              </a:rPr>
              <a:t>、ビタミン</a:t>
            </a:r>
            <a:r>
              <a:rPr lang="en-US" altLang="ja-JP" sz="900">
                <a:latin typeface="小塚ゴシック Pro R"/>
              </a:rPr>
              <a:t>B</a:t>
            </a:r>
            <a:r>
              <a:rPr lang="en-US" altLang="ja-JP" sz="900" baseline="-25000">
                <a:latin typeface="小塚ゴシック Pro R"/>
              </a:rPr>
              <a:t>2</a:t>
            </a:r>
            <a:r>
              <a:rPr lang="en-US" altLang="ja-JP" sz="900">
                <a:latin typeface="小塚ゴシック Pro R"/>
              </a:rPr>
              <a:t> </a:t>
            </a:r>
            <a:r>
              <a:rPr lang="ja-JP" altLang="en-US" sz="900">
                <a:latin typeface="小塚ゴシック Pro R"/>
              </a:rPr>
              <a:t>、ナイアシン、ビタミン</a:t>
            </a:r>
            <a:r>
              <a:rPr lang="en-US" altLang="ja-JP" sz="900">
                <a:latin typeface="小塚ゴシック Pro R"/>
              </a:rPr>
              <a:t>B</a:t>
            </a:r>
            <a:r>
              <a:rPr lang="en-US" altLang="ja-JP" sz="900" baseline="-25000">
                <a:latin typeface="小塚ゴシック Pro R"/>
              </a:rPr>
              <a:t>6</a:t>
            </a:r>
            <a:r>
              <a:rPr lang="en-US" altLang="ja-JP" sz="900">
                <a:latin typeface="小塚ゴシック Pro R"/>
              </a:rPr>
              <a:t> </a:t>
            </a:r>
            <a:r>
              <a:rPr lang="ja-JP" altLang="en-US" sz="900">
                <a:latin typeface="小塚ゴシック Pro R"/>
              </a:rPr>
              <a:t>、ビタミン</a:t>
            </a:r>
            <a:r>
              <a:rPr lang="en-US" altLang="ja-JP" sz="900">
                <a:latin typeface="小塚ゴシック Pro R"/>
              </a:rPr>
              <a:t>B</a:t>
            </a:r>
            <a:r>
              <a:rPr lang="en-US" altLang="ja-JP" sz="900" baseline="-25000">
                <a:latin typeface="小塚ゴシック Pro R"/>
              </a:rPr>
              <a:t>12</a:t>
            </a:r>
            <a:r>
              <a:rPr lang="en-US" altLang="ja-JP" sz="900">
                <a:latin typeface="小塚ゴシック Pro R"/>
              </a:rPr>
              <a:t> </a:t>
            </a:r>
            <a:r>
              <a:rPr lang="ja-JP" altLang="en-US" sz="900">
                <a:latin typeface="小塚ゴシック Pro R"/>
              </a:rPr>
              <a:t>、葉酸、パントテン酸、ビタミン</a:t>
            </a:r>
            <a:r>
              <a:rPr lang="en-US" altLang="ja-JP" sz="900">
                <a:latin typeface="小塚ゴシック Pro R"/>
              </a:rPr>
              <a:t>C</a:t>
            </a:r>
            <a:r>
              <a:rPr lang="ja-JP" altLang="en-US" sz="900">
                <a:latin typeface="小塚ゴシック Pro R"/>
              </a:rPr>
              <a:t>、カルシウム、マグネシウム、鉄、亜鉛、銅</a:t>
            </a:r>
            <a:endParaRPr lang="en-US" altLang="ja-JP" sz="900">
              <a:latin typeface="小塚ゴシック Pro R"/>
            </a:endParaRPr>
          </a:p>
          <a:p>
            <a:endParaRPr lang="en-US" sz="900">
              <a:latin typeface="小塚ゴシック Pro R"/>
              <a:cs typeface="+mn-lt"/>
            </a:endParaRPr>
          </a:p>
          <a:p>
            <a:r>
              <a:rPr lang="en-US" sz="900">
                <a:latin typeface="小塚ゴシック Pro R"/>
                <a:cs typeface="+mn-lt"/>
              </a:rPr>
              <a:t>※</a:t>
            </a:r>
            <a:r>
              <a:rPr lang="ja-JP" altLang="en-US" sz="900">
                <a:latin typeface="小塚ゴシック Pro R"/>
                <a:cs typeface="+mn-lt"/>
              </a:rPr>
              <a:t>写真はライフパック</a:t>
            </a:r>
            <a:r>
              <a:rPr lang="en-US" altLang="ja-JP" sz="900">
                <a:latin typeface="小塚ゴシック Pro R"/>
                <a:cs typeface="+mn-lt"/>
              </a:rPr>
              <a:t> </a:t>
            </a:r>
            <a:r>
              <a:rPr lang="ja-JP" altLang="en-US" sz="900">
                <a:latin typeface="小塚ゴシック Pro R"/>
                <a:cs typeface="+mn-lt"/>
              </a:rPr>
              <a:t>ナノ</a:t>
            </a:r>
            <a:r>
              <a:rPr lang="en-US" altLang="ja-JP" sz="900">
                <a:latin typeface="小塚ゴシック Pro R"/>
                <a:cs typeface="+mn-lt"/>
              </a:rPr>
              <a:t> </a:t>
            </a:r>
            <a:r>
              <a:rPr lang="ja-JP" altLang="en-US" sz="900">
                <a:latin typeface="小塚ゴシック Pro R"/>
                <a:cs typeface="+mn-lt"/>
              </a:rPr>
              <a:t>プラスに含まれる</a:t>
            </a:r>
            <a:r>
              <a:rPr lang="en-US" sz="900">
                <a:latin typeface="小塚ゴシック Pro R"/>
                <a:cs typeface="+mn-lt"/>
              </a:rPr>
              <a:t>17</a:t>
            </a:r>
            <a:r>
              <a:rPr lang="ja-JP" altLang="en-US" sz="900">
                <a:latin typeface="小塚ゴシック Pro R"/>
                <a:cs typeface="+mn-lt"/>
              </a:rPr>
              <a:t>種類の成分について、ひとつの成分（ビタミン、ミネラル等）をひとつの食材に置き換えたイメージです</a:t>
            </a:r>
            <a:r>
              <a:rPr lang="en-US" sz="900">
                <a:latin typeface="小塚ゴシック Pro R"/>
                <a:cs typeface="+mn-lt"/>
              </a:rPr>
              <a:t>。  </a:t>
            </a:r>
            <a:r>
              <a:rPr lang="ja-JP" altLang="en-US" sz="900">
                <a:latin typeface="小塚ゴシック Pro R"/>
                <a:cs typeface="+mn-lt"/>
              </a:rPr>
              <a:t>　ライフパック</a:t>
            </a:r>
            <a:r>
              <a:rPr lang="en-US" sz="900">
                <a:latin typeface="小塚ゴシック Pro R"/>
                <a:cs typeface="+mn-lt"/>
              </a:rPr>
              <a:t> </a:t>
            </a:r>
            <a:r>
              <a:rPr lang="en-US" altLang="ja-JP" sz="900">
                <a:latin typeface="小塚ゴシック Pro R"/>
                <a:cs typeface="+mn-lt"/>
              </a:rPr>
              <a:t> </a:t>
            </a:r>
            <a:r>
              <a:rPr lang="ja-JP" altLang="en-US" sz="900">
                <a:latin typeface="小塚ゴシック Pro R"/>
                <a:cs typeface="+mn-lt"/>
              </a:rPr>
              <a:t>ナノ</a:t>
            </a:r>
            <a:r>
              <a:rPr lang="en-US" altLang="ja-JP" sz="900">
                <a:latin typeface="小塚ゴシック Pro R"/>
                <a:cs typeface="+mn-lt"/>
              </a:rPr>
              <a:t> </a:t>
            </a:r>
            <a:r>
              <a:rPr lang="ja-JP" altLang="en-US" sz="900">
                <a:latin typeface="小塚ゴシック Pro R"/>
                <a:cs typeface="+mn-lt"/>
              </a:rPr>
              <a:t>プラス</a:t>
            </a:r>
            <a:r>
              <a:rPr lang="en-US" altLang="ja-JP" sz="900">
                <a:latin typeface="小塚ゴシック Pro R"/>
                <a:cs typeface="+mn-lt"/>
              </a:rPr>
              <a:t> </a:t>
            </a:r>
            <a:r>
              <a:rPr lang="ja-JP" altLang="en-US" sz="900">
                <a:latin typeface="小塚ゴシック Pro R"/>
                <a:cs typeface="+mn-lt"/>
              </a:rPr>
              <a:t>に、これらすべての食材、</a:t>
            </a:r>
            <a:r>
              <a:rPr lang="en-US" altLang="ja-JP" sz="900">
                <a:latin typeface="小塚ゴシック Pro R"/>
                <a:cs typeface="+mn-lt"/>
              </a:rPr>
              <a:t> </a:t>
            </a:r>
            <a:r>
              <a:rPr lang="ja-JP" altLang="en-US" sz="900">
                <a:latin typeface="小塚ゴシック Pro R"/>
                <a:cs typeface="+mn-lt"/>
              </a:rPr>
              <a:t>または食材に含有されるすべての栄養素が配合されているという意味ではありません</a:t>
            </a:r>
            <a:r>
              <a:rPr lang="en-US" sz="900">
                <a:latin typeface="小塚ゴシック Pro R"/>
                <a:cs typeface="+mn-lt"/>
              </a:rPr>
              <a:t>。 </a:t>
            </a:r>
            <a:r>
              <a:rPr lang="ja-JP" altLang="en-US" sz="900">
                <a:latin typeface="小塚ゴシック Pro R"/>
                <a:cs typeface="+mn-lt"/>
              </a:rPr>
              <a:t>　日本食品標準成分表</a:t>
            </a:r>
            <a:r>
              <a:rPr lang="en-US" altLang="ja-JP" sz="900">
                <a:latin typeface="小塚ゴシック Pro R"/>
                <a:cs typeface="+mn-lt"/>
              </a:rPr>
              <a:t>2015</a:t>
            </a:r>
            <a:r>
              <a:rPr lang="ja-JP" altLang="en-US" sz="900">
                <a:latin typeface="小塚ゴシック Pro R"/>
                <a:cs typeface="+mn-lt"/>
              </a:rPr>
              <a:t>年版（七訂）より算出</a:t>
            </a:r>
            <a:endParaRPr lang="en-US" sz="900">
              <a:latin typeface="小塚ゴシック Pro R"/>
              <a:cs typeface="Calibri"/>
            </a:endParaRPr>
          </a:p>
        </p:txBody>
      </p:sp>
      <p:sp>
        <p:nvSpPr>
          <p:cNvPr id="7" name="タイトル 3">
            <a:extLst>
              <a:ext uri="{FF2B5EF4-FFF2-40B4-BE49-F238E27FC236}">
                <a16:creationId xmlns:a16="http://schemas.microsoft.com/office/drawing/2014/main" id="{0D7B92C9-2941-48CF-8917-D47D09CCE451}"/>
              </a:ext>
            </a:extLst>
          </p:cNvPr>
          <p:cNvSpPr txBox="1">
            <a:spLocks/>
          </p:cNvSpPr>
          <p:nvPr/>
        </p:nvSpPr>
        <p:spPr>
          <a:xfrm>
            <a:off x="199000" y="636399"/>
            <a:ext cx="10515600" cy="1325563"/>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a:latin typeface="小塚ゴシック Pro R"/>
                <a:ea typeface="+mn-ea"/>
              </a:rPr>
              <a:t>33</a:t>
            </a:r>
            <a:r>
              <a:rPr lang="ja-JP" altLang="en-US" sz="2800">
                <a:latin typeface="小塚ゴシック Pro R"/>
                <a:ea typeface="+mn-ea"/>
              </a:rPr>
              <a:t>種類の成分を</a:t>
            </a:r>
            <a:endParaRPr lang="en-US" altLang="ja-JP" sz="2800">
              <a:latin typeface="小塚ゴシック Pro R"/>
              <a:ea typeface="+mn-ea"/>
            </a:endParaRPr>
          </a:p>
          <a:p>
            <a:r>
              <a:rPr lang="ja-JP" altLang="en-US" sz="2800">
                <a:latin typeface="小塚ゴシック Pro R"/>
                <a:ea typeface="+mn-ea"/>
              </a:rPr>
              <a:t>こだわりのバランスで、</a:t>
            </a:r>
            <a:r>
              <a:rPr lang="en-US" altLang="ja-JP" sz="2800">
                <a:latin typeface="小塚ゴシック Pro R"/>
                <a:ea typeface="+mn-ea"/>
              </a:rPr>
              <a:t>1</a:t>
            </a:r>
            <a:r>
              <a:rPr lang="ja-JP" altLang="en-US" sz="2800">
                <a:latin typeface="小塚ゴシック Pro R"/>
                <a:ea typeface="+mn-ea"/>
              </a:rPr>
              <a:t>袋に。</a:t>
            </a:r>
          </a:p>
        </p:txBody>
      </p:sp>
      <p:sp>
        <p:nvSpPr>
          <p:cNvPr id="8" name="コンテンツ プレースホルダー 4">
            <a:extLst>
              <a:ext uri="{FF2B5EF4-FFF2-40B4-BE49-F238E27FC236}">
                <a16:creationId xmlns:a16="http://schemas.microsoft.com/office/drawing/2014/main" id="{49EA27E7-BC5C-433F-91B2-80BE46349E19}"/>
              </a:ext>
            </a:extLst>
          </p:cNvPr>
          <p:cNvSpPr txBox="1">
            <a:spLocks/>
          </p:cNvSpPr>
          <p:nvPr/>
        </p:nvSpPr>
        <p:spPr>
          <a:xfrm>
            <a:off x="199000" y="2144712"/>
            <a:ext cx="108839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2400">
                <a:latin typeface="小塚ゴシック Pro R"/>
              </a:rPr>
              <a:t>厚生労働省による基準値を上回る</a:t>
            </a:r>
            <a:endParaRPr lang="en-US" altLang="ja-JP" sz="2400">
              <a:latin typeface="小塚ゴシック Pro R"/>
            </a:endParaRPr>
          </a:p>
          <a:p>
            <a:pPr marL="0" indent="0">
              <a:lnSpc>
                <a:spcPct val="100000"/>
              </a:lnSpc>
              <a:buFont typeface="Arial" panose="020B0604020202020204" pitchFamily="34" charset="0"/>
              <a:buNone/>
            </a:pPr>
            <a:r>
              <a:rPr lang="ja-JP" altLang="en-US" sz="2400">
                <a:latin typeface="小塚ゴシック Pro R"/>
              </a:rPr>
              <a:t>高含有のビタミン・ミネラルをはじめ、</a:t>
            </a:r>
            <a:endParaRPr lang="en-US" altLang="ja-JP" sz="2400">
              <a:latin typeface="小塚ゴシック Pro R"/>
            </a:endParaRPr>
          </a:p>
          <a:p>
            <a:pPr marL="0" indent="0">
              <a:lnSpc>
                <a:spcPct val="100000"/>
              </a:lnSpc>
              <a:buFont typeface="Arial" panose="020B0604020202020204" pitchFamily="34" charset="0"/>
              <a:buNone/>
            </a:pPr>
            <a:r>
              <a:rPr lang="ja-JP" altLang="en-US" sz="2400">
                <a:latin typeface="小塚ゴシック Pro R"/>
              </a:rPr>
              <a:t>自然の恵みを科学した</a:t>
            </a:r>
            <a:r>
              <a:rPr lang="en-US" altLang="ja-JP" sz="2400">
                <a:latin typeface="小塚ゴシック Pro R"/>
              </a:rPr>
              <a:t>33</a:t>
            </a:r>
            <a:r>
              <a:rPr lang="ja-JP" altLang="en-US" sz="2400">
                <a:latin typeface="小塚ゴシック Pro R"/>
              </a:rPr>
              <a:t>種類の成分を、</a:t>
            </a:r>
            <a:endParaRPr lang="en-US" altLang="ja-JP" sz="2400">
              <a:latin typeface="小塚ゴシック Pro R"/>
            </a:endParaRPr>
          </a:p>
          <a:p>
            <a:pPr marL="0" indent="0">
              <a:lnSpc>
                <a:spcPct val="100000"/>
              </a:lnSpc>
              <a:buFont typeface="Arial" panose="020B0604020202020204" pitchFamily="34" charset="0"/>
              <a:buNone/>
            </a:pPr>
            <a:r>
              <a:rPr lang="ja-JP" altLang="en-US" sz="2400">
                <a:latin typeface="小塚ゴシック Pro R"/>
              </a:rPr>
              <a:t>理想と考えるバランスで</a:t>
            </a:r>
            <a:r>
              <a:rPr lang="en-US" altLang="ja-JP" sz="2400">
                <a:latin typeface="小塚ゴシック Pro R"/>
              </a:rPr>
              <a:t>1</a:t>
            </a:r>
            <a:r>
              <a:rPr lang="ja-JP" altLang="en-US" sz="2400">
                <a:latin typeface="小塚ゴシック Pro R"/>
              </a:rPr>
              <a:t>袋に集約。</a:t>
            </a:r>
          </a:p>
          <a:p>
            <a:pPr marL="0" indent="0">
              <a:lnSpc>
                <a:spcPct val="100000"/>
              </a:lnSpc>
              <a:buFont typeface="Arial" panose="020B0604020202020204" pitchFamily="34" charset="0"/>
              <a:buNone/>
            </a:pPr>
            <a:endParaRPr lang="ja-JP" altLang="en-US" sz="2000"/>
          </a:p>
        </p:txBody>
      </p:sp>
      <p:pic>
        <p:nvPicPr>
          <p:cNvPr id="5" name="図 4">
            <a:extLst>
              <a:ext uri="{FF2B5EF4-FFF2-40B4-BE49-F238E27FC236}">
                <a16:creationId xmlns:a16="http://schemas.microsoft.com/office/drawing/2014/main" id="{439E98D0-D660-49C8-9D89-2E79ADD5DE3A}"/>
              </a:ext>
            </a:extLst>
          </p:cNvPr>
          <p:cNvPicPr>
            <a:picLocks noChangeAspect="1"/>
          </p:cNvPicPr>
          <p:nvPr/>
        </p:nvPicPr>
        <p:blipFill>
          <a:blip r:embed="rId3"/>
          <a:stretch>
            <a:fillRect/>
          </a:stretch>
        </p:blipFill>
        <p:spPr>
          <a:xfrm>
            <a:off x="5871132" y="428574"/>
            <a:ext cx="6108013" cy="5076629"/>
          </a:xfrm>
          <a:prstGeom prst="rect">
            <a:avLst/>
          </a:prstGeom>
        </p:spPr>
      </p:pic>
      <p:sp>
        <p:nvSpPr>
          <p:cNvPr id="6" name="テキスト ボックス 5">
            <a:extLst>
              <a:ext uri="{FF2B5EF4-FFF2-40B4-BE49-F238E27FC236}">
                <a16:creationId xmlns:a16="http://schemas.microsoft.com/office/drawing/2014/main" id="{F1E92232-FA40-4166-97B0-D85EA483127B}"/>
              </a:ext>
            </a:extLst>
          </p:cNvPr>
          <p:cNvSpPr txBox="1"/>
          <p:nvPr/>
        </p:nvSpPr>
        <p:spPr>
          <a:xfrm>
            <a:off x="3454686" y="2079330"/>
            <a:ext cx="370614" cy="246221"/>
          </a:xfrm>
          <a:prstGeom prst="rect">
            <a:avLst/>
          </a:prstGeom>
          <a:noFill/>
        </p:spPr>
        <p:txBody>
          <a:bodyPr wrap="none" rtlCol="0" anchor="t">
            <a:spAutoFit/>
          </a:bodyPr>
          <a:lstStyle/>
          <a:p>
            <a:r>
              <a:rPr kumimoji="1" lang="en-US" altLang="ja-JP" sz="1000">
                <a:ea typeface="游ゴシック"/>
              </a:rPr>
              <a:t>＊</a:t>
            </a:r>
            <a:r>
              <a:rPr kumimoji="1" lang="en-US" altLang="ja-JP" sz="900">
                <a:ea typeface="游ゴシック"/>
              </a:rPr>
              <a:t>1</a:t>
            </a:r>
          </a:p>
        </p:txBody>
      </p:sp>
      <p:sp>
        <p:nvSpPr>
          <p:cNvPr id="9" name="テキスト ボックス 8">
            <a:extLst>
              <a:ext uri="{FF2B5EF4-FFF2-40B4-BE49-F238E27FC236}">
                <a16:creationId xmlns:a16="http://schemas.microsoft.com/office/drawing/2014/main" id="{DEC7AD17-FEBC-4F3D-844A-EF2AF74C0B59}"/>
              </a:ext>
            </a:extLst>
          </p:cNvPr>
          <p:cNvSpPr txBox="1"/>
          <p:nvPr/>
        </p:nvSpPr>
        <p:spPr>
          <a:xfrm>
            <a:off x="1002774" y="2564191"/>
            <a:ext cx="370614" cy="246221"/>
          </a:xfrm>
          <a:prstGeom prst="rect">
            <a:avLst/>
          </a:prstGeom>
          <a:noFill/>
        </p:spPr>
        <p:txBody>
          <a:bodyPr wrap="none" rtlCol="0" anchor="t">
            <a:spAutoFit/>
          </a:bodyPr>
          <a:lstStyle/>
          <a:p>
            <a:r>
              <a:rPr kumimoji="1" lang="en-US" altLang="ja-JP" sz="1000">
                <a:ea typeface="游ゴシック"/>
              </a:rPr>
              <a:t>＊</a:t>
            </a:r>
            <a:r>
              <a:rPr kumimoji="1" lang="en-US" altLang="ja-JP" sz="900">
                <a:ea typeface="游ゴシック"/>
              </a:rPr>
              <a:t>2</a:t>
            </a:r>
            <a:endParaRPr kumimoji="1" lang="ja-JP" altLang="en-US" sz="900">
              <a:ea typeface="游ゴシック"/>
            </a:endParaRPr>
          </a:p>
        </p:txBody>
      </p:sp>
    </p:spTree>
    <p:extLst>
      <p:ext uri="{BB962C8B-B14F-4D97-AF65-F5344CB8AC3E}">
        <p14:creationId xmlns:p14="http://schemas.microsoft.com/office/powerpoint/2010/main" val="27177444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802194FA-5CA2-614C-BAD8-7FED2274F712}"/>
              </a:ext>
            </a:extLst>
          </p:cNvPr>
          <p:cNvSpPr>
            <a:spLocks noGrp="1"/>
          </p:cNvSpPr>
          <p:nvPr>
            <p:ph type="title"/>
          </p:nvPr>
        </p:nvSpPr>
        <p:spPr/>
        <p:txBody>
          <a:bodyPr anchor="ctr">
            <a:normAutofit/>
          </a:bodyPr>
          <a:lstStyle/>
          <a:p>
            <a:r>
              <a:rPr kumimoji="1" lang="ja-JP" altLang="en-US" sz="3700" b="1">
                <a:latin typeface="小塚ゴシック Pro R"/>
              </a:rPr>
              <a:t>新たに配合した成分</a:t>
            </a:r>
            <a:br>
              <a:rPr kumimoji="1" lang="en-US" altLang="ja-JP" sz="3700">
                <a:latin typeface="小塚ゴシック Pro R"/>
              </a:rPr>
            </a:br>
            <a:r>
              <a:rPr lang="ja-JP" altLang="en-US" sz="3700">
                <a:latin typeface="小塚ゴシック Pro R"/>
              </a:rPr>
              <a:t>現代人に不足しがちな</a:t>
            </a:r>
            <a:r>
              <a:rPr lang="en-US" altLang="ja-JP" sz="3700" b="1">
                <a:latin typeface="小塚ゴシック Pro R"/>
              </a:rPr>
              <a:t>5</a:t>
            </a:r>
            <a:r>
              <a:rPr lang="ja-JP" altLang="en-US" sz="3700" b="1">
                <a:latin typeface="小塚ゴシック Pro R"/>
              </a:rPr>
              <a:t>つのミネラル</a:t>
            </a:r>
            <a:endParaRPr kumimoji="1" lang="ja-JP" altLang="en-US" sz="3700">
              <a:latin typeface="小塚ゴシック Pro R"/>
            </a:endParaRPr>
          </a:p>
        </p:txBody>
      </p:sp>
      <p:sp>
        <p:nvSpPr>
          <p:cNvPr id="7" name="コンテンツ プレースホルダー 6">
            <a:extLst>
              <a:ext uri="{FF2B5EF4-FFF2-40B4-BE49-F238E27FC236}">
                <a16:creationId xmlns:a16="http://schemas.microsoft.com/office/drawing/2014/main" id="{223C592C-EFC1-B249-82B1-B77BEC1F015F}"/>
              </a:ext>
            </a:extLst>
          </p:cNvPr>
          <p:cNvSpPr>
            <a:spLocks noGrp="1"/>
          </p:cNvSpPr>
          <p:nvPr>
            <p:ph type="body" idx="1"/>
          </p:nvPr>
        </p:nvSpPr>
        <p:spPr>
          <a:xfrm>
            <a:off x="717550" y="4030663"/>
            <a:ext cx="10515600" cy="1500187"/>
          </a:xfrm>
        </p:spPr>
        <p:txBody>
          <a:bodyPr anchor="ctr">
            <a:normAutofit/>
          </a:bodyPr>
          <a:lstStyle/>
          <a:p>
            <a:pPr algn="ctr"/>
            <a:r>
              <a:rPr lang="ja-JP" altLang="en-US" sz="3200">
                <a:solidFill>
                  <a:schemeClr val="tx1"/>
                </a:solidFill>
                <a:latin typeface="小塚ゴシック Pro R"/>
              </a:rPr>
              <a:t>亜鉛　銅　クロム</a:t>
            </a:r>
            <a:endParaRPr lang="en-US" altLang="ja-JP" sz="3200">
              <a:solidFill>
                <a:schemeClr val="tx1"/>
              </a:solidFill>
              <a:latin typeface="小塚ゴシック Pro R"/>
            </a:endParaRPr>
          </a:p>
          <a:p>
            <a:pPr algn="ctr"/>
            <a:r>
              <a:rPr lang="ja-JP" altLang="en-US" sz="3200">
                <a:solidFill>
                  <a:schemeClr val="tx1"/>
                </a:solidFill>
                <a:latin typeface="小塚ゴシック Pro R"/>
              </a:rPr>
              <a:t>モリブデン　マンガン</a:t>
            </a:r>
            <a:endParaRPr kumimoji="1" lang="ja-JP" altLang="en-US" sz="3200">
              <a:solidFill>
                <a:schemeClr val="tx1"/>
              </a:solidFill>
              <a:latin typeface="小塚ゴシック Pro R"/>
            </a:endParaRPr>
          </a:p>
        </p:txBody>
      </p:sp>
      <p:pic>
        <p:nvPicPr>
          <p:cNvPr id="4" name="図 3" descr="動物, 無脊椎動物, 軟体動物 が含まれている画像&#10;&#10;自動的に生成された説明">
            <a:extLst>
              <a:ext uri="{FF2B5EF4-FFF2-40B4-BE49-F238E27FC236}">
                <a16:creationId xmlns:a16="http://schemas.microsoft.com/office/drawing/2014/main" id="{7E33C4CF-99D7-485B-95A3-5ECCDD7144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1724" y="69850"/>
            <a:ext cx="2860302" cy="2146300"/>
          </a:xfrm>
          <a:prstGeom prst="rect">
            <a:avLst/>
          </a:prstGeom>
        </p:spPr>
      </p:pic>
      <p:pic>
        <p:nvPicPr>
          <p:cNvPr id="9" name="図 8" descr="皿, テーブル, 食べ物, 野菜 が含まれている画像&#10;&#10;自動的に生成された説明">
            <a:extLst>
              <a:ext uri="{FF2B5EF4-FFF2-40B4-BE49-F238E27FC236}">
                <a16:creationId xmlns:a16="http://schemas.microsoft.com/office/drawing/2014/main" id="{03894A61-68B4-41E1-99F6-F1A55CE154C7}"/>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a:off x="603250" y="4009349"/>
            <a:ext cx="2860302" cy="1894765"/>
          </a:xfrm>
          <a:prstGeom prst="rect">
            <a:avLst/>
          </a:prstGeom>
        </p:spPr>
      </p:pic>
      <p:pic>
        <p:nvPicPr>
          <p:cNvPr id="11" name="図 10" descr="空, 食べ物, 座っている が含まれている画像&#10;&#10;自動的に生成された説明">
            <a:extLst>
              <a:ext uri="{FF2B5EF4-FFF2-40B4-BE49-F238E27FC236}">
                <a16:creationId xmlns:a16="http://schemas.microsoft.com/office/drawing/2014/main" id="{20FD6FF3-725E-41B6-AED9-ABD340B18D9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06536" y="198741"/>
            <a:ext cx="3496564" cy="2256818"/>
          </a:xfrm>
          <a:prstGeom prst="rect">
            <a:avLst/>
          </a:prstGeom>
        </p:spPr>
      </p:pic>
      <p:pic>
        <p:nvPicPr>
          <p:cNvPr id="14" name="図 13" descr="果物, ナッツ, 座っている が含まれている画像&#10;&#10;自動的に生成された説明">
            <a:extLst>
              <a:ext uri="{FF2B5EF4-FFF2-40B4-BE49-F238E27FC236}">
                <a16:creationId xmlns:a16="http://schemas.microsoft.com/office/drawing/2014/main" id="{3CEAA85A-D564-4C4D-973C-D3E8A7C7F45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80413" y="125109"/>
            <a:ext cx="3189873" cy="2126582"/>
          </a:xfrm>
          <a:prstGeom prst="rect">
            <a:avLst/>
          </a:prstGeom>
        </p:spPr>
      </p:pic>
      <p:pic>
        <p:nvPicPr>
          <p:cNvPr id="18" name="図 17" descr="動物, 無脊椎動物, 軟体動物, カキ が含まれている画像&#10;&#10;自動的に生成された説明">
            <a:extLst>
              <a:ext uri="{FF2B5EF4-FFF2-40B4-BE49-F238E27FC236}">
                <a16:creationId xmlns:a16="http://schemas.microsoft.com/office/drawing/2014/main" id="{1F4DA57F-CDEF-435A-9A6B-0E299EC553E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344179" y="4104667"/>
            <a:ext cx="3503397" cy="2180246"/>
          </a:xfrm>
          <a:prstGeom prst="rect">
            <a:avLst/>
          </a:prstGeom>
        </p:spPr>
      </p:pic>
    </p:spTree>
    <p:extLst>
      <p:ext uri="{BB962C8B-B14F-4D97-AF65-F5344CB8AC3E}">
        <p14:creationId xmlns:p14="http://schemas.microsoft.com/office/powerpoint/2010/main" val="9419072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野菜, コショウ, 唐辛子 が含まれている画像&#10;&#10;自動的に生成された説明">
            <a:extLst>
              <a:ext uri="{FF2B5EF4-FFF2-40B4-BE49-F238E27FC236}">
                <a16:creationId xmlns:a16="http://schemas.microsoft.com/office/drawing/2014/main" id="{44C1450B-7F5C-425D-9992-AED5B0DF3A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3029477">
            <a:off x="2757423" y="1333689"/>
            <a:ext cx="3041484" cy="3801364"/>
          </a:xfrm>
          <a:prstGeom prst="rect">
            <a:avLst/>
          </a:prstGeom>
        </p:spPr>
      </p:pic>
      <p:pic>
        <p:nvPicPr>
          <p:cNvPr id="9" name="図 8" descr="野菜, テーブル, コショウ, アマトウガラシ が含まれている画像&#10;&#10;自動的に生成された説明">
            <a:extLst>
              <a:ext uri="{FF2B5EF4-FFF2-40B4-BE49-F238E27FC236}">
                <a16:creationId xmlns:a16="http://schemas.microsoft.com/office/drawing/2014/main" id="{3A9853AA-46C6-47ED-8C33-65ABFA7C3F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89650" y="952500"/>
            <a:ext cx="4342274" cy="4093866"/>
          </a:xfrm>
          <a:prstGeom prst="rect">
            <a:avLst/>
          </a:prstGeom>
        </p:spPr>
      </p:pic>
      <p:sp>
        <p:nvSpPr>
          <p:cNvPr id="6" name="タイトル 5">
            <a:extLst>
              <a:ext uri="{FF2B5EF4-FFF2-40B4-BE49-F238E27FC236}">
                <a16:creationId xmlns:a16="http://schemas.microsoft.com/office/drawing/2014/main" id="{802194FA-5CA2-614C-BAD8-7FED2274F712}"/>
              </a:ext>
            </a:extLst>
          </p:cNvPr>
          <p:cNvSpPr>
            <a:spLocks noGrp="1"/>
          </p:cNvSpPr>
          <p:nvPr>
            <p:ph type="title"/>
          </p:nvPr>
        </p:nvSpPr>
        <p:spPr>
          <a:xfrm>
            <a:off x="831850" y="381634"/>
            <a:ext cx="10515600" cy="2852737"/>
          </a:xfrm>
        </p:spPr>
        <p:txBody>
          <a:bodyPr vert="horz" lIns="91440" tIns="45720" rIns="91440" bIns="45720" rtlCol="0" anchor="t">
            <a:normAutofit/>
          </a:bodyPr>
          <a:lstStyle/>
          <a:p>
            <a:pPr algn="ctr"/>
            <a:r>
              <a:rPr kumimoji="1" lang="ja-JP" altLang="en-US" sz="4000" b="1">
                <a:latin typeface="小塚ゴシック Pro R"/>
              </a:rPr>
              <a:t>新たに配合した成分</a:t>
            </a:r>
          </a:p>
        </p:txBody>
      </p:sp>
      <p:sp>
        <p:nvSpPr>
          <p:cNvPr id="7" name="コンテンツ プレースホルダー 6">
            <a:extLst>
              <a:ext uri="{FF2B5EF4-FFF2-40B4-BE49-F238E27FC236}">
                <a16:creationId xmlns:a16="http://schemas.microsoft.com/office/drawing/2014/main" id="{223C592C-EFC1-B249-82B1-B77BEC1F015F}"/>
              </a:ext>
            </a:extLst>
          </p:cNvPr>
          <p:cNvSpPr>
            <a:spLocks noGrp="1"/>
          </p:cNvSpPr>
          <p:nvPr>
            <p:ph type="body" idx="1"/>
          </p:nvPr>
        </p:nvSpPr>
        <p:spPr>
          <a:xfrm>
            <a:off x="838200" y="4731705"/>
            <a:ext cx="10515600" cy="1500187"/>
          </a:xfrm>
        </p:spPr>
        <p:txBody>
          <a:bodyPr vert="horz" lIns="91440" tIns="45720" rIns="91440" bIns="45720" rtlCol="0" anchor="ctr">
            <a:normAutofit/>
          </a:bodyPr>
          <a:lstStyle/>
          <a:p>
            <a:pPr marL="0" indent="0" algn="ctr">
              <a:buNone/>
            </a:pPr>
            <a:r>
              <a:rPr lang="en-US" altLang="ja-JP" sz="3200">
                <a:solidFill>
                  <a:schemeClr val="tx1"/>
                </a:solidFill>
              </a:rPr>
              <a:t>β-</a:t>
            </a:r>
            <a:r>
              <a:rPr lang="ja-JP" altLang="en-US" sz="3200">
                <a:solidFill>
                  <a:schemeClr val="tx1"/>
                </a:solidFill>
                <a:latin typeface="小塚ゴシック Pro R"/>
              </a:rPr>
              <a:t>クリプトキサンチン</a:t>
            </a:r>
            <a:endParaRPr kumimoji="1" lang="en-US" altLang="ja-JP" sz="3200">
              <a:solidFill>
                <a:schemeClr val="tx1"/>
              </a:solidFill>
              <a:latin typeface="小塚ゴシック Pro R"/>
            </a:endParaRPr>
          </a:p>
        </p:txBody>
      </p:sp>
    </p:spTree>
    <p:extLst>
      <p:ext uri="{BB962C8B-B14F-4D97-AF65-F5344CB8AC3E}">
        <p14:creationId xmlns:p14="http://schemas.microsoft.com/office/powerpoint/2010/main" val="4049951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815414" y="2721114"/>
            <a:ext cx="8537915" cy="707886"/>
          </a:xfrm>
          <a:prstGeom prst="rect">
            <a:avLst/>
          </a:prstGeom>
          <a:noFill/>
        </p:spPr>
        <p:txBody>
          <a:bodyPr wrap="none" rtlCol="0">
            <a:spAutoFit/>
          </a:bodyPr>
          <a:lstStyle/>
          <a:p>
            <a:pPr defTabSz="1219170"/>
            <a:r>
              <a:rPr lang="ja-JP" altLang="en-US" sz="4000" kern="0">
                <a:latin typeface="+mn-ea"/>
                <a:cs typeface="Verlag Book" charset="0"/>
                <a:sym typeface="Calibri"/>
              </a:rPr>
              <a:t>第１部：</a:t>
            </a:r>
            <a:r>
              <a:rPr lang="ja-JP" altLang="en-US" sz="4000" kern="0">
                <a:latin typeface="小塚ゴシック Pro R" pitchFamily="34" charset="-128"/>
                <a:ea typeface="小塚ゴシック Pro R" pitchFamily="34" charset="-128"/>
                <a:cs typeface="Verlag Book" charset="0"/>
                <a:sym typeface="Calibri"/>
              </a:rPr>
              <a:t>ライフパック シリーズ製品</a:t>
            </a:r>
            <a:endParaRPr lang="en-US" altLang="ja-JP" sz="4000" kern="0">
              <a:latin typeface="+mn-ea"/>
              <a:cs typeface="Verlag Book" charset="0"/>
              <a:sym typeface="Calibri"/>
            </a:endParaRPr>
          </a:p>
        </p:txBody>
      </p:sp>
    </p:spTree>
    <p:extLst>
      <p:ext uri="{BB962C8B-B14F-4D97-AF65-F5344CB8AC3E}">
        <p14:creationId xmlns:p14="http://schemas.microsoft.com/office/powerpoint/2010/main" val="18279351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人, 食べ物, テーブル, 室内 が含まれている画像&#10;&#10;自動的に生成された説明">
            <a:extLst>
              <a:ext uri="{FF2B5EF4-FFF2-40B4-BE49-F238E27FC236}">
                <a16:creationId xmlns:a16="http://schemas.microsoft.com/office/drawing/2014/main" id="{32C9FE4D-E67E-EE4D-83BA-44B3A5A71E8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614784" y="-229757"/>
            <a:ext cx="7743553" cy="6713316"/>
          </a:xfrm>
          <a:prstGeom prst="rect">
            <a:avLst/>
          </a:prstGeom>
        </p:spPr>
      </p:pic>
      <p:pic>
        <p:nvPicPr>
          <p:cNvPr id="5" name="図 4" descr="室内, テーブル が含まれている画像&#10;&#10;自動的に生成された説明">
            <a:extLst>
              <a:ext uri="{FF2B5EF4-FFF2-40B4-BE49-F238E27FC236}">
                <a16:creationId xmlns:a16="http://schemas.microsoft.com/office/drawing/2014/main" id="{FB5E0E05-477E-8A4D-AAA1-E563266F6A8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4847543" y="-345777"/>
            <a:ext cx="7743556" cy="6945358"/>
          </a:xfrm>
          <a:prstGeom prst="rect">
            <a:avLst/>
          </a:prstGeom>
        </p:spPr>
      </p:pic>
      <p:sp>
        <p:nvSpPr>
          <p:cNvPr id="2" name="タイトル 1">
            <a:extLst>
              <a:ext uri="{FF2B5EF4-FFF2-40B4-BE49-F238E27FC236}">
                <a16:creationId xmlns:a16="http://schemas.microsoft.com/office/drawing/2014/main" id="{B49C8E1B-012E-5B41-A2DE-7AEC23A621F3}"/>
              </a:ext>
            </a:extLst>
          </p:cNvPr>
          <p:cNvSpPr>
            <a:spLocks noGrp="1"/>
          </p:cNvSpPr>
          <p:nvPr>
            <p:ph type="title"/>
          </p:nvPr>
        </p:nvSpPr>
        <p:spPr>
          <a:xfrm>
            <a:off x="4290647" y="1138848"/>
            <a:ext cx="7901353" cy="1325563"/>
          </a:xfrm>
          <a:solidFill>
            <a:srgbClr val="FFFFFF">
              <a:alpha val="40000"/>
            </a:srgbClr>
          </a:solidFill>
        </p:spPr>
        <p:txBody>
          <a:bodyPr/>
          <a:lstStyle/>
          <a:p>
            <a:r>
              <a:rPr kumimoji="1" lang="ja-JP" altLang="en-US" b="1">
                <a:solidFill>
                  <a:schemeClr val="bg1"/>
                </a:solidFill>
              </a:rPr>
              <a:t>            </a:t>
            </a:r>
            <a:r>
              <a:rPr kumimoji="1" lang="ja-JP" altLang="en-US" b="1">
                <a:solidFill>
                  <a:schemeClr val="bg1"/>
                </a:solidFill>
                <a:latin typeface="小塚ゴシック Pro R"/>
              </a:rPr>
              <a:t>すべて本物の食材を使用 </a:t>
            </a:r>
          </a:p>
        </p:txBody>
      </p:sp>
    </p:spTree>
    <p:extLst>
      <p:ext uri="{BB962C8B-B14F-4D97-AF65-F5344CB8AC3E}">
        <p14:creationId xmlns:p14="http://schemas.microsoft.com/office/powerpoint/2010/main" val="10324126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D6F0A3D-BCA0-2649-AEA4-44CB2077D798}"/>
              </a:ext>
            </a:extLst>
          </p:cNvPr>
          <p:cNvPicPr>
            <a:picLocks noChangeAspect="1"/>
          </p:cNvPicPr>
          <p:nvPr/>
        </p:nvPicPr>
        <p:blipFill rotWithShape="1">
          <a:blip r:embed="rId3" cstate="email">
            <a:alphaModFix amt="30000"/>
            <a:extLst>
              <a:ext uri="{28A0092B-C50C-407E-A947-70E740481C1C}">
                <a14:useLocalDpi xmlns:a14="http://schemas.microsoft.com/office/drawing/2010/main"/>
              </a:ext>
            </a:extLst>
          </a:blip>
          <a:srcRect/>
          <a:stretch/>
        </p:blipFill>
        <p:spPr>
          <a:xfrm rot="16200000">
            <a:off x="3732326" y="-2741726"/>
            <a:ext cx="4740048" cy="12204700"/>
          </a:xfrm>
          <a:prstGeom prst="rect">
            <a:avLst/>
          </a:prstGeom>
        </p:spPr>
      </p:pic>
      <p:sp>
        <p:nvSpPr>
          <p:cNvPr id="4" name="正方形/長方形 3">
            <a:extLst>
              <a:ext uri="{FF2B5EF4-FFF2-40B4-BE49-F238E27FC236}">
                <a16:creationId xmlns:a16="http://schemas.microsoft.com/office/drawing/2014/main" id="{CDB46511-7CCC-4E47-8B2E-A6A46D98C118}"/>
              </a:ext>
            </a:extLst>
          </p:cNvPr>
          <p:cNvSpPr/>
          <p:nvPr/>
        </p:nvSpPr>
        <p:spPr>
          <a:xfrm>
            <a:off x="0" y="2220686"/>
            <a:ext cx="12192000" cy="16655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9BD78834-CCC6-1D4D-A4F4-4C5B1DD21F3A}"/>
              </a:ext>
            </a:extLst>
          </p:cNvPr>
          <p:cNvSpPr>
            <a:spLocks noGrp="1"/>
          </p:cNvSpPr>
          <p:nvPr>
            <p:ph type="title"/>
          </p:nvPr>
        </p:nvSpPr>
        <p:spPr>
          <a:xfrm>
            <a:off x="831850" y="2685098"/>
            <a:ext cx="10515600" cy="2852737"/>
          </a:xfrm>
        </p:spPr>
        <p:txBody>
          <a:bodyPr anchor="ctr"/>
          <a:lstStyle/>
          <a:p>
            <a:pPr algn="ctr"/>
            <a:r>
              <a:rPr lang="ja-JP" altLang="en-US" b="1"/>
              <a:t>③  摂りやすい</a:t>
            </a:r>
            <a:r>
              <a:rPr lang="ja-JP" altLang="en-US"/>
              <a:t>、が違う</a:t>
            </a:r>
            <a:endParaRPr kumimoji="1" lang="ja-JP" altLang="en-US"/>
          </a:p>
        </p:txBody>
      </p:sp>
      <p:sp>
        <p:nvSpPr>
          <p:cNvPr id="6" name="タイトル 1">
            <a:extLst>
              <a:ext uri="{FF2B5EF4-FFF2-40B4-BE49-F238E27FC236}">
                <a16:creationId xmlns:a16="http://schemas.microsoft.com/office/drawing/2014/main" id="{F34A1DD1-04DD-4131-BD54-B875160F01AC}"/>
              </a:ext>
            </a:extLst>
          </p:cNvPr>
          <p:cNvSpPr txBox="1">
            <a:spLocks/>
          </p:cNvSpPr>
          <p:nvPr/>
        </p:nvSpPr>
        <p:spPr>
          <a:xfrm>
            <a:off x="1524000" y="723630"/>
            <a:ext cx="9144000" cy="177815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ctr"/>
            <a:r>
              <a:rPr lang="ja-JP" altLang="en-US">
                <a:latin typeface="小塚ゴシック Pro R"/>
              </a:rPr>
              <a:t>ライフパック ナノ プラス</a:t>
            </a:r>
            <a:r>
              <a:rPr lang="en-US" altLang="ja-JP">
                <a:latin typeface="小塚ゴシック Pro R"/>
              </a:rPr>
              <a:t>3</a:t>
            </a:r>
            <a:r>
              <a:rPr lang="ja-JP" altLang="en-US">
                <a:latin typeface="小塚ゴシック Pro R"/>
              </a:rPr>
              <a:t>つの「違い」</a:t>
            </a:r>
            <a:endParaRPr lang="en-US" altLang="ja-JP" spc="-300">
              <a:latin typeface="小塚ゴシック Pro R"/>
            </a:endParaRPr>
          </a:p>
        </p:txBody>
      </p:sp>
    </p:spTree>
    <p:extLst>
      <p:ext uri="{BB962C8B-B14F-4D97-AF65-F5344CB8AC3E}">
        <p14:creationId xmlns:p14="http://schemas.microsoft.com/office/powerpoint/2010/main" val="27315297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0F28D33-FEC7-CE42-B081-B82A2AC3053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801100" y="32941"/>
            <a:ext cx="2819400" cy="2437606"/>
          </a:xfrm>
          <a:prstGeom prst="rect">
            <a:avLst/>
          </a:prstGeom>
        </p:spPr>
      </p:pic>
      <p:sp>
        <p:nvSpPr>
          <p:cNvPr id="4" name="タイトル 3">
            <a:extLst>
              <a:ext uri="{FF2B5EF4-FFF2-40B4-BE49-F238E27FC236}">
                <a16:creationId xmlns:a16="http://schemas.microsoft.com/office/drawing/2014/main" id="{38504565-0C14-FC41-90C9-5AF30C819556}"/>
              </a:ext>
            </a:extLst>
          </p:cNvPr>
          <p:cNvSpPr>
            <a:spLocks noGrp="1"/>
          </p:cNvSpPr>
          <p:nvPr>
            <p:ph type="title"/>
          </p:nvPr>
        </p:nvSpPr>
        <p:spPr/>
        <p:txBody>
          <a:bodyPr anchor="ctr">
            <a:normAutofit fontScale="90000"/>
          </a:bodyPr>
          <a:lstStyle/>
          <a:p>
            <a:pPr algn="ctr"/>
            <a:r>
              <a:rPr lang="ja-JP" altLang="en-US" sz="5400">
                <a:latin typeface="小塚ゴシック Pro R"/>
                <a:ea typeface="+mn-ea"/>
              </a:rPr>
              <a:t>凝縮コンパクト</a:t>
            </a:r>
            <a:br>
              <a:rPr lang="en-US" altLang="ja-JP" sz="5400">
                <a:latin typeface="小塚ゴシック Pro R"/>
                <a:ea typeface="+mn-ea"/>
              </a:rPr>
            </a:br>
            <a:r>
              <a:rPr lang="ja-JP" altLang="en-US" sz="4000">
                <a:latin typeface="小塚ゴシック Pro R"/>
                <a:ea typeface="+mn-ea"/>
              </a:rPr>
              <a:t>日本との技術連携で実現</a:t>
            </a:r>
            <a:endParaRPr kumimoji="1" lang="ja-JP" altLang="en-US" sz="5400">
              <a:latin typeface="小塚ゴシック Pro R"/>
              <a:ea typeface="+mn-ea"/>
            </a:endParaRPr>
          </a:p>
        </p:txBody>
      </p:sp>
      <p:sp>
        <p:nvSpPr>
          <p:cNvPr id="3" name="タイトル 3">
            <a:extLst>
              <a:ext uri="{FF2B5EF4-FFF2-40B4-BE49-F238E27FC236}">
                <a16:creationId xmlns:a16="http://schemas.microsoft.com/office/drawing/2014/main" id="{BC9C846D-22E1-4CD2-913D-7DA8F561A3F7}"/>
              </a:ext>
            </a:extLst>
          </p:cNvPr>
          <p:cNvSpPr txBox="1">
            <a:spLocks/>
          </p:cNvSpPr>
          <p:nvPr/>
        </p:nvSpPr>
        <p:spPr>
          <a:xfrm>
            <a:off x="571500" y="2341165"/>
            <a:ext cx="10515600"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nSpc>
                <a:spcPct val="100000"/>
              </a:lnSpc>
            </a:pPr>
            <a:r>
              <a:rPr lang="en-US" altLang="ja-JP" sz="4000">
                <a:latin typeface="小塚ゴシック Pro R"/>
                <a:ea typeface="+mn-ea"/>
              </a:rPr>
              <a:t>2</a:t>
            </a:r>
            <a:r>
              <a:rPr lang="ja-JP" altLang="en-US" sz="4000">
                <a:latin typeface="小塚ゴシック Pro R"/>
                <a:ea typeface="+mn-ea"/>
              </a:rPr>
              <a:t>つの認証を取得した国内工場にて製造</a:t>
            </a:r>
          </a:p>
        </p:txBody>
      </p:sp>
      <p:sp>
        <p:nvSpPr>
          <p:cNvPr id="5" name="コンテンツ プレースホルダー 4">
            <a:extLst>
              <a:ext uri="{FF2B5EF4-FFF2-40B4-BE49-F238E27FC236}">
                <a16:creationId xmlns:a16="http://schemas.microsoft.com/office/drawing/2014/main" id="{882BAE2D-915A-4ED3-BC16-F16C280E779A}"/>
              </a:ext>
            </a:extLst>
          </p:cNvPr>
          <p:cNvSpPr txBox="1">
            <a:spLocks/>
          </p:cNvSpPr>
          <p:nvPr/>
        </p:nvSpPr>
        <p:spPr>
          <a:xfrm>
            <a:off x="571500" y="3250406"/>
            <a:ext cx="11811000"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pPr marL="742950" indent="-742950">
              <a:lnSpc>
                <a:spcPct val="150000"/>
              </a:lnSpc>
              <a:buFont typeface="+mj-lt"/>
              <a:buAutoNum type="arabicPeriod"/>
            </a:pPr>
            <a:r>
              <a:rPr lang="ja-JP" altLang="en-US" sz="2800">
                <a:solidFill>
                  <a:schemeClr val="tx1"/>
                </a:solidFill>
                <a:latin typeface="小塚ゴシック Pro R"/>
              </a:rPr>
              <a:t>医薬品レベルに準じた基準の健康補助食品</a:t>
            </a:r>
            <a:r>
              <a:rPr lang="en-US" altLang="ja-JP" sz="2800">
                <a:solidFill>
                  <a:schemeClr val="tx1"/>
                </a:solidFill>
                <a:latin typeface="小塚ゴシック Pro R"/>
              </a:rPr>
              <a:t>GMP</a:t>
            </a:r>
          </a:p>
          <a:p>
            <a:pPr marL="742950" indent="-742950">
              <a:lnSpc>
                <a:spcPct val="150000"/>
              </a:lnSpc>
              <a:buFont typeface="+mj-lt"/>
              <a:buAutoNum type="arabicPeriod"/>
            </a:pPr>
            <a:r>
              <a:rPr lang="ja-JP" altLang="en-US" sz="2800">
                <a:solidFill>
                  <a:schemeClr val="tx1"/>
                </a:solidFill>
                <a:latin typeface="小塚ゴシック Pro R"/>
              </a:rPr>
              <a:t>アメリカの政府機関である食品医薬品局</a:t>
            </a:r>
            <a:r>
              <a:rPr lang="en-US" altLang="ja-JP" sz="2800">
                <a:solidFill>
                  <a:schemeClr val="tx1"/>
                </a:solidFill>
                <a:latin typeface="小塚ゴシック Pro R"/>
              </a:rPr>
              <a:t>(FDA)</a:t>
            </a:r>
            <a:r>
              <a:rPr lang="ja-JP" altLang="en-US" sz="2800">
                <a:solidFill>
                  <a:schemeClr val="tx1"/>
                </a:solidFill>
                <a:latin typeface="小塚ゴシック Pro R"/>
              </a:rPr>
              <a:t>基準の</a:t>
            </a:r>
            <a:r>
              <a:rPr lang="en-US" altLang="ja-JP" sz="2800">
                <a:solidFill>
                  <a:schemeClr val="tx1"/>
                </a:solidFill>
                <a:latin typeface="小塚ゴシック Pro R"/>
              </a:rPr>
              <a:t>cGMP</a:t>
            </a:r>
            <a:endParaRPr lang="ja-JP" altLang="en-US" sz="2800">
              <a:solidFill>
                <a:schemeClr val="tx1"/>
              </a:solidFill>
              <a:latin typeface="小塚ゴシック Pro R"/>
            </a:endParaRPr>
          </a:p>
        </p:txBody>
      </p:sp>
      <p:sp>
        <p:nvSpPr>
          <p:cNvPr id="7" name="テキスト ボックス 6">
            <a:extLst>
              <a:ext uri="{FF2B5EF4-FFF2-40B4-BE49-F238E27FC236}">
                <a16:creationId xmlns:a16="http://schemas.microsoft.com/office/drawing/2014/main" id="{A04DAE79-13DD-4E3E-A17F-2FFAD54DBA03}"/>
              </a:ext>
            </a:extLst>
          </p:cNvPr>
          <p:cNvSpPr txBox="1"/>
          <p:nvPr/>
        </p:nvSpPr>
        <p:spPr>
          <a:xfrm>
            <a:off x="2537853" y="5856109"/>
            <a:ext cx="6628738" cy="600164"/>
          </a:xfrm>
          <a:prstGeom prst="rect">
            <a:avLst/>
          </a:prstGeom>
          <a:noFill/>
        </p:spPr>
        <p:txBody>
          <a:bodyPr wrap="none" rtlCol="0">
            <a:spAutoFit/>
          </a:bodyPr>
          <a:lstStyle/>
          <a:p>
            <a:r>
              <a:rPr lang="en-US" altLang="ja-JP" sz="1100">
                <a:latin typeface="小塚ゴシック Pro R"/>
              </a:rPr>
              <a:t>* </a:t>
            </a:r>
            <a:r>
              <a:rPr lang="ja-JP" altLang="en-US" sz="1100">
                <a:latin typeface="小塚ゴシック Pro R"/>
              </a:rPr>
              <a:t>医薬品の製造および品質管理基準を参考につくられた健康補助食品</a:t>
            </a:r>
            <a:r>
              <a:rPr lang="en-US" altLang="ja-JP" sz="1100">
                <a:latin typeface="小塚ゴシック Pro R"/>
              </a:rPr>
              <a:t>GMP</a:t>
            </a:r>
            <a:r>
              <a:rPr lang="ja-JP" altLang="en-US" sz="1100">
                <a:latin typeface="小塚ゴシック Pro R"/>
              </a:rPr>
              <a:t>の認証を取得し、</a:t>
            </a:r>
            <a:endParaRPr lang="en-US" altLang="ja-JP" sz="1100">
              <a:latin typeface="小塚ゴシック Pro R"/>
            </a:endParaRPr>
          </a:p>
          <a:p>
            <a:r>
              <a:rPr lang="ja-JP" altLang="en-US" sz="1100">
                <a:latin typeface="小塚ゴシック Pro R"/>
              </a:rPr>
              <a:t>   さらに一部の製造ラインではアメリカの政府機関である食品医薬品局（</a:t>
            </a:r>
            <a:r>
              <a:rPr lang="en-US" altLang="ja-JP" sz="1100">
                <a:latin typeface="小塚ゴシック Pro R"/>
              </a:rPr>
              <a:t>FDA</a:t>
            </a:r>
            <a:r>
              <a:rPr lang="ja-JP" altLang="en-US" sz="1100">
                <a:latin typeface="小塚ゴシック Pro R"/>
              </a:rPr>
              <a:t>）基準の</a:t>
            </a:r>
            <a:r>
              <a:rPr lang="en-US" altLang="ja-JP" sz="1100">
                <a:latin typeface="小塚ゴシック Pro R"/>
              </a:rPr>
              <a:t>cGMP</a:t>
            </a:r>
            <a:r>
              <a:rPr lang="ja-JP" altLang="en-US" sz="1100">
                <a:latin typeface="小塚ゴシック Pro R"/>
              </a:rPr>
              <a:t>の認証も</a:t>
            </a:r>
            <a:endParaRPr lang="en-US" altLang="ja-JP" sz="1100">
              <a:latin typeface="小塚ゴシック Pro R"/>
            </a:endParaRPr>
          </a:p>
          <a:p>
            <a:r>
              <a:rPr lang="ja-JP" altLang="en-US" sz="1100">
                <a:latin typeface="小塚ゴシック Pro R"/>
              </a:rPr>
              <a:t>   取得している製造会社にて製造</a:t>
            </a:r>
          </a:p>
        </p:txBody>
      </p:sp>
    </p:spTree>
    <p:extLst>
      <p:ext uri="{BB962C8B-B14F-4D97-AF65-F5344CB8AC3E}">
        <p14:creationId xmlns:p14="http://schemas.microsoft.com/office/powerpoint/2010/main" val="33976600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7552857-265E-8547-80C2-466310D2BC6A}"/>
              </a:ext>
            </a:extLst>
          </p:cNvPr>
          <p:cNvSpPr>
            <a:spLocks noGrp="1"/>
          </p:cNvSpPr>
          <p:nvPr>
            <p:ph type="title"/>
          </p:nvPr>
        </p:nvSpPr>
        <p:spPr/>
        <p:txBody>
          <a:bodyPr>
            <a:normAutofit/>
          </a:bodyPr>
          <a:lstStyle/>
          <a:p>
            <a:pPr algn="ctr"/>
            <a:r>
              <a:rPr lang="ja-JP" altLang="en-US">
                <a:latin typeface="小塚ゴシック Pro R"/>
              </a:rPr>
              <a:t>プロフェッショナルな体づくりにも対応</a:t>
            </a:r>
          </a:p>
        </p:txBody>
      </p:sp>
      <p:sp>
        <p:nvSpPr>
          <p:cNvPr id="5" name="コンテンツ プレースホルダー 4">
            <a:extLst>
              <a:ext uri="{FF2B5EF4-FFF2-40B4-BE49-F238E27FC236}">
                <a16:creationId xmlns:a16="http://schemas.microsoft.com/office/drawing/2014/main" id="{DA51E90F-60B6-DE4D-AF04-9FC44B4D4C1B}"/>
              </a:ext>
            </a:extLst>
          </p:cNvPr>
          <p:cNvSpPr>
            <a:spLocks noGrp="1"/>
          </p:cNvSpPr>
          <p:nvPr>
            <p:ph idx="1"/>
          </p:nvPr>
        </p:nvSpPr>
        <p:spPr>
          <a:xfrm>
            <a:off x="838200" y="1825625"/>
            <a:ext cx="10858500" cy="4351338"/>
          </a:xfrm>
        </p:spPr>
        <p:txBody>
          <a:bodyPr>
            <a:normAutofit/>
          </a:bodyPr>
          <a:lstStyle/>
          <a:p>
            <a:pPr marL="0" indent="0" algn="ctr">
              <a:lnSpc>
                <a:spcPct val="150000"/>
              </a:lnSpc>
              <a:buNone/>
            </a:pPr>
            <a:r>
              <a:rPr lang="ja-JP" altLang="en-US" sz="3200">
                <a:latin typeface="小塚ゴシック Pro R"/>
              </a:rPr>
              <a:t>アンチ・ドーピング認証を取得</a:t>
            </a:r>
            <a:endParaRPr kumimoji="1" lang="ja-JP" altLang="en-US" sz="3200">
              <a:latin typeface="小塚ゴシック Pro R"/>
            </a:endParaRPr>
          </a:p>
        </p:txBody>
      </p:sp>
      <p:pic>
        <p:nvPicPr>
          <p:cNvPr id="6" name="図 5">
            <a:extLst>
              <a:ext uri="{FF2B5EF4-FFF2-40B4-BE49-F238E27FC236}">
                <a16:creationId xmlns:a16="http://schemas.microsoft.com/office/drawing/2014/main" id="{223B7A18-059C-3B16-06C0-D098996C7077}"/>
              </a:ext>
            </a:extLst>
          </p:cNvPr>
          <p:cNvPicPr>
            <a:picLocks noChangeAspect="1"/>
          </p:cNvPicPr>
          <p:nvPr/>
        </p:nvPicPr>
        <p:blipFill>
          <a:blip r:embed="rId3"/>
          <a:stretch>
            <a:fillRect/>
          </a:stretch>
        </p:blipFill>
        <p:spPr>
          <a:xfrm>
            <a:off x="3413444" y="2813266"/>
            <a:ext cx="5365112" cy="2376053"/>
          </a:xfrm>
          <a:prstGeom prst="rect">
            <a:avLst/>
          </a:prstGeom>
        </p:spPr>
      </p:pic>
    </p:spTree>
    <p:extLst>
      <p:ext uri="{BB962C8B-B14F-4D97-AF65-F5344CB8AC3E}">
        <p14:creationId xmlns:p14="http://schemas.microsoft.com/office/powerpoint/2010/main" val="31991005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5A9D8CE-FAEC-574E-856A-FD1D70F658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96548" y="386556"/>
            <a:ext cx="5454671" cy="5454671"/>
          </a:xfrm>
          <a:prstGeom prst="rect">
            <a:avLst/>
          </a:prstGeom>
        </p:spPr>
      </p:pic>
      <p:pic>
        <p:nvPicPr>
          <p:cNvPr id="7" name="図 6">
            <a:extLst>
              <a:ext uri="{FF2B5EF4-FFF2-40B4-BE49-F238E27FC236}">
                <a16:creationId xmlns:a16="http://schemas.microsoft.com/office/drawing/2014/main" id="{9BA85580-88B1-004C-891F-2BF8E51D727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5856" y="386556"/>
            <a:ext cx="5455730" cy="5455730"/>
          </a:xfrm>
          <a:prstGeom prst="rect">
            <a:avLst/>
          </a:prstGeom>
        </p:spPr>
      </p:pic>
      <p:sp>
        <p:nvSpPr>
          <p:cNvPr id="8" name="テキスト ボックス 7">
            <a:extLst>
              <a:ext uri="{FF2B5EF4-FFF2-40B4-BE49-F238E27FC236}">
                <a16:creationId xmlns:a16="http://schemas.microsoft.com/office/drawing/2014/main" id="{E9B342AE-C6F5-D541-AD37-198B69FB319B}"/>
              </a:ext>
            </a:extLst>
          </p:cNvPr>
          <p:cNvSpPr txBox="1"/>
          <p:nvPr/>
        </p:nvSpPr>
        <p:spPr>
          <a:xfrm>
            <a:off x="2418941" y="5841227"/>
            <a:ext cx="2369559" cy="369332"/>
          </a:xfrm>
          <a:prstGeom prst="rect">
            <a:avLst/>
          </a:prstGeom>
          <a:noFill/>
        </p:spPr>
        <p:txBody>
          <a:bodyPr wrap="none" rtlCol="0">
            <a:spAutoFit/>
          </a:bodyPr>
          <a:lstStyle/>
          <a:p>
            <a:r>
              <a:rPr kumimoji="1" lang="ja-JP" altLang="en-US">
                <a:latin typeface="小塚ゴシック Pro R"/>
              </a:rPr>
              <a:t>ライフパック</a:t>
            </a:r>
            <a:r>
              <a:rPr kumimoji="1" lang="en-US" altLang="ja-JP">
                <a:latin typeface="小塚ゴシック Pro R"/>
              </a:rPr>
              <a:t> </a:t>
            </a:r>
            <a:r>
              <a:rPr kumimoji="1" lang="ja-JP" altLang="en-US">
                <a:latin typeface="小塚ゴシック Pro R"/>
              </a:rPr>
              <a:t>ナノ</a:t>
            </a:r>
            <a:r>
              <a:rPr kumimoji="1" lang="en-US" altLang="ja-JP">
                <a:latin typeface="小塚ゴシック Pro R"/>
              </a:rPr>
              <a:t> EX</a:t>
            </a:r>
            <a:endParaRPr kumimoji="1" lang="ja-JP" altLang="en-US">
              <a:latin typeface="小塚ゴシック Pro R"/>
            </a:endParaRPr>
          </a:p>
        </p:txBody>
      </p:sp>
      <p:sp>
        <p:nvSpPr>
          <p:cNvPr id="9" name="テキスト ボックス 8">
            <a:extLst>
              <a:ext uri="{FF2B5EF4-FFF2-40B4-BE49-F238E27FC236}">
                <a16:creationId xmlns:a16="http://schemas.microsoft.com/office/drawing/2014/main" id="{B221FF68-3CD7-6E4F-A950-28F12BDEDCFD}"/>
              </a:ext>
            </a:extLst>
          </p:cNvPr>
          <p:cNvSpPr txBox="1"/>
          <p:nvPr/>
        </p:nvSpPr>
        <p:spPr>
          <a:xfrm>
            <a:off x="7239634" y="5841227"/>
            <a:ext cx="2829621" cy="369332"/>
          </a:xfrm>
          <a:prstGeom prst="rect">
            <a:avLst/>
          </a:prstGeom>
          <a:noFill/>
        </p:spPr>
        <p:txBody>
          <a:bodyPr wrap="square" rtlCol="0">
            <a:spAutoFit/>
          </a:bodyPr>
          <a:lstStyle/>
          <a:p>
            <a:r>
              <a:rPr kumimoji="1" lang="ja-JP" altLang="en-US">
                <a:latin typeface="小塚ゴシック Pro R"/>
              </a:rPr>
              <a:t>ライフパック</a:t>
            </a:r>
            <a:r>
              <a:rPr kumimoji="1" lang="en-US" altLang="ja-JP">
                <a:latin typeface="小塚ゴシック Pro R"/>
              </a:rPr>
              <a:t> </a:t>
            </a:r>
            <a:r>
              <a:rPr kumimoji="1" lang="ja-JP" altLang="en-US">
                <a:latin typeface="小塚ゴシック Pro R"/>
              </a:rPr>
              <a:t>ナノ</a:t>
            </a:r>
            <a:r>
              <a:rPr kumimoji="1" lang="en-US" altLang="ja-JP">
                <a:latin typeface="小塚ゴシック Pro R"/>
              </a:rPr>
              <a:t> </a:t>
            </a:r>
            <a:r>
              <a:rPr kumimoji="1" lang="ja-JP" altLang="en-US">
                <a:latin typeface="小塚ゴシック Pro R"/>
              </a:rPr>
              <a:t>プラス</a:t>
            </a:r>
          </a:p>
        </p:txBody>
      </p:sp>
      <p:sp>
        <p:nvSpPr>
          <p:cNvPr id="2" name="タイトル 1">
            <a:extLst>
              <a:ext uri="{FF2B5EF4-FFF2-40B4-BE49-F238E27FC236}">
                <a16:creationId xmlns:a16="http://schemas.microsoft.com/office/drawing/2014/main" id="{94EAA5C0-855E-4385-800A-36C508432F13}"/>
              </a:ext>
            </a:extLst>
          </p:cNvPr>
          <p:cNvSpPr>
            <a:spLocks noGrp="1"/>
          </p:cNvSpPr>
          <p:nvPr>
            <p:ph type="title"/>
          </p:nvPr>
        </p:nvSpPr>
        <p:spPr>
          <a:xfrm>
            <a:off x="838200" y="97921"/>
            <a:ext cx="10515600" cy="1325563"/>
          </a:xfrm>
        </p:spPr>
        <p:txBody>
          <a:bodyPr/>
          <a:lstStyle/>
          <a:p>
            <a:r>
              <a:rPr kumimoji="1" lang="ja-JP" altLang="en-US">
                <a:latin typeface="小塚ゴシック Pro R"/>
              </a:rPr>
              <a:t>ライフパック</a:t>
            </a:r>
            <a:r>
              <a:rPr kumimoji="1" lang="en-US" altLang="ja-JP">
                <a:latin typeface="小塚ゴシック Pro R"/>
              </a:rPr>
              <a:t> </a:t>
            </a:r>
            <a:r>
              <a:rPr kumimoji="1" lang="ja-JP" altLang="en-US">
                <a:latin typeface="小塚ゴシック Pro R"/>
              </a:rPr>
              <a:t>ナノ </a:t>
            </a:r>
            <a:r>
              <a:rPr kumimoji="1" lang="en-US" altLang="ja-JP">
                <a:latin typeface="小塚ゴシック Pro R"/>
              </a:rPr>
              <a:t>EX</a:t>
            </a:r>
            <a:r>
              <a:rPr kumimoji="1" lang="ja-JP" altLang="en-US">
                <a:latin typeface="小塚ゴシック Pro R"/>
              </a:rPr>
              <a:t>との比較</a:t>
            </a:r>
          </a:p>
        </p:txBody>
      </p:sp>
    </p:spTree>
    <p:extLst>
      <p:ext uri="{BB962C8B-B14F-4D97-AF65-F5344CB8AC3E}">
        <p14:creationId xmlns:p14="http://schemas.microsoft.com/office/powerpoint/2010/main" val="378899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右矢印 12"/>
          <p:cNvSpPr/>
          <p:nvPr/>
        </p:nvSpPr>
        <p:spPr>
          <a:xfrm>
            <a:off x="5909733" y="2451895"/>
            <a:ext cx="872066" cy="2270091"/>
          </a:xfrm>
          <a:prstGeom prst="rightArrow">
            <a:avLst>
              <a:gd name="adj1" fmla="val 50000"/>
              <a:gd name="adj2" fmla="val 41769"/>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kumimoji="1" lang="ja-JP" altLang="en-US" sz="2400" kern="0">
              <a:solidFill>
                <a:prstClr val="white"/>
              </a:solidFill>
              <a:latin typeface="Calibri"/>
              <a:ea typeface="ＭＳ Ｐゴシック" panose="020B0600070205080204" pitchFamily="50" charset="-128"/>
              <a:sym typeface="Calibri"/>
            </a:endParaRPr>
          </a:p>
        </p:txBody>
      </p:sp>
      <p:sp>
        <p:nvSpPr>
          <p:cNvPr id="15" name="タイトル 1">
            <a:extLst>
              <a:ext uri="{FF2B5EF4-FFF2-40B4-BE49-F238E27FC236}">
                <a16:creationId xmlns:a16="http://schemas.microsoft.com/office/drawing/2014/main" id="{243FF119-DD58-4377-93D6-F29C587615E4}"/>
              </a:ext>
            </a:extLst>
          </p:cNvPr>
          <p:cNvSpPr txBox="1">
            <a:spLocks/>
          </p:cNvSpPr>
          <p:nvPr/>
        </p:nvSpPr>
        <p:spPr>
          <a:xfrm>
            <a:off x="0" y="1193574"/>
            <a:ext cx="10515600" cy="2852737"/>
          </a:xfrm>
          <a:prstGeom prst="rect">
            <a:avLst/>
          </a:prstGeom>
        </p:spPr>
        <p:txBody>
          <a:bodyPr anchor="ct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spc="-300">
                <a:latin typeface="小塚ゴシック Pro R"/>
              </a:rPr>
              <a:t>「補う」から、「いきる」へ。</a:t>
            </a:r>
          </a:p>
        </p:txBody>
      </p:sp>
      <p:sp>
        <p:nvSpPr>
          <p:cNvPr id="16" name="テキスト プレースホルダー 2">
            <a:extLst>
              <a:ext uri="{FF2B5EF4-FFF2-40B4-BE49-F238E27FC236}">
                <a16:creationId xmlns:a16="http://schemas.microsoft.com/office/drawing/2014/main" id="{9C0C1D13-87F3-4417-92B6-BC985A8F3C95}"/>
              </a:ext>
            </a:extLst>
          </p:cNvPr>
          <p:cNvSpPr txBox="1">
            <a:spLocks/>
          </p:cNvSpPr>
          <p:nvPr/>
        </p:nvSpPr>
        <p:spPr>
          <a:xfrm>
            <a:off x="304801" y="3069399"/>
            <a:ext cx="10515600" cy="1500187"/>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a:latin typeface="小塚ゴシック Pro R"/>
              </a:rPr>
              <a:t>毎日の健康管理のベースとなる</a:t>
            </a:r>
            <a:endParaRPr lang="en-US" altLang="ja-JP" sz="2400">
              <a:latin typeface="小塚ゴシック Pro R"/>
            </a:endParaRPr>
          </a:p>
          <a:p>
            <a:pPr marL="0" indent="0">
              <a:buNone/>
            </a:pPr>
            <a:r>
              <a:rPr lang="ja-JP" altLang="en-US" sz="2400">
                <a:latin typeface="小塚ゴシック Pro R"/>
              </a:rPr>
              <a:t>サプリメントを、</a:t>
            </a:r>
            <a:endParaRPr lang="en-US" altLang="ja-JP" sz="2400">
              <a:latin typeface="小塚ゴシック Pro R"/>
            </a:endParaRPr>
          </a:p>
          <a:p>
            <a:pPr marL="0" indent="0">
              <a:buNone/>
            </a:pPr>
            <a:r>
              <a:rPr lang="ja-JP" altLang="en-US" sz="2400">
                <a:latin typeface="小塚ゴシック Pro R"/>
              </a:rPr>
              <a:t>自然と科学の力で一歩先へ。</a:t>
            </a:r>
          </a:p>
        </p:txBody>
      </p:sp>
      <p:sp>
        <p:nvSpPr>
          <p:cNvPr id="17" name="タイトル 1">
            <a:extLst>
              <a:ext uri="{FF2B5EF4-FFF2-40B4-BE49-F238E27FC236}">
                <a16:creationId xmlns:a16="http://schemas.microsoft.com/office/drawing/2014/main" id="{021999EC-3D5A-7F49-8074-DE881945E4FD}"/>
              </a:ext>
            </a:extLst>
          </p:cNvPr>
          <p:cNvSpPr txBox="1">
            <a:spLocks/>
          </p:cNvSpPr>
          <p:nvPr/>
        </p:nvSpPr>
        <p:spPr>
          <a:xfrm>
            <a:off x="7086600" y="1821468"/>
            <a:ext cx="9144000" cy="2900518"/>
          </a:xfrm>
          <a:prstGeom prst="rect">
            <a:avLst/>
          </a:prstGeom>
        </p:spPr>
        <p:txBody>
          <a:bodyPr vert="horz" lIns="91440" tIns="45720" rIns="91440" bIns="45720" rtlCol="0" anchor="b">
            <a:normAutofit fontScale="75000" lnSpcReduction="20000"/>
          </a:bodyPr>
          <a:lstStyle>
            <a:lvl1pPr algn="l"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1143000" indent="-1143000">
              <a:lnSpc>
                <a:spcPct val="200000"/>
              </a:lnSpc>
              <a:buFont typeface="+mj-ea"/>
              <a:buAutoNum type="circleNumDbPlain"/>
            </a:pPr>
            <a:r>
              <a:rPr lang="ja-JP" altLang="en-US" sz="4400" b="1" spc="-300">
                <a:latin typeface="小塚ゴシック Pro R"/>
              </a:rPr>
              <a:t>いきる、</a:t>
            </a:r>
            <a:r>
              <a:rPr lang="ja-JP" altLang="en-US" sz="4400" spc="-300">
                <a:latin typeface="小塚ゴシック Pro R"/>
              </a:rPr>
              <a:t>が違う。</a:t>
            </a:r>
            <a:endParaRPr lang="en-US" altLang="ja-JP" sz="4400" spc="-300">
              <a:latin typeface="小塚ゴシック Pro R"/>
            </a:endParaRPr>
          </a:p>
          <a:p>
            <a:pPr marL="1143000" indent="-1143000">
              <a:lnSpc>
                <a:spcPct val="200000"/>
              </a:lnSpc>
              <a:buFont typeface="+mj-ea"/>
              <a:buAutoNum type="circleNumDbPlain"/>
            </a:pPr>
            <a:r>
              <a:rPr lang="ja-JP" altLang="en-US" sz="4400" b="1" spc="-300">
                <a:latin typeface="小塚ゴシック Pro R"/>
              </a:rPr>
              <a:t>配合の質</a:t>
            </a:r>
            <a:r>
              <a:rPr lang="ja-JP" altLang="en-US" sz="4400" spc="-300">
                <a:latin typeface="小塚ゴシック Pro R"/>
              </a:rPr>
              <a:t>、が違う。</a:t>
            </a:r>
            <a:endParaRPr lang="en-US" altLang="ja-JP" sz="4400" spc="-300">
              <a:latin typeface="小塚ゴシック Pro R"/>
            </a:endParaRPr>
          </a:p>
          <a:p>
            <a:pPr marL="1143000" indent="-1143000">
              <a:lnSpc>
                <a:spcPct val="200000"/>
              </a:lnSpc>
              <a:buFont typeface="+mj-ea"/>
              <a:buAutoNum type="circleNumDbPlain"/>
            </a:pPr>
            <a:r>
              <a:rPr lang="ja-JP" altLang="en-US" sz="4400" b="1" spc="-300">
                <a:latin typeface="小塚ゴシック Pro R"/>
              </a:rPr>
              <a:t>摂りやすい</a:t>
            </a:r>
            <a:r>
              <a:rPr lang="ja-JP" altLang="en-US" sz="4400" spc="-300">
                <a:latin typeface="小塚ゴシック Pro R"/>
              </a:rPr>
              <a:t>、が違う。</a:t>
            </a:r>
            <a:endParaRPr lang="en-US" altLang="ja-JP" sz="4400" spc="-300">
              <a:latin typeface="小塚ゴシック Pro R"/>
            </a:endParaRPr>
          </a:p>
        </p:txBody>
      </p:sp>
      <p:sp>
        <p:nvSpPr>
          <p:cNvPr id="2" name="タイトル 1">
            <a:extLst>
              <a:ext uri="{FF2B5EF4-FFF2-40B4-BE49-F238E27FC236}">
                <a16:creationId xmlns:a16="http://schemas.microsoft.com/office/drawing/2014/main" id="{B85DBDD1-9D9A-4940-B4BF-59EB5C86F4ED}"/>
              </a:ext>
            </a:extLst>
          </p:cNvPr>
          <p:cNvSpPr>
            <a:spLocks noGrp="1"/>
          </p:cNvSpPr>
          <p:nvPr>
            <p:ph type="title"/>
          </p:nvPr>
        </p:nvSpPr>
        <p:spPr>
          <a:xfrm>
            <a:off x="304801" y="373435"/>
            <a:ext cx="11558336" cy="1325563"/>
          </a:xfrm>
        </p:spPr>
        <p:txBody>
          <a:bodyPr>
            <a:normAutofit/>
          </a:bodyPr>
          <a:lstStyle/>
          <a:p>
            <a:r>
              <a:rPr kumimoji="1" lang="ja-JP" altLang="en-US" sz="4000">
                <a:latin typeface="小塚ゴシック Pro R"/>
                <a:ea typeface="+mn-ea"/>
              </a:rPr>
              <a:t>ライフパック</a:t>
            </a:r>
            <a:r>
              <a:rPr kumimoji="1" lang="en-US" altLang="ja-JP" sz="4000">
                <a:latin typeface="小塚ゴシック Pro R"/>
                <a:ea typeface="+mn-ea"/>
              </a:rPr>
              <a:t> </a:t>
            </a:r>
            <a:r>
              <a:rPr kumimoji="1" lang="ja-JP" altLang="en-US" sz="4000">
                <a:latin typeface="小塚ゴシック Pro R"/>
                <a:ea typeface="+mn-ea"/>
              </a:rPr>
              <a:t>ナノ</a:t>
            </a:r>
            <a:r>
              <a:rPr kumimoji="1" lang="en-US" altLang="ja-JP" sz="4000">
                <a:latin typeface="小塚ゴシック Pro R"/>
                <a:ea typeface="+mn-ea"/>
              </a:rPr>
              <a:t> </a:t>
            </a:r>
            <a:r>
              <a:rPr kumimoji="1" lang="ja-JP" altLang="en-US" sz="4000">
                <a:latin typeface="小塚ゴシック Pro R"/>
                <a:ea typeface="+mn-ea"/>
              </a:rPr>
              <a:t>プラス</a:t>
            </a:r>
            <a:r>
              <a:rPr kumimoji="1" lang="en-US" altLang="ja-JP" sz="4000">
                <a:latin typeface="小塚ゴシック Pro R"/>
                <a:ea typeface="+mn-ea"/>
              </a:rPr>
              <a:t> 3</a:t>
            </a:r>
            <a:r>
              <a:rPr kumimoji="1" lang="ja-JP" altLang="en-US" sz="4000">
                <a:latin typeface="小塚ゴシック Pro R"/>
                <a:ea typeface="+mn-ea"/>
              </a:rPr>
              <a:t>つの違い ～まとめ～</a:t>
            </a:r>
          </a:p>
        </p:txBody>
      </p:sp>
    </p:spTree>
    <p:extLst>
      <p:ext uri="{BB962C8B-B14F-4D97-AF65-F5344CB8AC3E}">
        <p14:creationId xmlns:p14="http://schemas.microsoft.com/office/powerpoint/2010/main" val="1579181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815414" y="2721114"/>
            <a:ext cx="5827236" cy="707886"/>
          </a:xfrm>
          <a:prstGeom prst="rect">
            <a:avLst/>
          </a:prstGeom>
          <a:noFill/>
        </p:spPr>
        <p:txBody>
          <a:bodyPr wrap="none" rtlCol="0">
            <a:spAutoFit/>
          </a:bodyPr>
          <a:lstStyle/>
          <a:p>
            <a:pPr defTabSz="1219170"/>
            <a:r>
              <a:rPr lang="ja-JP" altLang="en-US" sz="4000" kern="0">
                <a:latin typeface="小塚ゴシック Pro R"/>
                <a:cs typeface="Verlag Book" charset="0"/>
                <a:sym typeface="Calibri"/>
              </a:rPr>
              <a:t>第３部：製品パッケージ</a:t>
            </a:r>
            <a:endParaRPr lang="en-US" altLang="ja-JP" sz="4000" kern="0">
              <a:latin typeface="小塚ゴシック Pro R"/>
              <a:cs typeface="Verlag Book" charset="0"/>
              <a:sym typeface="Calibri"/>
            </a:endParaRPr>
          </a:p>
        </p:txBody>
      </p:sp>
    </p:spTree>
    <p:extLst>
      <p:ext uri="{BB962C8B-B14F-4D97-AF65-F5344CB8AC3E}">
        <p14:creationId xmlns:p14="http://schemas.microsoft.com/office/powerpoint/2010/main" val="38180002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336882D2-5A7F-0143-8BF5-9C749E3E0E2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67000" y="696685"/>
            <a:ext cx="6858000" cy="5464629"/>
          </a:xfrm>
          <a:prstGeom prst="rect">
            <a:avLst/>
          </a:prstGeom>
        </p:spPr>
      </p:pic>
      <p:sp>
        <p:nvSpPr>
          <p:cNvPr id="3" name="テキスト ボックス 2">
            <a:extLst>
              <a:ext uri="{FF2B5EF4-FFF2-40B4-BE49-F238E27FC236}">
                <a16:creationId xmlns:a16="http://schemas.microsoft.com/office/drawing/2014/main" id="{BF2CFEEC-49A0-044B-90B8-BE70B20FD503}"/>
              </a:ext>
            </a:extLst>
          </p:cNvPr>
          <p:cNvSpPr txBox="1"/>
          <p:nvPr/>
        </p:nvSpPr>
        <p:spPr>
          <a:xfrm>
            <a:off x="5048578" y="327353"/>
            <a:ext cx="1853392" cy="369332"/>
          </a:xfrm>
          <a:prstGeom prst="rect">
            <a:avLst/>
          </a:prstGeom>
          <a:noFill/>
        </p:spPr>
        <p:txBody>
          <a:bodyPr wrap="none" rtlCol="0">
            <a:spAutoFit/>
          </a:bodyPr>
          <a:lstStyle/>
          <a:p>
            <a:r>
              <a:rPr kumimoji="1" lang="ja-JP" altLang="en-US">
                <a:latin typeface="小塚ゴシック Pro R"/>
              </a:rPr>
              <a:t>パッケージ</a:t>
            </a:r>
            <a:r>
              <a:rPr kumimoji="1" lang="en-US" altLang="ja-JP">
                <a:latin typeface="小塚ゴシック Pro R"/>
              </a:rPr>
              <a:t> </a:t>
            </a:r>
            <a:r>
              <a:rPr kumimoji="1" lang="ja-JP" altLang="en-US">
                <a:latin typeface="小塚ゴシック Pro R"/>
              </a:rPr>
              <a:t>正面</a:t>
            </a:r>
          </a:p>
        </p:txBody>
      </p:sp>
    </p:spTree>
    <p:extLst>
      <p:ext uri="{BB962C8B-B14F-4D97-AF65-F5344CB8AC3E}">
        <p14:creationId xmlns:p14="http://schemas.microsoft.com/office/powerpoint/2010/main" val="32581061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932D2EC-D6BF-664C-995A-F98D1C9B0D10}"/>
              </a:ext>
            </a:extLst>
          </p:cNvPr>
          <p:cNvSpPr txBox="1"/>
          <p:nvPr/>
        </p:nvSpPr>
        <p:spPr>
          <a:xfrm>
            <a:off x="5306485" y="156903"/>
            <a:ext cx="1853392" cy="369332"/>
          </a:xfrm>
          <a:prstGeom prst="rect">
            <a:avLst/>
          </a:prstGeom>
          <a:noFill/>
        </p:spPr>
        <p:txBody>
          <a:bodyPr wrap="none" rtlCol="0">
            <a:spAutoFit/>
          </a:bodyPr>
          <a:lstStyle/>
          <a:p>
            <a:r>
              <a:rPr kumimoji="1" lang="ja-JP" altLang="en-US">
                <a:latin typeface="小塚ゴシック Pro R"/>
              </a:rPr>
              <a:t>パッケージ</a:t>
            </a:r>
            <a:r>
              <a:rPr kumimoji="1" lang="en-US" altLang="ja-JP">
                <a:latin typeface="小塚ゴシック Pro R"/>
              </a:rPr>
              <a:t> </a:t>
            </a:r>
            <a:r>
              <a:rPr kumimoji="1" lang="ja-JP" altLang="en-US">
                <a:latin typeface="小塚ゴシック Pro R"/>
              </a:rPr>
              <a:t>裏面</a:t>
            </a:r>
          </a:p>
        </p:txBody>
      </p:sp>
      <p:pic>
        <p:nvPicPr>
          <p:cNvPr id="3" name="図 2">
            <a:extLst>
              <a:ext uri="{FF2B5EF4-FFF2-40B4-BE49-F238E27FC236}">
                <a16:creationId xmlns:a16="http://schemas.microsoft.com/office/drawing/2014/main" id="{A9963F59-F79F-4E6D-A755-C563E312FA19}"/>
              </a:ext>
            </a:extLst>
          </p:cNvPr>
          <p:cNvPicPr>
            <a:picLocks noChangeAspect="1"/>
          </p:cNvPicPr>
          <p:nvPr/>
        </p:nvPicPr>
        <p:blipFill>
          <a:blip r:embed="rId3"/>
          <a:stretch>
            <a:fillRect/>
          </a:stretch>
        </p:blipFill>
        <p:spPr>
          <a:xfrm>
            <a:off x="2439330" y="622814"/>
            <a:ext cx="7313339" cy="5612371"/>
          </a:xfrm>
          <a:prstGeom prst="rect">
            <a:avLst/>
          </a:prstGeom>
          <a:ln>
            <a:solidFill>
              <a:schemeClr val="bg2">
                <a:lumMod val="90000"/>
              </a:schemeClr>
            </a:solidFill>
          </a:ln>
          <a:effectLst/>
        </p:spPr>
      </p:pic>
      <p:pic>
        <p:nvPicPr>
          <p:cNvPr id="4" name="図 3">
            <a:extLst>
              <a:ext uri="{FF2B5EF4-FFF2-40B4-BE49-F238E27FC236}">
                <a16:creationId xmlns:a16="http://schemas.microsoft.com/office/drawing/2014/main" id="{8F1FC71F-935A-47E9-89E1-2D8AF70942C6}"/>
              </a:ext>
            </a:extLst>
          </p:cNvPr>
          <p:cNvPicPr>
            <a:picLocks noChangeAspect="1"/>
          </p:cNvPicPr>
          <p:nvPr/>
        </p:nvPicPr>
        <p:blipFill>
          <a:blip r:embed="rId4"/>
          <a:stretch>
            <a:fillRect/>
          </a:stretch>
        </p:blipFill>
        <p:spPr>
          <a:xfrm rot="10800000">
            <a:off x="2489103" y="636260"/>
            <a:ext cx="7193244" cy="5562272"/>
          </a:xfrm>
          <a:prstGeom prst="rect">
            <a:avLst/>
          </a:prstGeom>
        </p:spPr>
      </p:pic>
    </p:spTree>
    <p:extLst>
      <p:ext uri="{BB962C8B-B14F-4D97-AF65-F5344CB8AC3E}">
        <p14:creationId xmlns:p14="http://schemas.microsoft.com/office/powerpoint/2010/main" val="14798977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47F7CBB-6F61-3B40-8794-4B80B0A549FC}"/>
              </a:ext>
            </a:extLst>
          </p:cNvPr>
          <p:cNvSpPr txBox="1"/>
          <p:nvPr/>
        </p:nvSpPr>
        <p:spPr>
          <a:xfrm>
            <a:off x="1785255" y="666020"/>
            <a:ext cx="1853392" cy="369332"/>
          </a:xfrm>
          <a:prstGeom prst="rect">
            <a:avLst/>
          </a:prstGeom>
          <a:noFill/>
        </p:spPr>
        <p:txBody>
          <a:bodyPr wrap="none" rtlCol="0">
            <a:spAutoFit/>
          </a:bodyPr>
          <a:lstStyle/>
          <a:p>
            <a:r>
              <a:rPr kumimoji="1" lang="ja-JP" altLang="en-US">
                <a:latin typeface="小塚ゴシック Pro R"/>
              </a:rPr>
              <a:t>パッケージ</a:t>
            </a:r>
            <a:r>
              <a:rPr kumimoji="1" lang="en-US" altLang="ja-JP">
                <a:latin typeface="小塚ゴシック Pro R"/>
              </a:rPr>
              <a:t> </a:t>
            </a:r>
            <a:r>
              <a:rPr kumimoji="1" lang="ja-JP" altLang="en-US">
                <a:latin typeface="小塚ゴシック Pro R"/>
              </a:rPr>
              <a:t>側面</a:t>
            </a:r>
          </a:p>
        </p:txBody>
      </p:sp>
      <p:pic>
        <p:nvPicPr>
          <p:cNvPr id="5" name="図 4" descr="スクリーンショット が含まれている画像&#10;&#10;自動的に生成された説明">
            <a:extLst>
              <a:ext uri="{FF2B5EF4-FFF2-40B4-BE49-F238E27FC236}">
                <a16:creationId xmlns:a16="http://schemas.microsoft.com/office/drawing/2014/main" id="{BF5C8E0D-5D9F-48DE-894D-59F2C72F6067}"/>
              </a:ext>
            </a:extLst>
          </p:cNvPr>
          <p:cNvPicPr>
            <a:picLocks noChangeAspect="1"/>
          </p:cNvPicPr>
          <p:nvPr/>
        </p:nvPicPr>
        <p:blipFill>
          <a:blip r:embed="rId3"/>
          <a:stretch>
            <a:fillRect/>
          </a:stretch>
        </p:blipFill>
        <p:spPr>
          <a:xfrm>
            <a:off x="1497131" y="1114794"/>
            <a:ext cx="9197738" cy="4628412"/>
          </a:xfrm>
          <a:prstGeom prst="rect">
            <a:avLst/>
          </a:prstGeom>
        </p:spPr>
      </p:pic>
      <p:sp>
        <p:nvSpPr>
          <p:cNvPr id="4" name="TextBox 1">
            <a:extLst>
              <a:ext uri="{FF2B5EF4-FFF2-40B4-BE49-F238E27FC236}">
                <a16:creationId xmlns:a16="http://schemas.microsoft.com/office/drawing/2014/main" id="{8A3550CF-D0B2-44E1-BBAD-5603B60423AE}"/>
              </a:ext>
            </a:extLst>
          </p:cNvPr>
          <p:cNvSpPr txBox="1"/>
          <p:nvPr/>
        </p:nvSpPr>
        <p:spPr>
          <a:xfrm>
            <a:off x="2187515" y="5996702"/>
            <a:ext cx="9750065"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900">
                <a:latin typeface="+mn-ea"/>
              </a:rPr>
              <a:t>＊1</a:t>
            </a:r>
            <a:r>
              <a:rPr lang="ja-JP" altLang="en-US" sz="900">
                <a:latin typeface="+mn-ea"/>
              </a:rPr>
              <a:t>　栄養素等表示基準値（</a:t>
            </a:r>
            <a:r>
              <a:rPr lang="en-US" altLang="ja-JP" sz="900">
                <a:latin typeface="+mn-ea"/>
              </a:rPr>
              <a:t>2015</a:t>
            </a:r>
            <a:r>
              <a:rPr lang="ja-JP" altLang="en-US" sz="900">
                <a:latin typeface="+mn-ea"/>
              </a:rPr>
              <a:t>）のことで、</a:t>
            </a:r>
            <a:r>
              <a:rPr lang="en-US" altLang="ja-JP" sz="900">
                <a:latin typeface="+mn-ea"/>
              </a:rPr>
              <a:t> </a:t>
            </a:r>
            <a:r>
              <a:rPr lang="ja-JP" altLang="en-US" sz="900">
                <a:latin typeface="+mn-ea"/>
              </a:rPr>
              <a:t>厚生労働省が定める「日本人の食事摂取基準（</a:t>
            </a:r>
            <a:r>
              <a:rPr lang="en-US" altLang="ja-JP" sz="900">
                <a:latin typeface="+mn-ea"/>
              </a:rPr>
              <a:t>2015</a:t>
            </a:r>
            <a:r>
              <a:rPr lang="ja-JP" altLang="en-US" sz="900">
                <a:latin typeface="+mn-ea"/>
              </a:rPr>
              <a:t>年版）」をもとに消費者庁が設定。日本人の</a:t>
            </a:r>
            <a:r>
              <a:rPr lang="en-US" altLang="ja-JP" sz="900">
                <a:latin typeface="+mn-ea"/>
              </a:rPr>
              <a:t>1</a:t>
            </a:r>
            <a:r>
              <a:rPr lang="ja-JP" altLang="en-US" sz="900">
                <a:latin typeface="+mn-ea"/>
              </a:rPr>
              <a:t>日に必要な栄養素の量の平均的な値としてとらえることができる。 含有量が基準値以上の成分： ビタミン</a:t>
            </a:r>
            <a:r>
              <a:rPr lang="en-US" altLang="ja-JP" sz="900">
                <a:latin typeface="+mn-ea"/>
              </a:rPr>
              <a:t>A</a:t>
            </a:r>
            <a:r>
              <a:rPr lang="ja-JP" altLang="en-US" sz="900">
                <a:latin typeface="+mn-ea"/>
              </a:rPr>
              <a:t>、ビタミン</a:t>
            </a:r>
            <a:r>
              <a:rPr lang="en-US" altLang="ja-JP" sz="900">
                <a:latin typeface="+mn-ea"/>
              </a:rPr>
              <a:t>D</a:t>
            </a:r>
            <a:r>
              <a:rPr lang="ja-JP" altLang="en-US" sz="900">
                <a:latin typeface="+mn-ea"/>
              </a:rPr>
              <a:t>、ビタミン</a:t>
            </a:r>
            <a:r>
              <a:rPr lang="en-US" altLang="ja-JP" sz="900">
                <a:latin typeface="+mn-ea"/>
              </a:rPr>
              <a:t>E</a:t>
            </a:r>
            <a:r>
              <a:rPr lang="ja-JP" altLang="en-US" sz="900">
                <a:latin typeface="+mn-ea"/>
              </a:rPr>
              <a:t>、ビタミン</a:t>
            </a:r>
            <a:r>
              <a:rPr lang="en-US" altLang="ja-JP" sz="900">
                <a:latin typeface="+mn-ea"/>
              </a:rPr>
              <a:t>B</a:t>
            </a:r>
            <a:r>
              <a:rPr lang="en-US" altLang="ja-JP" sz="900" baseline="-25000">
                <a:latin typeface="+mn-ea"/>
              </a:rPr>
              <a:t>1</a:t>
            </a:r>
            <a:r>
              <a:rPr lang="ja-JP" altLang="en-US" sz="900">
                <a:latin typeface="+mn-ea"/>
              </a:rPr>
              <a:t>、ビタミン</a:t>
            </a:r>
            <a:r>
              <a:rPr lang="en-US" altLang="ja-JP" sz="900">
                <a:latin typeface="+mn-ea"/>
              </a:rPr>
              <a:t>B</a:t>
            </a:r>
            <a:r>
              <a:rPr lang="en-US" altLang="ja-JP" sz="900" baseline="-25000">
                <a:latin typeface="+mn-ea"/>
              </a:rPr>
              <a:t>2</a:t>
            </a:r>
            <a:r>
              <a:rPr lang="ja-JP" altLang="en-US" sz="900">
                <a:latin typeface="+mn-ea"/>
              </a:rPr>
              <a:t>、ナイアシン、ビタミン</a:t>
            </a:r>
            <a:r>
              <a:rPr lang="en-US" altLang="ja-JP" sz="900">
                <a:latin typeface="+mn-ea"/>
              </a:rPr>
              <a:t>B</a:t>
            </a:r>
            <a:r>
              <a:rPr lang="en-US" altLang="ja-JP" sz="900" baseline="-25000">
                <a:latin typeface="+mn-ea"/>
              </a:rPr>
              <a:t>6</a:t>
            </a:r>
            <a:r>
              <a:rPr lang="en-US" altLang="ja-JP" sz="900">
                <a:latin typeface="+mn-ea"/>
              </a:rPr>
              <a:t> </a:t>
            </a:r>
            <a:r>
              <a:rPr lang="ja-JP" altLang="en-US" sz="900">
                <a:latin typeface="+mn-ea"/>
              </a:rPr>
              <a:t>、ビタミン</a:t>
            </a:r>
            <a:r>
              <a:rPr lang="en-US" altLang="ja-JP" sz="900">
                <a:latin typeface="+mn-ea"/>
              </a:rPr>
              <a:t>B</a:t>
            </a:r>
            <a:r>
              <a:rPr lang="en-US" altLang="ja-JP" sz="900" baseline="-25000">
                <a:latin typeface="+mn-ea"/>
              </a:rPr>
              <a:t>12</a:t>
            </a:r>
            <a:r>
              <a:rPr lang="en-US" altLang="ja-JP" sz="900">
                <a:latin typeface="+mn-ea"/>
              </a:rPr>
              <a:t> </a:t>
            </a:r>
            <a:r>
              <a:rPr lang="ja-JP" altLang="en-US" sz="900">
                <a:latin typeface="+mn-ea"/>
              </a:rPr>
              <a:t>、葉酸、パントテン酸、ビタミン</a:t>
            </a:r>
            <a:r>
              <a:rPr lang="en-US" altLang="ja-JP" sz="900">
                <a:latin typeface="+mn-ea"/>
              </a:rPr>
              <a:t>C</a:t>
            </a:r>
            <a:r>
              <a:rPr lang="ja-JP" altLang="en-US" sz="900">
                <a:latin typeface="+mn-ea"/>
              </a:rPr>
              <a:t>、亜鉛、銅、セレン、クロム、モリブデン　</a:t>
            </a:r>
            <a:endParaRPr lang="en-US" sz="900">
              <a:latin typeface="+mn-ea"/>
              <a:cs typeface="Calibri"/>
            </a:endParaRPr>
          </a:p>
        </p:txBody>
      </p:sp>
    </p:spTree>
    <p:extLst>
      <p:ext uri="{BB962C8B-B14F-4D97-AF65-F5344CB8AC3E}">
        <p14:creationId xmlns:p14="http://schemas.microsoft.com/office/powerpoint/2010/main" val="833330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E6AE04B5-17FB-4148-A1A9-22A82F99DBA9}"/>
              </a:ext>
            </a:extLst>
          </p:cNvPr>
          <p:cNvSpPr txBox="1">
            <a:spLocks/>
          </p:cNvSpPr>
          <p:nvPr/>
        </p:nvSpPr>
        <p:spPr>
          <a:xfrm>
            <a:off x="1051559" y="968758"/>
            <a:ext cx="10930233" cy="1098395"/>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3600">
                <a:latin typeface="+mj-ea"/>
                <a:ea typeface="小塚ゴシック Pro R" panose="020B0400000000000000"/>
              </a:rPr>
              <a:t>ライフパック シリーズ </a:t>
            </a:r>
            <a:r>
              <a:rPr lang="en-US" altLang="ja-JP" sz="3600" b="1">
                <a:latin typeface="+mj-ea"/>
                <a:ea typeface="小塚ゴシック Pro R" panose="020B0400000000000000"/>
              </a:rPr>
              <a:t>20</a:t>
            </a:r>
            <a:r>
              <a:rPr lang="ja-JP" altLang="en-US" sz="3600">
                <a:latin typeface="+mj-ea"/>
                <a:ea typeface="小塚ゴシック Pro R" panose="020B0400000000000000"/>
              </a:rPr>
              <a:t>年以上のロングセラー</a:t>
            </a:r>
          </a:p>
        </p:txBody>
      </p:sp>
      <p:pic>
        <p:nvPicPr>
          <p:cNvPr id="4" name="コンテンツ プレースホルダー 3">
            <a:extLst>
              <a:ext uri="{FF2B5EF4-FFF2-40B4-BE49-F238E27FC236}">
                <a16:creationId xmlns:a16="http://schemas.microsoft.com/office/drawing/2014/main" id="{29DEF9B4-E025-4DDB-9C9B-29F118A7B42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38400" y="2301479"/>
            <a:ext cx="6934235" cy="3168201"/>
          </a:xfrm>
          <a:prstGeom prst="rect">
            <a:avLst/>
          </a:prstGeom>
        </p:spPr>
      </p:pic>
    </p:spTree>
    <p:extLst>
      <p:ext uri="{BB962C8B-B14F-4D97-AF65-F5344CB8AC3E}">
        <p14:creationId xmlns:p14="http://schemas.microsoft.com/office/powerpoint/2010/main" val="31975251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815414" y="2721114"/>
            <a:ext cx="6934912" cy="707886"/>
          </a:xfrm>
          <a:prstGeom prst="rect">
            <a:avLst/>
          </a:prstGeom>
          <a:noFill/>
        </p:spPr>
        <p:txBody>
          <a:bodyPr wrap="none" rtlCol="0">
            <a:spAutoFit/>
          </a:bodyPr>
          <a:lstStyle/>
          <a:p>
            <a:pPr defTabSz="1219170"/>
            <a:r>
              <a:rPr lang="ja-JP" altLang="en-US" sz="4000" kern="0" dirty="0">
                <a:latin typeface="+mn-ea"/>
                <a:cs typeface="Verlag Book" charset="0"/>
                <a:sym typeface="Calibri"/>
              </a:rPr>
              <a:t>第４部：よくある質問 </a:t>
            </a:r>
            <a:r>
              <a:rPr lang="en-US" altLang="ja-JP" sz="4000" kern="0" dirty="0">
                <a:latin typeface="+mn-ea"/>
                <a:cs typeface="Verlag Book" charset="0"/>
                <a:sym typeface="Calibri"/>
              </a:rPr>
              <a:t>(</a:t>
            </a:r>
            <a:r>
              <a:rPr lang="en-US" altLang="ja-JP" sz="4000" kern="0" dirty="0">
                <a:latin typeface="+mn-ea"/>
                <a:cs typeface="Arial" panose="020B0604020202020204" pitchFamily="34" charset="0"/>
                <a:sym typeface="Calibri"/>
              </a:rPr>
              <a:t>Q&amp;A</a:t>
            </a:r>
            <a:r>
              <a:rPr lang="en-US" altLang="ja-JP" sz="4000" kern="0" dirty="0">
                <a:latin typeface="+mn-ea"/>
                <a:cs typeface="Verlag Book" charset="0"/>
                <a:sym typeface="Calibri"/>
              </a:rPr>
              <a:t>)</a:t>
            </a:r>
          </a:p>
        </p:txBody>
      </p:sp>
    </p:spTree>
    <p:extLst>
      <p:ext uri="{BB962C8B-B14F-4D97-AF65-F5344CB8AC3E}">
        <p14:creationId xmlns:p14="http://schemas.microsoft.com/office/powerpoint/2010/main" val="3067511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399F56FE-7DDA-784F-AE4F-49CE8D57B1D6}"/>
              </a:ext>
            </a:extLst>
          </p:cNvPr>
          <p:cNvSpPr>
            <a:spLocks noGrp="1"/>
          </p:cNvSpPr>
          <p:nvPr>
            <p:ph idx="1"/>
          </p:nvPr>
        </p:nvSpPr>
        <p:spPr>
          <a:xfrm>
            <a:off x="838199" y="365125"/>
            <a:ext cx="11434483" cy="5811838"/>
          </a:xfrm>
        </p:spPr>
        <p:txBody>
          <a:bodyPr anchor="ctr">
            <a:noAutofit/>
          </a:bodyPr>
          <a:lstStyle/>
          <a:p>
            <a:pPr marL="0" indent="0">
              <a:lnSpc>
                <a:spcPct val="100000"/>
              </a:lnSpc>
              <a:buNone/>
            </a:pPr>
            <a:r>
              <a:rPr lang="en-US" altLang="ja-JP" sz="4400" b="1" dirty="0">
                <a:latin typeface="Arial" panose="020B0604020202020204" pitchFamily="34" charset="0"/>
                <a:cs typeface="Arial" panose="020B0604020202020204" pitchFamily="34" charset="0"/>
              </a:rPr>
              <a:t>Q:	</a:t>
            </a:r>
            <a:r>
              <a:rPr lang="ja-JP" altLang="ja-JP" sz="4800" dirty="0">
                <a:latin typeface="+mn-ea"/>
              </a:rPr>
              <a:t>どんな人にお勧めでしょうか？</a:t>
            </a:r>
            <a:endParaRPr lang="ja-JP" altLang="ja-JP" sz="3600" dirty="0">
              <a:latin typeface="+mn-ea"/>
            </a:endParaRPr>
          </a:p>
        </p:txBody>
      </p:sp>
      <p:sp>
        <p:nvSpPr>
          <p:cNvPr id="4" name="正方形/長方形 3">
            <a:extLst>
              <a:ext uri="{FF2B5EF4-FFF2-40B4-BE49-F238E27FC236}">
                <a16:creationId xmlns:a16="http://schemas.microsoft.com/office/drawing/2014/main" id="{AB1B6A79-ED71-4E67-ADA8-B24B324544D2}"/>
              </a:ext>
            </a:extLst>
          </p:cNvPr>
          <p:cNvSpPr/>
          <p:nvPr/>
        </p:nvSpPr>
        <p:spPr>
          <a:xfrm>
            <a:off x="9714591" y="180459"/>
            <a:ext cx="2302233" cy="369332"/>
          </a:xfrm>
          <a:prstGeom prst="rect">
            <a:avLst/>
          </a:prstGeom>
        </p:spPr>
        <p:txBody>
          <a:bodyPr wrap="none">
            <a:spAutoFit/>
          </a:bodyPr>
          <a:lstStyle/>
          <a:p>
            <a:r>
              <a:rPr lang="ja-JP" altLang="en-US" kern="0">
                <a:latin typeface="小塚ゴシック Pro R" pitchFamily="34" charset="-128"/>
                <a:ea typeface="小塚ゴシック Pro R" pitchFamily="34" charset="-128"/>
                <a:cs typeface="Verlag Book" charset="0"/>
                <a:sym typeface="Calibri"/>
              </a:rPr>
              <a:t>よくある質問 </a:t>
            </a:r>
            <a:r>
              <a:rPr lang="en-US" altLang="ja-JP" kern="0">
                <a:latin typeface="小塚ゴシック Pro R" pitchFamily="34" charset="-128"/>
                <a:ea typeface="小塚ゴシック Pro R" pitchFamily="34" charset="-128"/>
                <a:cs typeface="Verlag Book" charset="0"/>
                <a:sym typeface="Calibri"/>
              </a:rPr>
              <a:t>(</a:t>
            </a:r>
            <a:r>
              <a:rPr lang="en-US" altLang="ja-JP" kern="0">
                <a:latin typeface="Arial" panose="020B0604020202020204" pitchFamily="34" charset="0"/>
                <a:ea typeface="小塚ゴシック Pro R" pitchFamily="34" charset="-128"/>
                <a:cs typeface="Arial" panose="020B0604020202020204" pitchFamily="34" charset="0"/>
                <a:sym typeface="Calibri"/>
              </a:rPr>
              <a:t>Q&amp;A</a:t>
            </a:r>
            <a:r>
              <a:rPr lang="en-US" altLang="ja-JP" kern="0">
                <a:latin typeface="小塚ゴシック Pro R" pitchFamily="34" charset="-128"/>
                <a:ea typeface="小塚ゴシック Pro R" pitchFamily="34" charset="-128"/>
                <a:cs typeface="Verlag Book" charset="0"/>
                <a:sym typeface="Calibri"/>
              </a:rPr>
              <a:t>)</a:t>
            </a:r>
            <a:endParaRPr lang="ja-JP" altLang="en-US"/>
          </a:p>
        </p:txBody>
      </p:sp>
    </p:spTree>
    <p:extLst>
      <p:ext uri="{BB962C8B-B14F-4D97-AF65-F5344CB8AC3E}">
        <p14:creationId xmlns:p14="http://schemas.microsoft.com/office/powerpoint/2010/main" val="33743048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A9C750-C01E-8C40-BCBF-7658AC35B165}"/>
              </a:ext>
            </a:extLst>
          </p:cNvPr>
          <p:cNvSpPr>
            <a:spLocks noGrp="1"/>
          </p:cNvSpPr>
          <p:nvPr>
            <p:ph type="title"/>
          </p:nvPr>
        </p:nvSpPr>
        <p:spPr>
          <a:xfrm>
            <a:off x="616004" y="347196"/>
            <a:ext cx="10515600" cy="1325563"/>
          </a:xfrm>
        </p:spPr>
        <p:txBody>
          <a:bodyPr anchor="t">
            <a:noAutofit/>
          </a:bodyPr>
          <a:lstStyle/>
          <a:p>
            <a:r>
              <a:rPr lang="en-US" altLang="ja-JP" sz="3200" b="1" u="sng" dirty="0"/>
              <a:t>Q</a:t>
            </a:r>
            <a:r>
              <a:rPr lang="ja-JP" altLang="ja-JP" sz="3200" b="1" u="sng" dirty="0"/>
              <a:t>：</a:t>
            </a:r>
            <a:r>
              <a:rPr lang="ja-JP" altLang="ja-JP" sz="2000" u="sng" dirty="0">
                <a:latin typeface="+mn-ea"/>
                <a:ea typeface="+mn-ea"/>
              </a:rPr>
              <a:t>どんな人にお勧めでしょうか？</a:t>
            </a:r>
            <a:endParaRPr lang="ja-JP" altLang="ja-JP" sz="3200" u="sng" dirty="0">
              <a:latin typeface="+mn-ea"/>
              <a:ea typeface="+mn-ea"/>
            </a:endParaRPr>
          </a:p>
        </p:txBody>
      </p:sp>
      <p:sp>
        <p:nvSpPr>
          <p:cNvPr id="3" name="コンテンツ プレースホルダー 2">
            <a:extLst>
              <a:ext uri="{FF2B5EF4-FFF2-40B4-BE49-F238E27FC236}">
                <a16:creationId xmlns:a16="http://schemas.microsoft.com/office/drawing/2014/main" id="{399F56FE-7DDA-784F-AE4F-49CE8D57B1D6}"/>
              </a:ext>
            </a:extLst>
          </p:cNvPr>
          <p:cNvSpPr>
            <a:spLocks noGrp="1"/>
          </p:cNvSpPr>
          <p:nvPr>
            <p:ph idx="1"/>
          </p:nvPr>
        </p:nvSpPr>
        <p:spPr>
          <a:xfrm>
            <a:off x="616005" y="914400"/>
            <a:ext cx="11140566" cy="5262563"/>
          </a:xfrm>
        </p:spPr>
        <p:txBody>
          <a:bodyPr>
            <a:noAutofit/>
          </a:bodyPr>
          <a:lstStyle/>
          <a:p>
            <a:pPr marL="0" indent="0">
              <a:lnSpc>
                <a:spcPct val="100000"/>
              </a:lnSpc>
              <a:buNone/>
            </a:pPr>
            <a:r>
              <a:rPr lang="en-US" altLang="ja-JP" sz="4800" dirty="0">
                <a:latin typeface="Arial" panose="020B0604020202020204" pitchFamily="34" charset="0"/>
                <a:cs typeface="Arial" panose="020B0604020202020204" pitchFamily="34" charset="0"/>
              </a:rPr>
              <a:t>A</a:t>
            </a:r>
            <a:r>
              <a:rPr lang="ja-JP" altLang="ja-JP" sz="4800" dirty="0">
                <a:latin typeface="Arial" panose="020B0604020202020204" pitchFamily="34" charset="0"/>
                <a:cs typeface="Arial" panose="020B0604020202020204" pitchFamily="34" charset="0"/>
              </a:rPr>
              <a:t>：</a:t>
            </a:r>
            <a:r>
              <a:rPr lang="ja-JP" altLang="ja-JP" sz="3200" dirty="0">
                <a:latin typeface="+mn-ea"/>
              </a:rPr>
              <a:t>食事だけで</a:t>
            </a:r>
            <a:r>
              <a:rPr lang="ja-JP" altLang="en-US" sz="3200" dirty="0">
                <a:latin typeface="+mn-ea"/>
              </a:rPr>
              <a:t>は</a:t>
            </a:r>
            <a:r>
              <a:rPr lang="ja-JP" altLang="ja-JP" sz="3200" dirty="0">
                <a:latin typeface="+mn-ea"/>
              </a:rPr>
              <a:t>必要な栄養を摂取することができない</a:t>
            </a:r>
            <a:br>
              <a:rPr lang="en-US" altLang="ja-JP" sz="3200" dirty="0">
                <a:latin typeface="+mn-ea"/>
              </a:rPr>
            </a:br>
            <a:r>
              <a:rPr lang="ja-JP" altLang="ja-JP" sz="3200" dirty="0">
                <a:latin typeface="+mn-ea"/>
              </a:rPr>
              <a:t>現代に生きる</a:t>
            </a:r>
            <a:r>
              <a:rPr lang="ja-JP" altLang="ja-JP" sz="3200" b="1" dirty="0">
                <a:solidFill>
                  <a:schemeClr val="accent6"/>
                </a:solidFill>
                <a:latin typeface="+mn-ea"/>
              </a:rPr>
              <a:t>成人以上の</a:t>
            </a:r>
            <a:r>
              <a:rPr lang="ja-JP" altLang="en-US" sz="3200" b="1" dirty="0">
                <a:solidFill>
                  <a:schemeClr val="accent6"/>
                </a:solidFill>
                <a:latin typeface="+mn-ea"/>
              </a:rPr>
              <a:t>女性、男性に</a:t>
            </a:r>
            <a:r>
              <a:rPr lang="ja-JP" altLang="ja-JP" sz="3200" dirty="0">
                <a:latin typeface="+mn-ea"/>
              </a:rPr>
              <a:t>お勧めです。</a:t>
            </a:r>
            <a:endParaRPr lang="en-US" altLang="ja-JP" sz="3200" dirty="0">
              <a:latin typeface="+mn-ea"/>
            </a:endParaRPr>
          </a:p>
          <a:p>
            <a:pPr marL="0" indent="0">
              <a:lnSpc>
                <a:spcPct val="100000"/>
              </a:lnSpc>
              <a:buNone/>
            </a:pPr>
            <a:r>
              <a:rPr lang="ja-JP" altLang="ja-JP" sz="3200" dirty="0">
                <a:latin typeface="+mn-ea"/>
              </a:rPr>
              <a:t>特に「ライフパック ナノ</a:t>
            </a:r>
            <a:r>
              <a:rPr lang="en-US" altLang="ja-JP" sz="3200" dirty="0">
                <a:latin typeface="+mn-ea"/>
              </a:rPr>
              <a:t> EX</a:t>
            </a:r>
            <a:r>
              <a:rPr lang="ja-JP" altLang="ja-JP" sz="3200" dirty="0">
                <a:latin typeface="+mn-ea"/>
              </a:rPr>
              <a:t>」には興味はあったが、</a:t>
            </a:r>
            <a:endParaRPr lang="en-US" altLang="ja-JP" sz="3200" dirty="0">
              <a:latin typeface="+mn-ea"/>
            </a:endParaRPr>
          </a:p>
          <a:p>
            <a:pPr marL="0" indent="0">
              <a:lnSpc>
                <a:spcPct val="100000"/>
              </a:lnSpc>
              <a:buNone/>
            </a:pPr>
            <a:r>
              <a:rPr lang="ja-JP" altLang="ja-JP" sz="3200" b="1" dirty="0">
                <a:solidFill>
                  <a:schemeClr val="accent6"/>
                </a:solidFill>
                <a:latin typeface="+mn-ea"/>
              </a:rPr>
              <a:t>粒が大きすぎて飲みづらいと敬遠していた方</a:t>
            </a:r>
            <a:r>
              <a:rPr lang="ja-JP" altLang="ja-JP" sz="3200" dirty="0">
                <a:latin typeface="+mn-ea"/>
              </a:rPr>
              <a:t>は</a:t>
            </a:r>
            <a:r>
              <a:rPr lang="ja-JP" altLang="en-US" sz="3200" dirty="0">
                <a:latin typeface="+mn-ea"/>
              </a:rPr>
              <a:t>、ぜひ</a:t>
            </a:r>
            <a:r>
              <a:rPr lang="ja-JP" altLang="ja-JP" sz="3200" dirty="0">
                <a:latin typeface="+mn-ea"/>
              </a:rPr>
              <a:t>一度</a:t>
            </a:r>
            <a:endParaRPr lang="en-US" altLang="ja-JP" sz="3200" dirty="0">
              <a:latin typeface="+mn-ea"/>
            </a:endParaRPr>
          </a:p>
          <a:p>
            <a:pPr marL="0" indent="0">
              <a:lnSpc>
                <a:spcPct val="100000"/>
              </a:lnSpc>
              <a:buNone/>
            </a:pPr>
            <a:r>
              <a:rPr lang="ja-JP" altLang="ja-JP" sz="3200" dirty="0">
                <a:latin typeface="+mn-ea"/>
              </a:rPr>
              <a:t>お試し</a:t>
            </a:r>
            <a:r>
              <a:rPr lang="ja-JP" altLang="en-US" sz="3200" dirty="0">
                <a:latin typeface="+mn-ea"/>
              </a:rPr>
              <a:t>く</a:t>
            </a:r>
            <a:r>
              <a:rPr lang="ja-JP" altLang="ja-JP" sz="3200" dirty="0">
                <a:latin typeface="+mn-ea"/>
              </a:rPr>
              <a:t>ださい。もちろん</a:t>
            </a:r>
            <a:r>
              <a:rPr lang="ja-JP" altLang="ja-JP" sz="3200" b="1" dirty="0">
                <a:solidFill>
                  <a:schemeClr val="accent6"/>
                </a:solidFill>
                <a:latin typeface="+mn-ea"/>
              </a:rPr>
              <a:t>現在「ライフパック ナノ</a:t>
            </a:r>
            <a:r>
              <a:rPr lang="en-US" altLang="ja-JP" sz="3200" b="1" dirty="0">
                <a:solidFill>
                  <a:schemeClr val="accent6"/>
                </a:solidFill>
                <a:latin typeface="+mn-ea"/>
              </a:rPr>
              <a:t> EX</a:t>
            </a:r>
            <a:r>
              <a:rPr lang="ja-JP" altLang="ja-JP" sz="3200" b="1" dirty="0">
                <a:solidFill>
                  <a:schemeClr val="accent6"/>
                </a:solidFill>
                <a:latin typeface="+mn-ea"/>
              </a:rPr>
              <a:t>」を</a:t>
            </a:r>
            <a:endParaRPr lang="en-US" altLang="ja-JP" sz="3200" b="1" dirty="0">
              <a:solidFill>
                <a:schemeClr val="accent6"/>
              </a:solidFill>
              <a:latin typeface="+mn-ea"/>
            </a:endParaRPr>
          </a:p>
          <a:p>
            <a:pPr marL="0" indent="0">
              <a:lnSpc>
                <a:spcPct val="100000"/>
              </a:lnSpc>
              <a:buNone/>
            </a:pPr>
            <a:r>
              <a:rPr lang="ja-JP" altLang="en-US" sz="3200" b="1" dirty="0">
                <a:solidFill>
                  <a:schemeClr val="accent6"/>
                </a:solidFill>
                <a:latin typeface="+mn-ea"/>
              </a:rPr>
              <a:t>愛用し</a:t>
            </a:r>
            <a:r>
              <a:rPr lang="ja-JP" altLang="ja-JP" sz="3200" b="1" dirty="0">
                <a:solidFill>
                  <a:schemeClr val="accent6"/>
                </a:solidFill>
                <a:latin typeface="+mn-ea"/>
              </a:rPr>
              <a:t>てくださっている方</a:t>
            </a:r>
            <a:r>
              <a:rPr lang="ja-JP" altLang="ja-JP" sz="3200" dirty="0">
                <a:latin typeface="+mn-ea"/>
              </a:rPr>
              <a:t>にも、約</a:t>
            </a:r>
            <a:r>
              <a:rPr lang="en-US" altLang="ja-JP" sz="3200" dirty="0">
                <a:latin typeface="+mn-ea"/>
              </a:rPr>
              <a:t>10</a:t>
            </a:r>
            <a:r>
              <a:rPr lang="ja-JP" altLang="ja-JP" sz="3200" dirty="0">
                <a:latin typeface="+mn-ea"/>
              </a:rPr>
              <a:t>年ぶりに見直され</a:t>
            </a:r>
            <a:r>
              <a:rPr lang="ja-JP" altLang="en-US" sz="3200" dirty="0">
                <a:latin typeface="+mn-ea"/>
              </a:rPr>
              <a:t>た</a:t>
            </a:r>
            <a:endParaRPr lang="en-US" altLang="ja-JP" sz="3200" dirty="0">
              <a:latin typeface="+mn-ea"/>
            </a:endParaRPr>
          </a:p>
          <a:p>
            <a:pPr marL="0" indent="0">
              <a:lnSpc>
                <a:spcPct val="100000"/>
              </a:lnSpc>
              <a:buNone/>
            </a:pPr>
            <a:r>
              <a:rPr lang="ja-JP" altLang="ja-JP" sz="3200" dirty="0">
                <a:latin typeface="+mn-ea"/>
              </a:rPr>
              <a:t>ニュー</a:t>
            </a:r>
            <a:r>
              <a:rPr lang="en-US" altLang="ja-JP" sz="3200" dirty="0">
                <a:latin typeface="+mn-ea"/>
              </a:rPr>
              <a:t> </a:t>
            </a:r>
            <a:r>
              <a:rPr lang="ja-JP" altLang="ja-JP" sz="3200" dirty="0">
                <a:latin typeface="+mn-ea"/>
              </a:rPr>
              <a:t>スキンの最新設計で、よりご満足いただける製品</a:t>
            </a:r>
            <a:r>
              <a:rPr lang="ja-JP" altLang="en-US" sz="3200" dirty="0">
                <a:latin typeface="+mn-ea"/>
              </a:rPr>
              <a:t>と</a:t>
            </a:r>
            <a:endParaRPr lang="en-US" altLang="ja-JP" sz="3200" dirty="0">
              <a:latin typeface="+mn-ea"/>
            </a:endParaRPr>
          </a:p>
          <a:p>
            <a:pPr marL="0" indent="0">
              <a:lnSpc>
                <a:spcPct val="100000"/>
              </a:lnSpc>
              <a:buNone/>
            </a:pPr>
            <a:r>
              <a:rPr lang="ja-JP" altLang="ja-JP" sz="3200" dirty="0">
                <a:latin typeface="+mn-ea"/>
              </a:rPr>
              <a:t>なっています</a:t>
            </a:r>
            <a:r>
              <a:rPr lang="ja-JP" altLang="en-US" sz="3200" dirty="0">
                <a:latin typeface="+mn-ea"/>
              </a:rPr>
              <a:t>。</a:t>
            </a:r>
            <a:endParaRPr lang="ja-JP" altLang="ja-JP" sz="3200" dirty="0">
              <a:latin typeface="+mn-ea"/>
            </a:endParaRPr>
          </a:p>
          <a:p>
            <a:pPr marL="0" indent="0">
              <a:lnSpc>
                <a:spcPct val="100000"/>
              </a:lnSpc>
              <a:buNone/>
            </a:pPr>
            <a:endParaRPr lang="ja-JP" altLang="ja-JP" sz="3200" dirty="0">
              <a:ea typeface="小塚ゴシック Pro R"/>
            </a:endParaRPr>
          </a:p>
        </p:txBody>
      </p:sp>
      <p:sp>
        <p:nvSpPr>
          <p:cNvPr id="4" name="正方形/長方形 3">
            <a:extLst>
              <a:ext uri="{FF2B5EF4-FFF2-40B4-BE49-F238E27FC236}">
                <a16:creationId xmlns:a16="http://schemas.microsoft.com/office/drawing/2014/main" id="{3768DF13-5324-46C8-8A64-7B0D3ECD2815}"/>
              </a:ext>
            </a:extLst>
          </p:cNvPr>
          <p:cNvSpPr/>
          <p:nvPr/>
        </p:nvSpPr>
        <p:spPr>
          <a:xfrm>
            <a:off x="9714591" y="180459"/>
            <a:ext cx="2302233" cy="369332"/>
          </a:xfrm>
          <a:prstGeom prst="rect">
            <a:avLst/>
          </a:prstGeom>
        </p:spPr>
        <p:txBody>
          <a:bodyPr wrap="none">
            <a:spAutoFit/>
          </a:bodyPr>
          <a:lstStyle/>
          <a:p>
            <a:r>
              <a:rPr lang="ja-JP" altLang="en-US" kern="0">
                <a:latin typeface="小塚ゴシック Pro R" pitchFamily="34" charset="-128"/>
                <a:ea typeface="小塚ゴシック Pro R" pitchFamily="34" charset="-128"/>
                <a:cs typeface="Verlag Book" charset="0"/>
                <a:sym typeface="Calibri"/>
              </a:rPr>
              <a:t>よくある質問 </a:t>
            </a:r>
            <a:r>
              <a:rPr lang="en-US" altLang="ja-JP" kern="0">
                <a:latin typeface="小塚ゴシック Pro R" pitchFamily="34" charset="-128"/>
                <a:ea typeface="小塚ゴシック Pro R" pitchFamily="34" charset="-128"/>
                <a:cs typeface="Verlag Book" charset="0"/>
                <a:sym typeface="Calibri"/>
              </a:rPr>
              <a:t>(</a:t>
            </a:r>
            <a:r>
              <a:rPr lang="en-US" altLang="ja-JP" kern="0">
                <a:latin typeface="Arial" panose="020B0604020202020204" pitchFamily="34" charset="0"/>
                <a:ea typeface="小塚ゴシック Pro R" pitchFamily="34" charset="-128"/>
                <a:cs typeface="Arial" panose="020B0604020202020204" pitchFamily="34" charset="0"/>
                <a:sym typeface="Calibri"/>
              </a:rPr>
              <a:t>Q&amp;A</a:t>
            </a:r>
            <a:r>
              <a:rPr lang="en-US" altLang="ja-JP" kern="0">
                <a:latin typeface="小塚ゴシック Pro R" pitchFamily="34" charset="-128"/>
                <a:ea typeface="小塚ゴシック Pro R" pitchFamily="34" charset="-128"/>
                <a:cs typeface="Verlag Book" charset="0"/>
                <a:sym typeface="Calibri"/>
              </a:rPr>
              <a:t>)</a:t>
            </a:r>
            <a:endParaRPr lang="ja-JP" altLang="en-US"/>
          </a:p>
        </p:txBody>
      </p:sp>
    </p:spTree>
    <p:extLst>
      <p:ext uri="{BB962C8B-B14F-4D97-AF65-F5344CB8AC3E}">
        <p14:creationId xmlns:p14="http://schemas.microsoft.com/office/powerpoint/2010/main" val="27107306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399F56FE-7DDA-784F-AE4F-49CE8D57B1D6}"/>
              </a:ext>
            </a:extLst>
          </p:cNvPr>
          <p:cNvSpPr>
            <a:spLocks noGrp="1"/>
          </p:cNvSpPr>
          <p:nvPr>
            <p:ph idx="1"/>
          </p:nvPr>
        </p:nvSpPr>
        <p:spPr>
          <a:xfrm>
            <a:off x="461682" y="1843555"/>
            <a:ext cx="11338432" cy="4351338"/>
          </a:xfrm>
        </p:spPr>
        <p:txBody>
          <a:bodyPr vert="horz" lIns="91440" tIns="45720" rIns="91440" bIns="45720" rtlCol="0" anchor="t">
            <a:noAutofit/>
          </a:bodyPr>
          <a:lstStyle/>
          <a:p>
            <a:pPr marL="0" indent="0">
              <a:buNone/>
            </a:pPr>
            <a:r>
              <a:rPr lang="en-US" altLang="ja-JP" sz="4400" b="1" dirty="0">
                <a:latin typeface="Arial" panose="020B0604020202020204" pitchFamily="34" charset="0"/>
                <a:ea typeface="小塚ゴシック Pro R"/>
                <a:cs typeface="Arial" panose="020B0604020202020204" pitchFamily="34" charset="0"/>
              </a:rPr>
              <a:t>Q:	</a:t>
            </a:r>
            <a:r>
              <a:rPr lang="ja-JP" altLang="ja-JP" sz="4800" dirty="0">
                <a:latin typeface="+mn-ea"/>
              </a:rPr>
              <a:t>とてもコンパクトになったのですが、</a:t>
            </a:r>
            <a:endParaRPr lang="en-US" altLang="ja-JP" sz="4800" dirty="0">
              <a:latin typeface="+mn-ea"/>
            </a:endParaRPr>
          </a:p>
          <a:p>
            <a:pPr marL="0" indent="0">
              <a:buNone/>
            </a:pPr>
            <a:r>
              <a:rPr lang="en-US" altLang="ja-JP" sz="4800" dirty="0">
                <a:latin typeface="+mn-ea"/>
              </a:rPr>
              <a:t>	</a:t>
            </a:r>
            <a:r>
              <a:rPr lang="ja-JP" altLang="ja-JP" sz="4800" dirty="0">
                <a:latin typeface="+mn-ea"/>
              </a:rPr>
              <a:t>「ライフパック ナノ</a:t>
            </a:r>
            <a:r>
              <a:rPr lang="en-US" altLang="ja-JP" sz="4800" dirty="0">
                <a:latin typeface="+mn-ea"/>
              </a:rPr>
              <a:t>EX</a:t>
            </a:r>
            <a:r>
              <a:rPr lang="ja-JP" altLang="ja-JP" sz="4800" dirty="0">
                <a:latin typeface="+mn-ea"/>
              </a:rPr>
              <a:t>」</a:t>
            </a:r>
            <a:r>
              <a:rPr lang="ja-JP" altLang="en-US" sz="4800" dirty="0">
                <a:latin typeface="+mn-ea"/>
              </a:rPr>
              <a:t>からの成分</a:t>
            </a:r>
            <a:r>
              <a:rPr lang="en-US" altLang="ja-JP" sz="4800" dirty="0">
                <a:latin typeface="+mn-ea"/>
              </a:rPr>
              <a:t>	</a:t>
            </a:r>
            <a:r>
              <a:rPr lang="ja-JP" altLang="en-US" sz="4800" dirty="0">
                <a:latin typeface="+mn-ea"/>
              </a:rPr>
              <a:t>の変更は</a:t>
            </a:r>
            <a:r>
              <a:rPr lang="ja-JP" altLang="ja-JP" sz="4800" dirty="0">
                <a:latin typeface="+mn-ea"/>
              </a:rPr>
              <a:t>あるのでしょうか？</a:t>
            </a:r>
            <a:endParaRPr lang="ja-JP" altLang="ja-JP" sz="3600" dirty="0">
              <a:latin typeface="+mn-ea"/>
            </a:endParaRPr>
          </a:p>
        </p:txBody>
      </p:sp>
      <p:sp>
        <p:nvSpPr>
          <p:cNvPr id="4" name="正方形/長方形 3">
            <a:extLst>
              <a:ext uri="{FF2B5EF4-FFF2-40B4-BE49-F238E27FC236}">
                <a16:creationId xmlns:a16="http://schemas.microsoft.com/office/drawing/2014/main" id="{1F2C6FA9-04FC-4AD6-BF77-6EA3810BFD29}"/>
              </a:ext>
            </a:extLst>
          </p:cNvPr>
          <p:cNvSpPr/>
          <p:nvPr/>
        </p:nvSpPr>
        <p:spPr>
          <a:xfrm>
            <a:off x="9714591" y="180459"/>
            <a:ext cx="2302233" cy="369332"/>
          </a:xfrm>
          <a:prstGeom prst="rect">
            <a:avLst/>
          </a:prstGeom>
        </p:spPr>
        <p:txBody>
          <a:bodyPr wrap="none">
            <a:spAutoFit/>
          </a:bodyPr>
          <a:lstStyle/>
          <a:p>
            <a:r>
              <a:rPr lang="ja-JP" altLang="en-US" kern="0">
                <a:latin typeface="小塚ゴシック Pro R" pitchFamily="34" charset="-128"/>
                <a:ea typeface="小塚ゴシック Pro R" pitchFamily="34" charset="-128"/>
                <a:cs typeface="Verlag Book" charset="0"/>
                <a:sym typeface="Calibri"/>
              </a:rPr>
              <a:t>よくある質問 </a:t>
            </a:r>
            <a:r>
              <a:rPr lang="en-US" altLang="ja-JP" kern="0">
                <a:latin typeface="小塚ゴシック Pro R" pitchFamily="34" charset="-128"/>
                <a:ea typeface="小塚ゴシック Pro R" pitchFamily="34" charset="-128"/>
                <a:cs typeface="Verlag Book" charset="0"/>
                <a:sym typeface="Calibri"/>
              </a:rPr>
              <a:t>(</a:t>
            </a:r>
            <a:r>
              <a:rPr lang="en-US" altLang="ja-JP" kern="0">
                <a:latin typeface="Arial" panose="020B0604020202020204" pitchFamily="34" charset="0"/>
                <a:ea typeface="小塚ゴシック Pro R" pitchFamily="34" charset="-128"/>
                <a:cs typeface="Arial" panose="020B0604020202020204" pitchFamily="34" charset="0"/>
                <a:sym typeface="Calibri"/>
              </a:rPr>
              <a:t>Q&amp;A</a:t>
            </a:r>
            <a:r>
              <a:rPr lang="en-US" altLang="ja-JP" kern="0">
                <a:latin typeface="小塚ゴシック Pro R" pitchFamily="34" charset="-128"/>
                <a:ea typeface="小塚ゴシック Pro R" pitchFamily="34" charset="-128"/>
                <a:cs typeface="Verlag Book" charset="0"/>
                <a:sym typeface="Calibri"/>
              </a:rPr>
              <a:t>)</a:t>
            </a:r>
            <a:endParaRPr lang="ja-JP" altLang="en-US"/>
          </a:p>
        </p:txBody>
      </p:sp>
    </p:spTree>
    <p:extLst>
      <p:ext uri="{BB962C8B-B14F-4D97-AF65-F5344CB8AC3E}">
        <p14:creationId xmlns:p14="http://schemas.microsoft.com/office/powerpoint/2010/main" val="36545628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A9C750-C01E-8C40-BCBF-7658AC35B165}"/>
              </a:ext>
            </a:extLst>
          </p:cNvPr>
          <p:cNvSpPr>
            <a:spLocks noGrp="1"/>
          </p:cNvSpPr>
          <p:nvPr>
            <p:ph type="title"/>
          </p:nvPr>
        </p:nvSpPr>
        <p:spPr>
          <a:xfrm>
            <a:off x="87912" y="485231"/>
            <a:ext cx="12595412" cy="1325563"/>
          </a:xfrm>
        </p:spPr>
        <p:txBody>
          <a:bodyPr anchor="t">
            <a:noAutofit/>
          </a:bodyPr>
          <a:lstStyle/>
          <a:p>
            <a:r>
              <a:rPr lang="en-US" altLang="ja-JP" sz="2800" b="1" dirty="0">
                <a:latin typeface="Arial" panose="020B0604020202020204" pitchFamily="34" charset="0"/>
                <a:cs typeface="Arial" panose="020B0604020202020204" pitchFamily="34" charset="0"/>
              </a:rPr>
              <a:t>Q</a:t>
            </a:r>
            <a:r>
              <a:rPr lang="ja-JP" altLang="ja-JP" sz="2800" b="1" dirty="0">
                <a:latin typeface="Arial" panose="020B0604020202020204" pitchFamily="34" charset="0"/>
                <a:cs typeface="Arial" panose="020B0604020202020204" pitchFamily="34" charset="0"/>
              </a:rPr>
              <a:t>：</a:t>
            </a:r>
            <a:r>
              <a:rPr lang="ja-JP" altLang="ja-JP" sz="2000" u="sng" dirty="0">
                <a:latin typeface="+mn-ea"/>
                <a:ea typeface="+mn-ea"/>
              </a:rPr>
              <a:t>とてもコンパクトになったのですが、「ライフパック ナノ</a:t>
            </a:r>
            <a:r>
              <a:rPr lang="en-US" altLang="ja-JP" sz="2000" u="sng" dirty="0">
                <a:latin typeface="+mn-ea"/>
                <a:ea typeface="+mn-ea"/>
              </a:rPr>
              <a:t> EX</a:t>
            </a:r>
            <a:r>
              <a:rPr lang="ja-JP" altLang="ja-JP" sz="2000" u="sng" dirty="0">
                <a:latin typeface="+mn-ea"/>
                <a:ea typeface="+mn-ea"/>
              </a:rPr>
              <a:t>」</a:t>
            </a:r>
            <a:r>
              <a:rPr lang="ja-JP" altLang="en-US" sz="2000" u="sng" dirty="0">
                <a:latin typeface="+mn-ea"/>
                <a:ea typeface="+mn-ea"/>
              </a:rPr>
              <a:t>の成分変更は</a:t>
            </a:r>
            <a:r>
              <a:rPr lang="ja-JP" altLang="ja-JP" sz="2000" u="sng" dirty="0">
                <a:latin typeface="+mn-ea"/>
                <a:ea typeface="+mn-ea"/>
              </a:rPr>
              <a:t>あるのでしょうか？</a:t>
            </a:r>
            <a:endParaRPr lang="ja-JP" altLang="ja-JP" sz="3600" u="sng" dirty="0">
              <a:latin typeface="+mn-ea"/>
              <a:ea typeface="+mn-ea"/>
            </a:endParaRPr>
          </a:p>
        </p:txBody>
      </p:sp>
      <p:sp>
        <p:nvSpPr>
          <p:cNvPr id="3" name="コンテンツ プレースホルダー 2">
            <a:extLst>
              <a:ext uri="{FF2B5EF4-FFF2-40B4-BE49-F238E27FC236}">
                <a16:creationId xmlns:a16="http://schemas.microsoft.com/office/drawing/2014/main" id="{399F56FE-7DDA-784F-AE4F-49CE8D57B1D6}"/>
              </a:ext>
            </a:extLst>
          </p:cNvPr>
          <p:cNvSpPr>
            <a:spLocks noGrp="1"/>
          </p:cNvSpPr>
          <p:nvPr>
            <p:ph idx="1"/>
          </p:nvPr>
        </p:nvSpPr>
        <p:spPr>
          <a:xfrm>
            <a:off x="319314" y="1002870"/>
            <a:ext cx="11553372" cy="4351338"/>
          </a:xfrm>
        </p:spPr>
        <p:txBody>
          <a:bodyPr vert="horz" lIns="91440" tIns="45720" rIns="91440" bIns="45720" rtlCol="0" anchor="t">
            <a:noAutofit/>
          </a:bodyPr>
          <a:lstStyle/>
          <a:p>
            <a:pPr marL="0" indent="0">
              <a:lnSpc>
                <a:spcPct val="100000"/>
              </a:lnSpc>
              <a:buNone/>
            </a:pPr>
            <a:r>
              <a:rPr lang="en-US" altLang="ja-JP" sz="4800" dirty="0">
                <a:latin typeface="Arial" panose="020B0604020202020204" pitchFamily="34" charset="0"/>
                <a:cs typeface="Arial" panose="020B0604020202020204" pitchFamily="34" charset="0"/>
              </a:rPr>
              <a:t>A</a:t>
            </a:r>
            <a:r>
              <a:rPr lang="ja-JP" altLang="ja-JP" sz="4800" dirty="0">
                <a:latin typeface="Arial" panose="020B0604020202020204" pitchFamily="34" charset="0"/>
                <a:cs typeface="Arial" panose="020B0604020202020204" pitchFamily="34" charset="0"/>
              </a:rPr>
              <a:t>：</a:t>
            </a:r>
            <a:r>
              <a:rPr lang="ja-JP" altLang="ja-JP" sz="3200" dirty="0">
                <a:latin typeface="+mn-ea"/>
              </a:rPr>
              <a:t>今回の製品化に際し、現代の食生活や社会環境、さらには近年の研究発表などを</a:t>
            </a:r>
            <a:r>
              <a:rPr lang="ja-JP" altLang="en-US" sz="3200" dirty="0">
                <a:latin typeface="+mn-ea"/>
              </a:rPr>
              <a:t>踏まえて</a:t>
            </a:r>
            <a:r>
              <a:rPr lang="ja-JP" altLang="ja-JP" sz="3200" dirty="0">
                <a:latin typeface="+mn-ea"/>
              </a:rPr>
              <a:t>、あらためて見直した結果、</a:t>
            </a:r>
            <a:endParaRPr lang="en-US" altLang="ja-JP" sz="3200" dirty="0">
              <a:latin typeface="+mn-ea"/>
            </a:endParaRPr>
          </a:p>
          <a:p>
            <a:pPr marL="0" indent="0">
              <a:lnSpc>
                <a:spcPct val="100000"/>
              </a:lnSpc>
              <a:buNone/>
            </a:pPr>
            <a:r>
              <a:rPr lang="ja-JP" altLang="en-US" sz="3200" dirty="0">
                <a:latin typeface="+mn-ea"/>
              </a:rPr>
              <a:t>これまでの</a:t>
            </a:r>
            <a:r>
              <a:rPr lang="ja-JP" altLang="ja-JP" sz="3200" b="1" dirty="0">
                <a:solidFill>
                  <a:schemeClr val="accent6"/>
                </a:solidFill>
                <a:latin typeface="+mn-ea"/>
              </a:rPr>
              <a:t>「ビタミン</a:t>
            </a:r>
            <a:r>
              <a:rPr lang="en-US" altLang="ja-JP" sz="3200" b="1" dirty="0">
                <a:solidFill>
                  <a:schemeClr val="accent6"/>
                </a:solidFill>
                <a:latin typeface="+mn-ea"/>
              </a:rPr>
              <a:t>K</a:t>
            </a:r>
            <a:r>
              <a:rPr lang="ja-JP" altLang="ja-JP" sz="3200" b="1" dirty="0">
                <a:solidFill>
                  <a:schemeClr val="accent6"/>
                </a:solidFill>
                <a:latin typeface="+mn-ea"/>
              </a:rPr>
              <a:t>」「カリウム」「緑茶葉抽出物」</a:t>
            </a:r>
            <a:br>
              <a:rPr lang="en-US" altLang="ja-JP" sz="3200" b="1" dirty="0">
                <a:solidFill>
                  <a:schemeClr val="accent6"/>
                </a:solidFill>
                <a:latin typeface="+mn-ea"/>
              </a:rPr>
            </a:br>
            <a:r>
              <a:rPr lang="ja-JP" altLang="ja-JP" sz="3200" b="1" dirty="0">
                <a:solidFill>
                  <a:schemeClr val="accent6"/>
                </a:solidFill>
                <a:latin typeface="+mn-ea"/>
              </a:rPr>
              <a:t>「クエルセチン」を割愛</a:t>
            </a:r>
            <a:r>
              <a:rPr lang="ja-JP" altLang="ja-JP" sz="3200" dirty="0">
                <a:latin typeface="+mn-ea"/>
              </a:rPr>
              <a:t>することとなりました。しかし、</a:t>
            </a:r>
            <a:endParaRPr lang="en-US" altLang="ja-JP" sz="3200" dirty="0">
              <a:latin typeface="+mn-ea"/>
            </a:endParaRPr>
          </a:p>
          <a:p>
            <a:pPr marL="0" indent="0">
              <a:lnSpc>
                <a:spcPct val="100000"/>
              </a:lnSpc>
              <a:buNone/>
            </a:pPr>
            <a:r>
              <a:rPr lang="ja-JP" altLang="ja-JP" sz="3200" dirty="0">
                <a:latin typeface="+mn-ea"/>
              </a:rPr>
              <a:t>その一方で、新たに</a:t>
            </a:r>
            <a:r>
              <a:rPr lang="ja-JP" altLang="ja-JP" sz="3200" b="1" dirty="0">
                <a:solidFill>
                  <a:schemeClr val="accent6"/>
                </a:solidFill>
                <a:latin typeface="+mn-ea"/>
              </a:rPr>
              <a:t>５つのミネラル（亜鉛・マンガン・モリブデン・銅・クロム）とβ</a:t>
            </a:r>
            <a:r>
              <a:rPr lang="en-US" altLang="ja-JP" sz="3200" b="1" dirty="0">
                <a:solidFill>
                  <a:schemeClr val="accent6"/>
                </a:solidFill>
                <a:latin typeface="+mn-ea"/>
              </a:rPr>
              <a:t>-</a:t>
            </a:r>
            <a:r>
              <a:rPr lang="ja-JP" altLang="ja-JP" sz="3200" b="1" dirty="0">
                <a:solidFill>
                  <a:schemeClr val="accent6"/>
                </a:solidFill>
                <a:latin typeface="+mn-ea"/>
              </a:rPr>
              <a:t>クリプトキサンチンを追加</a:t>
            </a:r>
            <a:r>
              <a:rPr lang="ja-JP" altLang="ja-JP" sz="3200" dirty="0">
                <a:latin typeface="+mn-ea"/>
              </a:rPr>
              <a:t>いたしました。この凝縮されたコンパクトな形状により、豊富</a:t>
            </a:r>
            <a:r>
              <a:rPr lang="ja-JP" altLang="en-US" sz="3200" dirty="0">
                <a:latin typeface="+mn-ea"/>
              </a:rPr>
              <a:t>か</a:t>
            </a:r>
            <a:r>
              <a:rPr lang="ja-JP" altLang="ja-JP" sz="3200" dirty="0">
                <a:latin typeface="+mn-ea"/>
              </a:rPr>
              <a:t>つ</a:t>
            </a:r>
            <a:br>
              <a:rPr lang="en-US" altLang="ja-JP" sz="3200" dirty="0">
                <a:latin typeface="+mn-ea"/>
              </a:rPr>
            </a:br>
            <a:r>
              <a:rPr lang="ja-JP" altLang="ja-JP" sz="3200" dirty="0">
                <a:latin typeface="+mn-ea"/>
              </a:rPr>
              <a:t>バランスの</a:t>
            </a:r>
            <a:r>
              <a:rPr lang="ja-JP" altLang="en-US" sz="3200" dirty="0">
                <a:latin typeface="+mn-ea"/>
              </a:rPr>
              <a:t>取れた</a:t>
            </a:r>
            <a:r>
              <a:rPr lang="ja-JP" altLang="ja-JP" sz="3200" dirty="0">
                <a:latin typeface="+mn-ea"/>
              </a:rPr>
              <a:t>栄養成分を、飲みやすく摂取していただける製品となりました。</a:t>
            </a:r>
          </a:p>
          <a:p>
            <a:pPr marL="0" indent="0">
              <a:lnSpc>
                <a:spcPct val="100000"/>
              </a:lnSpc>
              <a:buNone/>
            </a:pPr>
            <a:endParaRPr lang="ja-JP" altLang="ja-JP" sz="3200" dirty="0"/>
          </a:p>
        </p:txBody>
      </p:sp>
      <p:sp>
        <p:nvSpPr>
          <p:cNvPr id="4" name="正方形/長方形 3">
            <a:extLst>
              <a:ext uri="{FF2B5EF4-FFF2-40B4-BE49-F238E27FC236}">
                <a16:creationId xmlns:a16="http://schemas.microsoft.com/office/drawing/2014/main" id="{D3736B1F-241B-4B03-A5B9-C8A47A18C5D3}"/>
              </a:ext>
            </a:extLst>
          </p:cNvPr>
          <p:cNvSpPr/>
          <p:nvPr/>
        </p:nvSpPr>
        <p:spPr>
          <a:xfrm>
            <a:off x="9775975" y="115899"/>
            <a:ext cx="2302233" cy="369332"/>
          </a:xfrm>
          <a:prstGeom prst="rect">
            <a:avLst/>
          </a:prstGeom>
        </p:spPr>
        <p:txBody>
          <a:bodyPr wrap="none">
            <a:spAutoFit/>
          </a:bodyPr>
          <a:lstStyle/>
          <a:p>
            <a:r>
              <a:rPr lang="ja-JP" altLang="en-US" kern="0">
                <a:latin typeface="小塚ゴシック Pro R" pitchFamily="34" charset="-128"/>
                <a:ea typeface="小塚ゴシック Pro R" pitchFamily="34" charset="-128"/>
                <a:cs typeface="Verlag Book" charset="0"/>
                <a:sym typeface="Calibri"/>
              </a:rPr>
              <a:t>よくある質問 </a:t>
            </a:r>
            <a:r>
              <a:rPr lang="en-US" altLang="ja-JP" kern="0">
                <a:latin typeface="小塚ゴシック Pro R" pitchFamily="34" charset="-128"/>
                <a:ea typeface="小塚ゴシック Pro R" pitchFamily="34" charset="-128"/>
                <a:cs typeface="Verlag Book" charset="0"/>
                <a:sym typeface="Calibri"/>
              </a:rPr>
              <a:t>(</a:t>
            </a:r>
            <a:r>
              <a:rPr lang="en-US" altLang="ja-JP" kern="0">
                <a:latin typeface="Arial" panose="020B0604020202020204" pitchFamily="34" charset="0"/>
                <a:ea typeface="小塚ゴシック Pro R" pitchFamily="34" charset="-128"/>
                <a:cs typeface="Arial" panose="020B0604020202020204" pitchFamily="34" charset="0"/>
                <a:sym typeface="Calibri"/>
              </a:rPr>
              <a:t>Q&amp;A</a:t>
            </a:r>
            <a:r>
              <a:rPr lang="en-US" altLang="ja-JP" kern="0">
                <a:latin typeface="小塚ゴシック Pro R" pitchFamily="34" charset="-128"/>
                <a:ea typeface="小塚ゴシック Pro R" pitchFamily="34" charset="-128"/>
                <a:cs typeface="Verlag Book" charset="0"/>
                <a:sym typeface="Calibri"/>
              </a:rPr>
              <a:t>)</a:t>
            </a:r>
            <a:endParaRPr lang="ja-JP" altLang="en-US"/>
          </a:p>
        </p:txBody>
      </p:sp>
    </p:spTree>
    <p:extLst>
      <p:ext uri="{BB962C8B-B14F-4D97-AF65-F5344CB8AC3E}">
        <p14:creationId xmlns:p14="http://schemas.microsoft.com/office/powerpoint/2010/main" val="26822172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34CB825-B6F0-4230-A02A-4D0E7348781F}"/>
              </a:ext>
            </a:extLst>
          </p:cNvPr>
          <p:cNvSpPr>
            <a:spLocks noGrp="1"/>
          </p:cNvSpPr>
          <p:nvPr>
            <p:ph idx="1"/>
          </p:nvPr>
        </p:nvSpPr>
        <p:spPr>
          <a:xfrm>
            <a:off x="640976" y="2156759"/>
            <a:ext cx="11201400" cy="4351338"/>
          </a:xfrm>
        </p:spPr>
        <p:txBody>
          <a:bodyPr>
            <a:normAutofit/>
          </a:bodyPr>
          <a:lstStyle/>
          <a:p>
            <a:pPr marL="0" indent="0">
              <a:buNone/>
            </a:pPr>
            <a:r>
              <a:rPr lang="en-US" altLang="ja-JP" sz="4400" b="1" dirty="0">
                <a:latin typeface="Arial" panose="020B0604020202020204" pitchFamily="34" charset="0"/>
                <a:cs typeface="Arial" panose="020B0604020202020204" pitchFamily="34" charset="0"/>
              </a:rPr>
              <a:t>Q:	</a:t>
            </a:r>
            <a:r>
              <a:rPr lang="ja-JP" altLang="en-US" sz="4400" dirty="0">
                <a:latin typeface="+mj-ea"/>
              </a:rPr>
              <a:t>ソフトカプセルのサイズが</a:t>
            </a:r>
            <a:endParaRPr lang="en-US" altLang="ja-JP" sz="4400" dirty="0">
              <a:latin typeface="+mj-ea"/>
            </a:endParaRPr>
          </a:p>
          <a:p>
            <a:pPr marL="0" indent="0">
              <a:buNone/>
            </a:pPr>
            <a:r>
              <a:rPr lang="en-US" altLang="ja-JP" sz="4400" dirty="0">
                <a:latin typeface="+mj-ea"/>
              </a:rPr>
              <a:t>	</a:t>
            </a:r>
            <a:r>
              <a:rPr lang="ja-JP" altLang="en-US" sz="4400" dirty="0">
                <a:latin typeface="+mj-ea"/>
              </a:rPr>
              <a:t>小さくなったのに同じ量の</a:t>
            </a:r>
            <a:r>
              <a:rPr lang="en-US" altLang="ja-JP" sz="4400" dirty="0">
                <a:latin typeface="+mj-ea"/>
              </a:rPr>
              <a:t>EPA</a:t>
            </a:r>
            <a:r>
              <a:rPr lang="ja-JP" altLang="en-US" sz="4400" dirty="0">
                <a:latin typeface="+mj-ea"/>
              </a:rPr>
              <a:t>、</a:t>
            </a:r>
            <a:endParaRPr lang="en-US" altLang="ja-JP" sz="4400" dirty="0">
              <a:latin typeface="+mj-ea"/>
            </a:endParaRPr>
          </a:p>
          <a:p>
            <a:pPr marL="0" indent="0">
              <a:buNone/>
            </a:pPr>
            <a:r>
              <a:rPr lang="en-US" altLang="ja-JP" sz="4400" dirty="0">
                <a:latin typeface="+mj-ea"/>
              </a:rPr>
              <a:t>	DHA</a:t>
            </a:r>
            <a:r>
              <a:rPr lang="ja-JP" altLang="en-US" sz="4400" dirty="0">
                <a:latin typeface="+mj-ea"/>
              </a:rPr>
              <a:t>が含まれているのは、</a:t>
            </a:r>
            <a:endParaRPr lang="en-US" altLang="ja-JP" sz="4400" dirty="0">
              <a:latin typeface="+mj-ea"/>
            </a:endParaRPr>
          </a:p>
          <a:p>
            <a:pPr marL="0" indent="0">
              <a:buNone/>
            </a:pPr>
            <a:r>
              <a:rPr lang="en-US" altLang="ja-JP" sz="4400" dirty="0">
                <a:latin typeface="+mj-ea"/>
              </a:rPr>
              <a:t>	</a:t>
            </a:r>
            <a:r>
              <a:rPr lang="ja-JP" altLang="en-US" sz="4400" dirty="0">
                <a:latin typeface="+mj-ea"/>
              </a:rPr>
              <a:t>なぜですか？</a:t>
            </a:r>
            <a:endParaRPr kumimoji="1" lang="ja-JP" altLang="en-US" sz="3600" dirty="0">
              <a:latin typeface="+mj-ea"/>
            </a:endParaRPr>
          </a:p>
        </p:txBody>
      </p:sp>
      <p:sp>
        <p:nvSpPr>
          <p:cNvPr id="4" name="正方形/長方形 3">
            <a:extLst>
              <a:ext uri="{FF2B5EF4-FFF2-40B4-BE49-F238E27FC236}">
                <a16:creationId xmlns:a16="http://schemas.microsoft.com/office/drawing/2014/main" id="{1B7F0A5D-BB7C-4E7D-B417-B8C41C47EFD1}"/>
              </a:ext>
            </a:extLst>
          </p:cNvPr>
          <p:cNvSpPr/>
          <p:nvPr/>
        </p:nvSpPr>
        <p:spPr>
          <a:xfrm>
            <a:off x="9714591" y="180459"/>
            <a:ext cx="2302233" cy="369332"/>
          </a:xfrm>
          <a:prstGeom prst="rect">
            <a:avLst/>
          </a:prstGeom>
        </p:spPr>
        <p:txBody>
          <a:bodyPr wrap="none">
            <a:spAutoFit/>
          </a:bodyPr>
          <a:lstStyle/>
          <a:p>
            <a:r>
              <a:rPr lang="ja-JP" altLang="en-US" kern="0" dirty="0">
                <a:latin typeface="小塚ゴシック Pro R" pitchFamily="34" charset="-128"/>
                <a:ea typeface="小塚ゴシック Pro R" pitchFamily="34" charset="-128"/>
                <a:cs typeface="Verlag Book" charset="0"/>
                <a:sym typeface="Calibri"/>
              </a:rPr>
              <a:t>よくある質問 </a:t>
            </a:r>
            <a:r>
              <a:rPr lang="en-US" altLang="ja-JP" kern="0" dirty="0">
                <a:latin typeface="小塚ゴシック Pro R" pitchFamily="34" charset="-128"/>
                <a:ea typeface="小塚ゴシック Pro R" pitchFamily="34" charset="-128"/>
                <a:cs typeface="Verlag Book" charset="0"/>
                <a:sym typeface="Calibri"/>
              </a:rPr>
              <a:t>(</a:t>
            </a:r>
            <a:r>
              <a:rPr lang="en-US" altLang="ja-JP" kern="0" dirty="0">
                <a:latin typeface="Arial" panose="020B0604020202020204" pitchFamily="34" charset="0"/>
                <a:ea typeface="小塚ゴシック Pro R" pitchFamily="34" charset="-128"/>
                <a:cs typeface="Arial" panose="020B0604020202020204" pitchFamily="34" charset="0"/>
                <a:sym typeface="Calibri"/>
              </a:rPr>
              <a:t>Q&amp;A</a:t>
            </a:r>
            <a:r>
              <a:rPr lang="en-US" altLang="ja-JP" kern="0" dirty="0">
                <a:latin typeface="小塚ゴシック Pro R" pitchFamily="34" charset="-128"/>
                <a:ea typeface="小塚ゴシック Pro R" pitchFamily="34" charset="-128"/>
                <a:cs typeface="Verlag Book" charset="0"/>
                <a:sym typeface="Calibri"/>
              </a:rPr>
              <a:t>)</a:t>
            </a:r>
            <a:endParaRPr lang="ja-JP" altLang="en-US" dirty="0"/>
          </a:p>
        </p:txBody>
      </p:sp>
    </p:spTree>
    <p:extLst>
      <p:ext uri="{BB962C8B-B14F-4D97-AF65-F5344CB8AC3E}">
        <p14:creationId xmlns:p14="http://schemas.microsoft.com/office/powerpoint/2010/main" val="7733461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A04B47-8FC2-4E03-B2DB-8923FD69DC39}"/>
              </a:ext>
            </a:extLst>
          </p:cNvPr>
          <p:cNvSpPr>
            <a:spLocks noGrp="1"/>
          </p:cNvSpPr>
          <p:nvPr>
            <p:ph type="title"/>
          </p:nvPr>
        </p:nvSpPr>
        <p:spPr>
          <a:xfrm>
            <a:off x="336176" y="549791"/>
            <a:ext cx="11519647" cy="1325563"/>
          </a:xfrm>
        </p:spPr>
        <p:txBody>
          <a:bodyPr>
            <a:normAutofit/>
          </a:bodyPr>
          <a:lstStyle/>
          <a:p>
            <a:r>
              <a:rPr lang="en-US" altLang="ja-JP" sz="2800" b="1" dirty="0">
                <a:latin typeface="Arial" panose="020B0604020202020204" pitchFamily="34" charset="0"/>
                <a:cs typeface="Arial" panose="020B0604020202020204" pitchFamily="34" charset="0"/>
              </a:rPr>
              <a:t>Q</a:t>
            </a:r>
            <a:r>
              <a:rPr lang="ja-JP" altLang="ja-JP" sz="2800" b="1" dirty="0">
                <a:latin typeface="Arial" panose="020B0604020202020204" pitchFamily="34" charset="0"/>
                <a:cs typeface="Arial" panose="020B0604020202020204" pitchFamily="34" charset="0"/>
              </a:rPr>
              <a:t>：</a:t>
            </a:r>
            <a:r>
              <a:rPr lang="ja-JP" altLang="en-US" sz="2000" u="sng" dirty="0">
                <a:latin typeface="小塚ゴシック Pro R"/>
                <a:ea typeface="+mn-ea"/>
              </a:rPr>
              <a:t>ソフトカプセルのサイズが小さくなったのに同じ量の</a:t>
            </a:r>
            <a:r>
              <a:rPr lang="en-US" altLang="ja-JP" sz="2000" u="sng" dirty="0">
                <a:latin typeface="小塚ゴシック Pro R"/>
                <a:ea typeface="+mn-ea"/>
              </a:rPr>
              <a:t>EPA</a:t>
            </a:r>
            <a:r>
              <a:rPr lang="ja-JP" altLang="en-US" sz="2000" u="sng" dirty="0">
                <a:latin typeface="小塚ゴシック Pro R"/>
                <a:ea typeface="+mn-ea"/>
              </a:rPr>
              <a:t>、</a:t>
            </a:r>
            <a:r>
              <a:rPr lang="en-US" altLang="ja-JP" sz="2000" u="sng" dirty="0">
                <a:latin typeface="小塚ゴシック Pro R"/>
                <a:ea typeface="+mn-ea"/>
              </a:rPr>
              <a:t>DHA</a:t>
            </a:r>
            <a:r>
              <a:rPr lang="ja-JP" altLang="en-US" sz="2000" u="sng" dirty="0">
                <a:latin typeface="小塚ゴシック Pro R"/>
                <a:ea typeface="+mn-ea"/>
              </a:rPr>
              <a:t>が含まれて</a:t>
            </a:r>
            <a:br>
              <a:rPr lang="en-US" altLang="ja-JP" sz="2000" u="sng" dirty="0">
                <a:latin typeface="小塚ゴシック Pro R"/>
                <a:ea typeface="+mn-ea"/>
              </a:rPr>
            </a:br>
            <a:r>
              <a:rPr lang="en-US" altLang="ja-JP" sz="2000" dirty="0">
                <a:latin typeface="小塚ゴシック Pro R"/>
                <a:ea typeface="+mn-ea"/>
              </a:rPr>
              <a:t>        </a:t>
            </a:r>
            <a:r>
              <a:rPr lang="ja-JP" altLang="en-US" sz="2000" u="sng" dirty="0">
                <a:latin typeface="小塚ゴシック Pro R"/>
                <a:ea typeface="+mn-ea"/>
              </a:rPr>
              <a:t>いるのは、なぜですか？</a:t>
            </a:r>
            <a:endParaRPr kumimoji="1" lang="ja-JP" altLang="en-US" sz="2000" u="sng" dirty="0">
              <a:latin typeface="小塚ゴシック Pro R"/>
              <a:ea typeface="+mn-ea"/>
            </a:endParaRPr>
          </a:p>
        </p:txBody>
      </p:sp>
      <p:sp>
        <p:nvSpPr>
          <p:cNvPr id="3" name="コンテンツ プレースホルダー 2">
            <a:extLst>
              <a:ext uri="{FF2B5EF4-FFF2-40B4-BE49-F238E27FC236}">
                <a16:creationId xmlns:a16="http://schemas.microsoft.com/office/drawing/2014/main" id="{134CB825-B6F0-4230-A02A-4D0E7348781F}"/>
              </a:ext>
            </a:extLst>
          </p:cNvPr>
          <p:cNvSpPr>
            <a:spLocks noGrp="1"/>
          </p:cNvSpPr>
          <p:nvPr>
            <p:ph idx="1"/>
          </p:nvPr>
        </p:nvSpPr>
        <p:spPr>
          <a:xfrm>
            <a:off x="336177" y="1669071"/>
            <a:ext cx="10825310" cy="4351338"/>
          </a:xfrm>
        </p:spPr>
        <p:txBody>
          <a:bodyPr>
            <a:normAutofit/>
          </a:bodyPr>
          <a:lstStyle/>
          <a:p>
            <a:pPr marL="0" indent="0">
              <a:buNone/>
            </a:pPr>
            <a:r>
              <a:rPr lang="en-US" altLang="ja-JP" sz="5400" dirty="0">
                <a:latin typeface="Arial" panose="020B0604020202020204" pitchFamily="34" charset="0"/>
                <a:cs typeface="Arial" panose="020B0604020202020204" pitchFamily="34" charset="0"/>
              </a:rPr>
              <a:t>A</a:t>
            </a:r>
            <a:r>
              <a:rPr lang="ja-JP" altLang="ja-JP" sz="5400" dirty="0">
                <a:latin typeface="Arial" panose="020B0604020202020204" pitchFamily="34" charset="0"/>
                <a:cs typeface="Arial" panose="020B0604020202020204" pitchFamily="34" charset="0"/>
              </a:rPr>
              <a:t>：</a:t>
            </a:r>
            <a:r>
              <a:rPr lang="ja-JP" altLang="en-US" sz="3600" b="1" dirty="0">
                <a:solidFill>
                  <a:schemeClr val="accent6"/>
                </a:solidFill>
                <a:latin typeface="小塚ゴシック Pro R"/>
              </a:rPr>
              <a:t>高濃度な原材料</a:t>
            </a:r>
            <a:r>
              <a:rPr lang="ja-JP" altLang="en-US" sz="3600" dirty="0">
                <a:latin typeface="小塚ゴシック Pro R"/>
              </a:rPr>
              <a:t>を使用することで、従来</a:t>
            </a:r>
            <a:br>
              <a:rPr lang="en-US" altLang="ja-JP" sz="3600" dirty="0">
                <a:latin typeface="小塚ゴシック Pro R"/>
              </a:rPr>
            </a:br>
            <a:r>
              <a:rPr lang="ja-JP" altLang="en-US" sz="3600" dirty="0">
                <a:latin typeface="小塚ゴシック Pro R"/>
              </a:rPr>
              <a:t>（ライフパック ナノ </a:t>
            </a:r>
            <a:r>
              <a:rPr lang="en-US" altLang="ja-JP" sz="3600" dirty="0">
                <a:latin typeface="小塚ゴシック Pro R"/>
              </a:rPr>
              <a:t>EX</a:t>
            </a:r>
            <a:r>
              <a:rPr lang="ja-JP" altLang="en-US" sz="3600" dirty="0">
                <a:latin typeface="小塚ゴシック Pro R"/>
              </a:rPr>
              <a:t>）と同じ量の</a:t>
            </a:r>
            <a:r>
              <a:rPr lang="en-US" altLang="ja-JP" sz="3600" dirty="0">
                <a:latin typeface="小塚ゴシック Pro R"/>
              </a:rPr>
              <a:t>EPA</a:t>
            </a:r>
            <a:r>
              <a:rPr lang="ja-JP" altLang="en-US" sz="3600" dirty="0">
                <a:latin typeface="小塚ゴシック Pro R"/>
              </a:rPr>
              <a:t>、</a:t>
            </a:r>
            <a:r>
              <a:rPr lang="en-US" altLang="ja-JP" sz="3600" dirty="0">
                <a:latin typeface="小塚ゴシック Pro R"/>
              </a:rPr>
              <a:t>DHA</a:t>
            </a:r>
            <a:r>
              <a:rPr lang="ja-JP" altLang="en-US" sz="3600" dirty="0">
                <a:latin typeface="小塚ゴシック Pro R"/>
              </a:rPr>
              <a:t>を配合することが可能となりました。</a:t>
            </a:r>
            <a:endParaRPr kumimoji="1" lang="ja-JP" altLang="en-US" sz="3600" dirty="0">
              <a:latin typeface="小塚ゴシック Pro R"/>
            </a:endParaRPr>
          </a:p>
        </p:txBody>
      </p:sp>
      <p:sp>
        <p:nvSpPr>
          <p:cNvPr id="4" name="正方形/長方形 3">
            <a:extLst>
              <a:ext uri="{FF2B5EF4-FFF2-40B4-BE49-F238E27FC236}">
                <a16:creationId xmlns:a16="http://schemas.microsoft.com/office/drawing/2014/main" id="{D9242E01-E31D-4AF7-AC48-963A5AE2DB2A}"/>
              </a:ext>
            </a:extLst>
          </p:cNvPr>
          <p:cNvSpPr/>
          <p:nvPr/>
        </p:nvSpPr>
        <p:spPr>
          <a:xfrm>
            <a:off x="9714591" y="180459"/>
            <a:ext cx="2302233" cy="369332"/>
          </a:xfrm>
          <a:prstGeom prst="rect">
            <a:avLst/>
          </a:prstGeom>
        </p:spPr>
        <p:txBody>
          <a:bodyPr wrap="none">
            <a:spAutoFit/>
          </a:bodyPr>
          <a:lstStyle/>
          <a:p>
            <a:r>
              <a:rPr lang="ja-JP" altLang="en-US" kern="0">
                <a:latin typeface="小塚ゴシック Pro R" pitchFamily="34" charset="-128"/>
                <a:ea typeface="小塚ゴシック Pro R" pitchFamily="34" charset="-128"/>
                <a:cs typeface="Verlag Book" charset="0"/>
                <a:sym typeface="Calibri"/>
              </a:rPr>
              <a:t>よくある質問 </a:t>
            </a:r>
            <a:r>
              <a:rPr lang="en-US" altLang="ja-JP" kern="0">
                <a:latin typeface="小塚ゴシック Pro R" pitchFamily="34" charset="-128"/>
                <a:ea typeface="小塚ゴシック Pro R" pitchFamily="34" charset="-128"/>
                <a:cs typeface="Verlag Book" charset="0"/>
                <a:sym typeface="Calibri"/>
              </a:rPr>
              <a:t>(</a:t>
            </a:r>
            <a:r>
              <a:rPr lang="en-US" altLang="ja-JP" kern="0">
                <a:latin typeface="Arial" panose="020B0604020202020204" pitchFamily="34" charset="0"/>
                <a:ea typeface="小塚ゴシック Pro R" pitchFamily="34" charset="-128"/>
                <a:cs typeface="Arial" panose="020B0604020202020204" pitchFamily="34" charset="0"/>
                <a:sym typeface="Calibri"/>
              </a:rPr>
              <a:t>Q&amp;A</a:t>
            </a:r>
            <a:r>
              <a:rPr lang="en-US" altLang="ja-JP" kern="0">
                <a:latin typeface="小塚ゴシック Pro R" pitchFamily="34" charset="-128"/>
                <a:ea typeface="小塚ゴシック Pro R" pitchFamily="34" charset="-128"/>
                <a:cs typeface="Verlag Book" charset="0"/>
                <a:sym typeface="Calibri"/>
              </a:rPr>
              <a:t>)</a:t>
            </a:r>
            <a:endParaRPr lang="ja-JP" altLang="en-US"/>
          </a:p>
        </p:txBody>
      </p:sp>
    </p:spTree>
    <p:extLst>
      <p:ext uri="{BB962C8B-B14F-4D97-AF65-F5344CB8AC3E}">
        <p14:creationId xmlns:p14="http://schemas.microsoft.com/office/powerpoint/2010/main" val="34899200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7E9D529-F1CE-4C71-B52C-465102C3CCA6}"/>
              </a:ext>
            </a:extLst>
          </p:cNvPr>
          <p:cNvSpPr>
            <a:spLocks noGrp="1"/>
          </p:cNvSpPr>
          <p:nvPr>
            <p:ph idx="1"/>
          </p:nvPr>
        </p:nvSpPr>
        <p:spPr>
          <a:xfrm>
            <a:off x="838199" y="1690689"/>
            <a:ext cx="10861431" cy="4486274"/>
          </a:xfrm>
        </p:spPr>
        <p:txBody>
          <a:bodyPr>
            <a:normAutofit/>
          </a:bodyPr>
          <a:lstStyle/>
          <a:p>
            <a:pPr marL="0" indent="0">
              <a:lnSpc>
                <a:spcPct val="100000"/>
              </a:lnSpc>
              <a:buNone/>
            </a:pPr>
            <a:r>
              <a:rPr lang="en-US" altLang="ja-JP" sz="4400" b="1">
                <a:latin typeface="Arial" panose="020B0604020202020204" pitchFamily="34" charset="0"/>
                <a:cs typeface="Arial" panose="020B0604020202020204" pitchFamily="34" charset="0"/>
              </a:rPr>
              <a:t>Q:	</a:t>
            </a:r>
            <a:r>
              <a:rPr lang="ja-JP" altLang="en-US" sz="4400">
                <a:latin typeface="小塚ゴシック Pro R"/>
              </a:rPr>
              <a:t>よりプレミアムな健康づくりのために</a:t>
            </a:r>
            <a:endParaRPr lang="en-US" altLang="ja-JP" sz="4400">
              <a:latin typeface="小塚ゴシック Pro R"/>
            </a:endParaRPr>
          </a:p>
          <a:p>
            <a:pPr marL="0" indent="0">
              <a:lnSpc>
                <a:spcPct val="100000"/>
              </a:lnSpc>
              <a:buNone/>
            </a:pPr>
            <a:r>
              <a:rPr lang="en-US" altLang="ja-JP" sz="4400">
                <a:latin typeface="小塚ゴシック Pro R"/>
              </a:rPr>
              <a:t>	</a:t>
            </a:r>
            <a:r>
              <a:rPr lang="ja-JP" altLang="ja-JP" sz="4400">
                <a:latin typeface="小塚ゴシック Pro R"/>
              </a:rPr>
              <a:t>ライフパック ナノ</a:t>
            </a:r>
            <a:r>
              <a:rPr lang="en-US" altLang="ja-JP" sz="4400">
                <a:latin typeface="小塚ゴシック Pro R"/>
              </a:rPr>
              <a:t> </a:t>
            </a:r>
            <a:r>
              <a:rPr lang="ja-JP" altLang="ja-JP" sz="4400">
                <a:latin typeface="小塚ゴシック Pro R"/>
              </a:rPr>
              <a:t>プラスと</a:t>
            </a:r>
            <a:r>
              <a:rPr lang="ja-JP" altLang="en-US" sz="4400">
                <a:latin typeface="小塚ゴシック Pro R"/>
              </a:rPr>
              <a:t>一緒に</a:t>
            </a:r>
            <a:br>
              <a:rPr lang="en-US" altLang="ja-JP" sz="4400">
                <a:latin typeface="小塚ゴシック Pro R"/>
              </a:rPr>
            </a:br>
            <a:r>
              <a:rPr lang="en-US" altLang="ja-JP" sz="4400">
                <a:latin typeface="小塚ゴシック Pro R"/>
              </a:rPr>
              <a:t>	</a:t>
            </a:r>
            <a:r>
              <a:rPr lang="ja-JP" altLang="en-US" sz="4400">
                <a:latin typeface="小塚ゴシック Pro R"/>
              </a:rPr>
              <a:t>摂るとよいものはありますか？</a:t>
            </a:r>
            <a:endParaRPr kumimoji="1" lang="ja-JP" altLang="en-US" sz="2400">
              <a:latin typeface="小塚ゴシック Pro R"/>
            </a:endParaRPr>
          </a:p>
        </p:txBody>
      </p:sp>
      <p:sp>
        <p:nvSpPr>
          <p:cNvPr id="4" name="正方形/長方形 3">
            <a:extLst>
              <a:ext uri="{FF2B5EF4-FFF2-40B4-BE49-F238E27FC236}">
                <a16:creationId xmlns:a16="http://schemas.microsoft.com/office/drawing/2014/main" id="{4FD93AAA-D3F9-4205-BCB9-9D7B41097B15}"/>
              </a:ext>
            </a:extLst>
          </p:cNvPr>
          <p:cNvSpPr/>
          <p:nvPr/>
        </p:nvSpPr>
        <p:spPr>
          <a:xfrm>
            <a:off x="9714591" y="180459"/>
            <a:ext cx="2302233" cy="369332"/>
          </a:xfrm>
          <a:prstGeom prst="rect">
            <a:avLst/>
          </a:prstGeom>
        </p:spPr>
        <p:txBody>
          <a:bodyPr wrap="none">
            <a:spAutoFit/>
          </a:bodyPr>
          <a:lstStyle/>
          <a:p>
            <a:r>
              <a:rPr lang="ja-JP" altLang="en-US" kern="0">
                <a:latin typeface="小塚ゴシック Pro R" pitchFamily="34" charset="-128"/>
                <a:ea typeface="小塚ゴシック Pro R" pitchFamily="34" charset="-128"/>
                <a:cs typeface="Verlag Book" charset="0"/>
                <a:sym typeface="Calibri"/>
              </a:rPr>
              <a:t>よくある質問 </a:t>
            </a:r>
            <a:r>
              <a:rPr lang="en-US" altLang="ja-JP" kern="0">
                <a:latin typeface="小塚ゴシック Pro R" pitchFamily="34" charset="-128"/>
                <a:ea typeface="小塚ゴシック Pro R" pitchFamily="34" charset="-128"/>
                <a:cs typeface="Verlag Book" charset="0"/>
                <a:sym typeface="Calibri"/>
              </a:rPr>
              <a:t>(</a:t>
            </a:r>
            <a:r>
              <a:rPr lang="en-US" altLang="ja-JP" kern="0">
                <a:latin typeface="Arial" panose="020B0604020202020204" pitchFamily="34" charset="0"/>
                <a:ea typeface="小塚ゴシック Pro R" pitchFamily="34" charset="-128"/>
                <a:cs typeface="Arial" panose="020B0604020202020204" pitchFamily="34" charset="0"/>
                <a:sym typeface="Calibri"/>
              </a:rPr>
              <a:t>Q&amp;A</a:t>
            </a:r>
            <a:r>
              <a:rPr lang="en-US" altLang="ja-JP" kern="0">
                <a:latin typeface="小塚ゴシック Pro R" pitchFamily="34" charset="-128"/>
                <a:ea typeface="小塚ゴシック Pro R" pitchFamily="34" charset="-128"/>
                <a:cs typeface="Verlag Book" charset="0"/>
                <a:sym typeface="Calibri"/>
              </a:rPr>
              <a:t>)</a:t>
            </a:r>
            <a:endParaRPr lang="ja-JP" altLang="en-US"/>
          </a:p>
        </p:txBody>
      </p:sp>
    </p:spTree>
    <p:extLst>
      <p:ext uri="{BB962C8B-B14F-4D97-AF65-F5344CB8AC3E}">
        <p14:creationId xmlns:p14="http://schemas.microsoft.com/office/powerpoint/2010/main" val="2133494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B48851-B965-4ECF-A1AC-C31C00B4D099}"/>
              </a:ext>
            </a:extLst>
          </p:cNvPr>
          <p:cNvSpPr>
            <a:spLocks noGrp="1"/>
          </p:cNvSpPr>
          <p:nvPr>
            <p:ph type="title"/>
          </p:nvPr>
        </p:nvSpPr>
        <p:spPr>
          <a:xfrm>
            <a:off x="421341" y="332081"/>
            <a:ext cx="11349318" cy="1325563"/>
          </a:xfrm>
        </p:spPr>
        <p:txBody>
          <a:bodyPr>
            <a:noAutofit/>
          </a:bodyPr>
          <a:lstStyle/>
          <a:p>
            <a:r>
              <a:rPr lang="en-US" altLang="ja-JP" sz="2800" b="1">
                <a:latin typeface="Arial" panose="020B0604020202020204" pitchFamily="34" charset="0"/>
                <a:cs typeface="Arial" panose="020B0604020202020204" pitchFamily="34" charset="0"/>
              </a:rPr>
              <a:t>Q</a:t>
            </a:r>
            <a:r>
              <a:rPr lang="ja-JP" altLang="ja-JP" sz="2800" b="1">
                <a:latin typeface="Arial" panose="020B0604020202020204" pitchFamily="34" charset="0"/>
                <a:cs typeface="Arial" panose="020B0604020202020204" pitchFamily="34" charset="0"/>
              </a:rPr>
              <a:t>：</a:t>
            </a:r>
            <a:r>
              <a:rPr lang="ja-JP" altLang="en-US" sz="2000" u="sng">
                <a:latin typeface="小塚ゴシック Pro R"/>
                <a:ea typeface="+mn-ea"/>
              </a:rPr>
              <a:t>よりプレミアムな健康づくりのために</a:t>
            </a:r>
            <a:r>
              <a:rPr lang="ja-JP" altLang="ja-JP" sz="2000" u="sng">
                <a:latin typeface="小塚ゴシック Pro R"/>
                <a:ea typeface="+mn-ea"/>
              </a:rPr>
              <a:t>ライフパック ナノプラスと</a:t>
            </a:r>
            <a:r>
              <a:rPr lang="ja-JP" altLang="en-US" sz="2000" u="sng">
                <a:latin typeface="小塚ゴシック Pro R"/>
                <a:ea typeface="+mn-ea"/>
              </a:rPr>
              <a:t>一緒に摂るとよいものは</a:t>
            </a:r>
            <a:br>
              <a:rPr lang="en-US" altLang="ja-JP" sz="2000" u="sng">
                <a:latin typeface="小塚ゴシック Pro R"/>
                <a:ea typeface="+mn-ea"/>
              </a:rPr>
            </a:br>
            <a:r>
              <a:rPr lang="ja-JP" altLang="en-US" sz="2000" u="sng">
                <a:latin typeface="小塚ゴシック Pro R"/>
                <a:ea typeface="+mn-ea"/>
              </a:rPr>
              <a:t>ありますか？</a:t>
            </a:r>
            <a:endParaRPr kumimoji="1" lang="ja-JP" altLang="en-US" sz="2000" u="sng">
              <a:latin typeface="小塚ゴシック Pro R"/>
              <a:ea typeface="+mn-ea"/>
            </a:endParaRPr>
          </a:p>
        </p:txBody>
      </p:sp>
      <p:sp>
        <p:nvSpPr>
          <p:cNvPr id="3" name="コンテンツ プレースホルダー 2">
            <a:extLst>
              <a:ext uri="{FF2B5EF4-FFF2-40B4-BE49-F238E27FC236}">
                <a16:creationId xmlns:a16="http://schemas.microsoft.com/office/drawing/2014/main" id="{17E9D529-F1CE-4C71-B52C-465102C3CCA6}"/>
              </a:ext>
            </a:extLst>
          </p:cNvPr>
          <p:cNvSpPr>
            <a:spLocks noGrp="1"/>
          </p:cNvSpPr>
          <p:nvPr>
            <p:ph idx="1"/>
          </p:nvPr>
        </p:nvSpPr>
        <p:spPr>
          <a:xfrm>
            <a:off x="592398" y="1514210"/>
            <a:ext cx="11599601" cy="4486274"/>
          </a:xfrm>
        </p:spPr>
        <p:txBody>
          <a:bodyPr>
            <a:normAutofit lnSpcReduction="10000"/>
          </a:bodyPr>
          <a:lstStyle/>
          <a:p>
            <a:pPr marL="0" indent="0">
              <a:lnSpc>
                <a:spcPct val="100000"/>
              </a:lnSpc>
              <a:buNone/>
            </a:pPr>
            <a:r>
              <a:rPr lang="en-US" altLang="ja-JP" sz="4800">
                <a:latin typeface="Arial" panose="020B0604020202020204" pitchFamily="34" charset="0"/>
                <a:cs typeface="Arial" panose="020B0604020202020204" pitchFamily="34" charset="0"/>
              </a:rPr>
              <a:t>A</a:t>
            </a:r>
            <a:r>
              <a:rPr lang="ja-JP" altLang="ja-JP" sz="4800">
                <a:latin typeface="Arial" panose="020B0604020202020204" pitchFamily="34" charset="0"/>
                <a:cs typeface="Arial" panose="020B0604020202020204" pitchFamily="34" charset="0"/>
              </a:rPr>
              <a:t>：</a:t>
            </a:r>
            <a:r>
              <a:rPr lang="ja-JP" altLang="ja-JP" sz="3200">
                <a:latin typeface="小塚ゴシック Pro R"/>
              </a:rPr>
              <a:t>健康長寿食</a:t>
            </a:r>
            <a:r>
              <a:rPr lang="ja-JP" altLang="en-US" sz="3200">
                <a:latin typeface="小塚ゴシック Pro R"/>
              </a:rPr>
              <a:t>と言われる食材を</a:t>
            </a:r>
            <a:r>
              <a:rPr lang="ja-JP" altLang="ja-JP" sz="3200">
                <a:latin typeface="小塚ゴシック Pro R"/>
              </a:rPr>
              <a:t>ベースに独自開発</a:t>
            </a:r>
            <a:endParaRPr lang="en-US" altLang="ja-JP" sz="3200">
              <a:latin typeface="小塚ゴシック Pro R"/>
            </a:endParaRPr>
          </a:p>
          <a:p>
            <a:pPr marL="0" indent="0">
              <a:lnSpc>
                <a:spcPct val="100000"/>
              </a:lnSpc>
              <a:buNone/>
            </a:pPr>
            <a:r>
              <a:rPr lang="ja-JP" altLang="en-US" sz="3200">
                <a:latin typeface="小塚ゴシック Pro R"/>
              </a:rPr>
              <a:t>された</a:t>
            </a:r>
            <a:r>
              <a:rPr lang="ja-JP" altLang="ja-JP" sz="3200">
                <a:latin typeface="小塚ゴシック Pro R"/>
              </a:rPr>
              <a:t>「</a:t>
            </a:r>
            <a:r>
              <a:rPr lang="en-US" altLang="ja-JP" sz="3200" err="1">
                <a:latin typeface="小塚ゴシック Pro R"/>
              </a:rPr>
              <a:t>ageLOC</a:t>
            </a:r>
            <a:r>
              <a:rPr lang="ja-JP" altLang="ja-JP" sz="3200">
                <a:latin typeface="小塚ゴシック Pro R"/>
              </a:rPr>
              <a:t>ブレンド</a:t>
            </a:r>
            <a:r>
              <a:rPr lang="ja-JP" altLang="en-US" sz="3200">
                <a:latin typeface="小塚ゴシック Pro R"/>
              </a:rPr>
              <a:t>」配合 の</a:t>
            </a:r>
            <a:r>
              <a:rPr lang="ja-JP" altLang="ja-JP" sz="3200">
                <a:latin typeface="小塚ゴシック Pro R"/>
              </a:rPr>
              <a:t>「ユーススパン」を</a:t>
            </a:r>
            <a:endParaRPr lang="en-US" altLang="ja-JP" sz="3200">
              <a:latin typeface="小塚ゴシック Pro R"/>
            </a:endParaRPr>
          </a:p>
          <a:p>
            <a:pPr marL="0" indent="0">
              <a:lnSpc>
                <a:spcPct val="100000"/>
              </a:lnSpc>
              <a:buNone/>
            </a:pPr>
            <a:r>
              <a:rPr lang="ja-JP" altLang="ja-JP" sz="3200">
                <a:latin typeface="小塚ゴシック Pro R"/>
              </a:rPr>
              <a:t>お</a:t>
            </a:r>
            <a:r>
              <a:rPr lang="ja-JP" altLang="en-US" sz="3200">
                <a:latin typeface="小塚ゴシック Pro R"/>
              </a:rPr>
              <a:t>勧</a:t>
            </a:r>
            <a:r>
              <a:rPr lang="ja-JP" altLang="ja-JP" sz="3200">
                <a:latin typeface="小塚ゴシック Pro R"/>
              </a:rPr>
              <a:t>めいたします。</a:t>
            </a:r>
            <a:endParaRPr lang="en-US" altLang="ja-JP" sz="3200">
              <a:latin typeface="小塚ゴシック Pro R"/>
            </a:endParaRPr>
          </a:p>
          <a:p>
            <a:pPr marL="0" indent="0">
              <a:lnSpc>
                <a:spcPct val="100000"/>
              </a:lnSpc>
              <a:buNone/>
            </a:pPr>
            <a:r>
              <a:rPr lang="ja-JP" altLang="en-US" sz="3200">
                <a:latin typeface="小塚ゴシック Pro R"/>
              </a:rPr>
              <a:t>併せて摂ることで、</a:t>
            </a:r>
            <a:r>
              <a:rPr lang="ja-JP" altLang="ja-JP" sz="3200">
                <a:latin typeface="小塚ゴシック Pro R"/>
              </a:rPr>
              <a:t>エネルギッシュでアクティブに、</a:t>
            </a:r>
            <a:endParaRPr lang="en-US" altLang="ja-JP" sz="3200">
              <a:latin typeface="小塚ゴシック Pro R"/>
            </a:endParaRPr>
          </a:p>
          <a:p>
            <a:pPr marL="0" indent="0">
              <a:lnSpc>
                <a:spcPct val="100000"/>
              </a:lnSpc>
              <a:buNone/>
            </a:pPr>
            <a:r>
              <a:rPr lang="ja-JP" altLang="ja-JP" sz="3200">
                <a:latin typeface="小塚ゴシック Pro R"/>
              </a:rPr>
              <a:t>若々し</a:t>
            </a:r>
            <a:r>
              <a:rPr lang="ja-JP" altLang="en-US" sz="3200">
                <a:latin typeface="小塚ゴシック Pro R"/>
              </a:rPr>
              <a:t>い</a:t>
            </a:r>
            <a:r>
              <a:rPr lang="ja-JP" altLang="ja-JP" sz="3200">
                <a:latin typeface="小塚ゴシック Pro R"/>
              </a:rPr>
              <a:t>毎日</a:t>
            </a:r>
            <a:r>
              <a:rPr lang="ja-JP" altLang="en-US" sz="3200">
                <a:latin typeface="小塚ゴシック Pro R"/>
              </a:rPr>
              <a:t>を</a:t>
            </a:r>
            <a:r>
              <a:rPr lang="ja-JP" altLang="ja-JP" sz="3200">
                <a:latin typeface="小塚ゴシック Pro R"/>
              </a:rPr>
              <a:t>。</a:t>
            </a:r>
            <a:r>
              <a:rPr lang="en-US" altLang="ja-JP" sz="3200" b="1">
                <a:solidFill>
                  <a:schemeClr val="accent6"/>
                </a:solidFill>
                <a:latin typeface="小塚ゴシック Pro R"/>
              </a:rPr>
              <a:t>2</a:t>
            </a:r>
            <a:r>
              <a:rPr lang="ja-JP" altLang="en-US" sz="3200" b="1">
                <a:solidFill>
                  <a:schemeClr val="accent6"/>
                </a:solidFill>
                <a:latin typeface="小塚ゴシック Pro R"/>
              </a:rPr>
              <a:t>つの製品の組み合わせで</a:t>
            </a:r>
            <a:r>
              <a:rPr lang="ja-JP" altLang="ja-JP" sz="3200" b="1">
                <a:solidFill>
                  <a:schemeClr val="accent6"/>
                </a:solidFill>
                <a:latin typeface="小塚ゴシック Pro R"/>
              </a:rPr>
              <a:t>、健康に欠かす</a:t>
            </a:r>
            <a:endParaRPr lang="en-US" altLang="ja-JP" sz="3200" b="1">
              <a:solidFill>
                <a:schemeClr val="accent6"/>
              </a:solidFill>
              <a:latin typeface="小塚ゴシック Pro R"/>
            </a:endParaRPr>
          </a:p>
          <a:p>
            <a:pPr marL="0" indent="0">
              <a:lnSpc>
                <a:spcPct val="100000"/>
              </a:lnSpc>
              <a:buNone/>
            </a:pPr>
            <a:r>
              <a:rPr lang="ja-JP" altLang="ja-JP" sz="3200" b="1">
                <a:solidFill>
                  <a:schemeClr val="accent6"/>
                </a:solidFill>
                <a:latin typeface="小塚ゴシック Pro R"/>
              </a:rPr>
              <a:t>ことのできない</a:t>
            </a:r>
            <a:r>
              <a:rPr lang="en-US" altLang="ja-JP" sz="3200" b="1">
                <a:solidFill>
                  <a:schemeClr val="accent6"/>
                </a:solidFill>
                <a:latin typeface="小塚ゴシック Pro R"/>
              </a:rPr>
              <a:t>EPA</a:t>
            </a:r>
            <a:r>
              <a:rPr lang="ja-JP" altLang="ja-JP" sz="3200" b="1">
                <a:solidFill>
                  <a:schemeClr val="accent6"/>
                </a:solidFill>
                <a:latin typeface="小塚ゴシック Pro R"/>
              </a:rPr>
              <a:t>・</a:t>
            </a:r>
            <a:r>
              <a:rPr lang="en-US" altLang="ja-JP" sz="3200" b="1">
                <a:solidFill>
                  <a:schemeClr val="accent6"/>
                </a:solidFill>
                <a:latin typeface="小塚ゴシック Pro R"/>
              </a:rPr>
              <a:t>DHA </a:t>
            </a:r>
            <a:r>
              <a:rPr lang="ja-JP" altLang="ja-JP" sz="3200" b="1">
                <a:solidFill>
                  <a:schemeClr val="accent6"/>
                </a:solidFill>
                <a:latin typeface="小塚ゴシック Pro R"/>
              </a:rPr>
              <a:t>を毎日</a:t>
            </a:r>
            <a:r>
              <a:rPr lang="en-US" altLang="ja-JP" sz="3200" b="1">
                <a:solidFill>
                  <a:schemeClr val="accent6"/>
                </a:solidFill>
                <a:latin typeface="小塚ゴシック Pro R"/>
              </a:rPr>
              <a:t>1,500m</a:t>
            </a:r>
            <a:r>
              <a:rPr lang="ja-JP" altLang="ja-JP" sz="3200" b="1">
                <a:solidFill>
                  <a:schemeClr val="accent6"/>
                </a:solidFill>
                <a:latin typeface="小塚ゴシック Pro R"/>
              </a:rPr>
              <a:t>ｇ以上</a:t>
            </a:r>
            <a:r>
              <a:rPr lang="ja-JP" altLang="ja-JP" sz="3200">
                <a:latin typeface="小塚ゴシック Pro R"/>
              </a:rPr>
              <a:t>摂</a:t>
            </a:r>
            <a:r>
              <a:rPr lang="ja-JP" altLang="en-US" sz="3200">
                <a:latin typeface="小塚ゴシック Pro R"/>
              </a:rPr>
              <a:t>ること</a:t>
            </a:r>
            <a:endParaRPr lang="en-US" altLang="ja-JP" sz="3200">
              <a:latin typeface="小塚ゴシック Pro R"/>
            </a:endParaRPr>
          </a:p>
          <a:p>
            <a:pPr marL="0" indent="0">
              <a:lnSpc>
                <a:spcPct val="100000"/>
              </a:lnSpc>
              <a:buNone/>
            </a:pPr>
            <a:r>
              <a:rPr lang="ja-JP" altLang="en-US" sz="3200">
                <a:latin typeface="小塚ゴシック Pro R"/>
              </a:rPr>
              <a:t>ができます</a:t>
            </a:r>
            <a:r>
              <a:rPr lang="ja-JP" altLang="ja-JP" sz="3200">
                <a:latin typeface="小塚ゴシック Pro R"/>
              </a:rPr>
              <a:t>。</a:t>
            </a:r>
            <a:endParaRPr kumimoji="1" lang="ja-JP" altLang="en-US">
              <a:latin typeface="小塚ゴシック Pro R"/>
            </a:endParaRPr>
          </a:p>
        </p:txBody>
      </p:sp>
      <p:sp>
        <p:nvSpPr>
          <p:cNvPr id="5" name="正方形/長方形 4">
            <a:extLst>
              <a:ext uri="{FF2B5EF4-FFF2-40B4-BE49-F238E27FC236}">
                <a16:creationId xmlns:a16="http://schemas.microsoft.com/office/drawing/2014/main" id="{B1E83702-0151-486C-8AD6-EA4933D956B0}"/>
              </a:ext>
            </a:extLst>
          </p:cNvPr>
          <p:cNvSpPr/>
          <p:nvPr/>
        </p:nvSpPr>
        <p:spPr>
          <a:xfrm>
            <a:off x="9714591" y="180459"/>
            <a:ext cx="2302233" cy="369332"/>
          </a:xfrm>
          <a:prstGeom prst="rect">
            <a:avLst/>
          </a:prstGeom>
        </p:spPr>
        <p:txBody>
          <a:bodyPr wrap="none">
            <a:spAutoFit/>
          </a:bodyPr>
          <a:lstStyle/>
          <a:p>
            <a:r>
              <a:rPr lang="ja-JP" altLang="en-US" kern="0">
                <a:latin typeface="小塚ゴシック Pro R" pitchFamily="34" charset="-128"/>
                <a:ea typeface="小塚ゴシック Pro R" pitchFamily="34" charset="-128"/>
                <a:cs typeface="Verlag Book" charset="0"/>
                <a:sym typeface="Calibri"/>
              </a:rPr>
              <a:t>よくある質問 </a:t>
            </a:r>
            <a:r>
              <a:rPr lang="en-US" altLang="ja-JP" kern="0">
                <a:latin typeface="小塚ゴシック Pro R" pitchFamily="34" charset="-128"/>
                <a:ea typeface="小塚ゴシック Pro R" pitchFamily="34" charset="-128"/>
                <a:cs typeface="Verlag Book" charset="0"/>
                <a:sym typeface="Calibri"/>
              </a:rPr>
              <a:t>(</a:t>
            </a:r>
            <a:r>
              <a:rPr lang="en-US" altLang="ja-JP" kern="0">
                <a:latin typeface="Arial" panose="020B0604020202020204" pitchFamily="34" charset="0"/>
                <a:ea typeface="小塚ゴシック Pro R" pitchFamily="34" charset="-128"/>
                <a:cs typeface="Arial" panose="020B0604020202020204" pitchFamily="34" charset="0"/>
                <a:sym typeface="Calibri"/>
              </a:rPr>
              <a:t>Q&amp;A</a:t>
            </a:r>
            <a:r>
              <a:rPr lang="en-US" altLang="ja-JP" kern="0">
                <a:latin typeface="小塚ゴシック Pro R" pitchFamily="34" charset="-128"/>
                <a:ea typeface="小塚ゴシック Pro R" pitchFamily="34" charset="-128"/>
                <a:cs typeface="Verlag Book" charset="0"/>
                <a:sym typeface="Calibri"/>
              </a:rPr>
              <a:t>)</a:t>
            </a:r>
            <a:endParaRPr lang="ja-JP" altLang="en-US"/>
          </a:p>
        </p:txBody>
      </p:sp>
    </p:spTree>
    <p:extLst>
      <p:ext uri="{BB962C8B-B14F-4D97-AF65-F5344CB8AC3E}">
        <p14:creationId xmlns:p14="http://schemas.microsoft.com/office/powerpoint/2010/main" val="29034831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7E9D529-F1CE-4C71-B52C-465102C3CCA6}"/>
              </a:ext>
            </a:extLst>
          </p:cNvPr>
          <p:cNvSpPr>
            <a:spLocks noGrp="1"/>
          </p:cNvSpPr>
          <p:nvPr>
            <p:ph idx="1"/>
          </p:nvPr>
        </p:nvSpPr>
        <p:spPr>
          <a:xfrm>
            <a:off x="838200" y="2187387"/>
            <a:ext cx="10515600" cy="3989575"/>
          </a:xfrm>
        </p:spPr>
        <p:txBody>
          <a:bodyPr>
            <a:normAutofit/>
          </a:bodyPr>
          <a:lstStyle/>
          <a:p>
            <a:pPr marL="0" indent="0">
              <a:lnSpc>
                <a:spcPct val="100000"/>
              </a:lnSpc>
              <a:buNone/>
            </a:pPr>
            <a:r>
              <a:rPr lang="en-US" altLang="ja-JP" sz="4400" b="1">
                <a:latin typeface="Arial" panose="020B0604020202020204" pitchFamily="34" charset="0"/>
                <a:cs typeface="Arial" panose="020B0604020202020204" pitchFamily="34" charset="0"/>
              </a:rPr>
              <a:t>Q</a:t>
            </a:r>
            <a:r>
              <a:rPr lang="ja-JP" altLang="ja-JP" sz="4400" b="1">
                <a:latin typeface="Arial" panose="020B0604020202020204" pitchFamily="34" charset="0"/>
                <a:cs typeface="Arial" panose="020B0604020202020204" pitchFamily="34" charset="0"/>
              </a:rPr>
              <a:t>：</a:t>
            </a:r>
            <a:r>
              <a:rPr lang="ja-JP" altLang="en-US" sz="4400">
                <a:latin typeface="小塚ゴシック Pro R"/>
              </a:rPr>
              <a:t>箱の中をあけると４つに仕切られて</a:t>
            </a:r>
            <a:r>
              <a:rPr lang="en-US" altLang="ja-JP" sz="4400">
                <a:latin typeface="小塚ゴシック Pro R"/>
              </a:rPr>
              <a:t>	</a:t>
            </a:r>
            <a:r>
              <a:rPr lang="ja-JP" altLang="en-US" sz="4400">
                <a:latin typeface="小塚ゴシック Pro R"/>
              </a:rPr>
              <a:t>いますが、何か意味がありますか？</a:t>
            </a:r>
            <a:endParaRPr lang="ja-JP" altLang="en-US">
              <a:latin typeface="小塚ゴシック Pro R"/>
            </a:endParaRPr>
          </a:p>
        </p:txBody>
      </p:sp>
      <p:sp>
        <p:nvSpPr>
          <p:cNvPr id="4" name="正方形/長方形 3">
            <a:extLst>
              <a:ext uri="{FF2B5EF4-FFF2-40B4-BE49-F238E27FC236}">
                <a16:creationId xmlns:a16="http://schemas.microsoft.com/office/drawing/2014/main" id="{319D21EA-84D1-44F1-BF26-718BE3A960F2}"/>
              </a:ext>
            </a:extLst>
          </p:cNvPr>
          <p:cNvSpPr/>
          <p:nvPr/>
        </p:nvSpPr>
        <p:spPr>
          <a:xfrm>
            <a:off x="9714591" y="180459"/>
            <a:ext cx="2302233" cy="369332"/>
          </a:xfrm>
          <a:prstGeom prst="rect">
            <a:avLst/>
          </a:prstGeom>
        </p:spPr>
        <p:txBody>
          <a:bodyPr wrap="none">
            <a:spAutoFit/>
          </a:bodyPr>
          <a:lstStyle/>
          <a:p>
            <a:r>
              <a:rPr lang="ja-JP" altLang="en-US" kern="0">
                <a:latin typeface="小塚ゴシック Pro R" pitchFamily="34" charset="-128"/>
                <a:ea typeface="小塚ゴシック Pro R" pitchFamily="34" charset="-128"/>
                <a:cs typeface="Verlag Book" charset="0"/>
                <a:sym typeface="Calibri"/>
              </a:rPr>
              <a:t>よくある質問 </a:t>
            </a:r>
            <a:r>
              <a:rPr lang="en-US" altLang="ja-JP" kern="0">
                <a:latin typeface="小塚ゴシック Pro R" pitchFamily="34" charset="-128"/>
                <a:ea typeface="小塚ゴシック Pro R" pitchFamily="34" charset="-128"/>
                <a:cs typeface="Verlag Book" charset="0"/>
                <a:sym typeface="Calibri"/>
              </a:rPr>
              <a:t>(</a:t>
            </a:r>
            <a:r>
              <a:rPr lang="en-US" altLang="ja-JP" kern="0">
                <a:latin typeface="Arial" panose="020B0604020202020204" pitchFamily="34" charset="0"/>
                <a:ea typeface="小塚ゴシック Pro R" pitchFamily="34" charset="-128"/>
                <a:cs typeface="Arial" panose="020B0604020202020204" pitchFamily="34" charset="0"/>
                <a:sym typeface="Calibri"/>
              </a:rPr>
              <a:t>Q&amp;A</a:t>
            </a:r>
            <a:r>
              <a:rPr lang="en-US" altLang="ja-JP" kern="0">
                <a:latin typeface="小塚ゴシック Pro R" pitchFamily="34" charset="-128"/>
                <a:ea typeface="小塚ゴシック Pro R" pitchFamily="34" charset="-128"/>
                <a:cs typeface="Verlag Book" charset="0"/>
                <a:sym typeface="Calibri"/>
              </a:rPr>
              <a:t>)</a:t>
            </a:r>
            <a:endParaRPr lang="ja-JP" altLang="en-US"/>
          </a:p>
        </p:txBody>
      </p:sp>
    </p:spTree>
    <p:extLst>
      <p:ext uri="{BB962C8B-B14F-4D97-AF65-F5344CB8AC3E}">
        <p14:creationId xmlns:p14="http://schemas.microsoft.com/office/powerpoint/2010/main" val="292703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図 2" descr="座っている, 室内, テーブル, 次 が含まれている画像&#10;&#10;自動的に生成された説明">
            <a:extLst>
              <a:ext uri="{FF2B5EF4-FFF2-40B4-BE49-F238E27FC236}">
                <a16:creationId xmlns:a16="http://schemas.microsoft.com/office/drawing/2014/main" id="{74EF6036-5B59-43A6-AEB3-B7D6D52105C4}"/>
              </a:ext>
            </a:extLst>
          </p:cNvPr>
          <p:cNvPicPr>
            <a:picLocks noChangeAspect="1"/>
          </p:cNvPicPr>
          <p:nvPr/>
        </p:nvPicPr>
        <p:blipFill rotWithShape="1">
          <a:blip r:embed="rId3">
            <a:alphaModFix/>
          </a:blip>
          <a:srcRect/>
          <a:stretch/>
        </p:blipFill>
        <p:spPr>
          <a:xfrm>
            <a:off x="0" y="1"/>
            <a:ext cx="12191980" cy="6857999"/>
          </a:xfrm>
          <a:prstGeom prst="rect">
            <a:avLst/>
          </a:prstGeom>
        </p:spPr>
      </p:pic>
      <p:sp>
        <p:nvSpPr>
          <p:cNvPr id="4" name="タイトル 3">
            <a:extLst>
              <a:ext uri="{FF2B5EF4-FFF2-40B4-BE49-F238E27FC236}">
                <a16:creationId xmlns:a16="http://schemas.microsoft.com/office/drawing/2014/main" id="{D5388CF6-F104-E34C-A3CB-D5B65AC5F533}"/>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br>
              <a:rPr kumimoji="1" lang="en-US" altLang="ja-JP">
                <a:solidFill>
                  <a:srgbClr val="FFFFFF"/>
                </a:solidFill>
              </a:rPr>
            </a:br>
            <a:endParaRPr kumimoji="1" lang="ja-JP" altLang="en-US">
              <a:solidFill>
                <a:srgbClr val="FFFFFF"/>
              </a:solidFill>
            </a:endParaRPr>
          </a:p>
        </p:txBody>
      </p:sp>
      <p:sp>
        <p:nvSpPr>
          <p:cNvPr id="5" name="テキスト プレースホルダー 4">
            <a:extLst>
              <a:ext uri="{FF2B5EF4-FFF2-40B4-BE49-F238E27FC236}">
                <a16:creationId xmlns:a16="http://schemas.microsoft.com/office/drawing/2014/main" id="{759BE11D-BD9B-0048-ABA4-49EB14D54CAD}"/>
              </a:ext>
            </a:extLst>
          </p:cNvPr>
          <p:cNvSpPr>
            <a:spLocks noGrp="1"/>
          </p:cNvSpPr>
          <p:nvPr>
            <p:ph type="body" idx="1"/>
          </p:nvPr>
        </p:nvSpPr>
        <p:spPr>
          <a:xfrm>
            <a:off x="6095990" y="2307436"/>
            <a:ext cx="5778500" cy="2243128"/>
          </a:xfrm>
        </p:spPr>
        <p:txBody>
          <a:bodyPr vert="horz" lIns="91440" tIns="45720" rIns="91440" bIns="45720" rtlCol="0" anchor="ctr">
            <a:normAutofit/>
          </a:bodyPr>
          <a:lstStyle/>
          <a:p>
            <a:r>
              <a:rPr kumimoji="1" lang="ja-JP" altLang="en-US" sz="4800">
                <a:solidFill>
                  <a:srgbClr val="FFFFFF"/>
                </a:solidFill>
              </a:rPr>
              <a:t>累計販売パック数は</a:t>
            </a:r>
            <a:r>
              <a:rPr lang="ja-JP" altLang="en-US" sz="4800">
                <a:solidFill>
                  <a:srgbClr val="FFFFFF"/>
                </a:solidFill>
              </a:rPr>
              <a:t>、地球</a:t>
            </a:r>
            <a:r>
              <a:rPr lang="ja-JP" altLang="en-US" sz="2800">
                <a:solidFill>
                  <a:srgbClr val="FFFFFF"/>
                </a:solidFill>
              </a:rPr>
              <a:t>約</a:t>
            </a:r>
            <a:r>
              <a:rPr lang="en-US" altLang="ja-JP" sz="4800">
                <a:solidFill>
                  <a:srgbClr val="FFFFFF"/>
                </a:solidFill>
              </a:rPr>
              <a:t>3</a:t>
            </a:r>
            <a:r>
              <a:rPr lang="ja-JP" altLang="en-US" sz="4800">
                <a:solidFill>
                  <a:srgbClr val="FFFFFF"/>
                </a:solidFill>
              </a:rPr>
              <a:t>周分</a:t>
            </a:r>
            <a:endParaRPr kumimoji="1" lang="en-US" altLang="ja-JP" sz="4800">
              <a:solidFill>
                <a:srgbClr val="FFFFFF"/>
              </a:solidFill>
            </a:endParaRPr>
          </a:p>
        </p:txBody>
      </p:sp>
    </p:spTree>
    <p:extLst>
      <p:ext uri="{BB962C8B-B14F-4D97-AF65-F5344CB8AC3E}">
        <p14:creationId xmlns:p14="http://schemas.microsoft.com/office/powerpoint/2010/main" val="2765909676"/>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B48851-B965-4ECF-A1AC-C31C00B4D099}"/>
              </a:ext>
            </a:extLst>
          </p:cNvPr>
          <p:cNvSpPr>
            <a:spLocks noGrp="1"/>
          </p:cNvSpPr>
          <p:nvPr>
            <p:ph type="title"/>
          </p:nvPr>
        </p:nvSpPr>
        <p:spPr>
          <a:xfrm>
            <a:off x="590870" y="549791"/>
            <a:ext cx="10515600" cy="1325563"/>
          </a:xfrm>
        </p:spPr>
        <p:txBody>
          <a:bodyPr>
            <a:noAutofit/>
          </a:bodyPr>
          <a:lstStyle/>
          <a:p>
            <a:r>
              <a:rPr lang="en-US" altLang="ja-JP" sz="2800" b="1">
                <a:latin typeface="Arial" panose="020B0604020202020204" pitchFamily="34" charset="0"/>
                <a:cs typeface="Arial" panose="020B0604020202020204" pitchFamily="34" charset="0"/>
              </a:rPr>
              <a:t>Q</a:t>
            </a:r>
            <a:r>
              <a:rPr lang="ja-JP" altLang="ja-JP" sz="2800" b="1">
                <a:latin typeface="Arial" panose="020B0604020202020204" pitchFamily="34" charset="0"/>
                <a:cs typeface="Arial" panose="020B0604020202020204" pitchFamily="34" charset="0"/>
              </a:rPr>
              <a:t>：</a:t>
            </a:r>
            <a:r>
              <a:rPr lang="ja-JP" altLang="en-US" sz="2000" u="sng">
                <a:latin typeface="小塚ゴシック Pro R"/>
                <a:ea typeface="+mn-ea"/>
              </a:rPr>
              <a:t>箱の中をあけると４つに仕切られていますが、何か意味がありますか？</a:t>
            </a:r>
            <a:endParaRPr kumimoji="1" lang="ja-JP" altLang="en-US" sz="2400" u="sng">
              <a:latin typeface="小塚ゴシック Pro R"/>
              <a:ea typeface="+mn-ea"/>
            </a:endParaRPr>
          </a:p>
        </p:txBody>
      </p:sp>
      <p:sp>
        <p:nvSpPr>
          <p:cNvPr id="3" name="コンテンツ プレースホルダー 2">
            <a:extLst>
              <a:ext uri="{FF2B5EF4-FFF2-40B4-BE49-F238E27FC236}">
                <a16:creationId xmlns:a16="http://schemas.microsoft.com/office/drawing/2014/main" id="{17E9D529-F1CE-4C71-B52C-465102C3CCA6}"/>
              </a:ext>
            </a:extLst>
          </p:cNvPr>
          <p:cNvSpPr>
            <a:spLocks noGrp="1"/>
          </p:cNvSpPr>
          <p:nvPr>
            <p:ph idx="1"/>
          </p:nvPr>
        </p:nvSpPr>
        <p:spPr>
          <a:xfrm>
            <a:off x="590869" y="1785709"/>
            <a:ext cx="11013141" cy="4486274"/>
          </a:xfrm>
        </p:spPr>
        <p:txBody>
          <a:bodyPr>
            <a:normAutofit/>
          </a:bodyPr>
          <a:lstStyle/>
          <a:p>
            <a:pPr marL="0" indent="0">
              <a:lnSpc>
                <a:spcPct val="100000"/>
              </a:lnSpc>
              <a:buNone/>
            </a:pPr>
            <a:r>
              <a:rPr lang="en-US" altLang="ja-JP" sz="4800">
                <a:latin typeface="Arial" panose="020B0604020202020204" pitchFamily="34" charset="0"/>
                <a:cs typeface="Arial" panose="020B0604020202020204" pitchFamily="34" charset="0"/>
              </a:rPr>
              <a:t>A</a:t>
            </a:r>
            <a:r>
              <a:rPr lang="ja-JP" altLang="ja-JP" sz="4800">
                <a:latin typeface="Arial" panose="020B0604020202020204" pitchFamily="34" charset="0"/>
                <a:cs typeface="Arial" panose="020B0604020202020204" pitchFamily="34" charset="0"/>
              </a:rPr>
              <a:t>：</a:t>
            </a:r>
            <a:r>
              <a:rPr lang="ja-JP" altLang="en-US" sz="3200">
                <a:latin typeface="小塚ゴシック Pro R"/>
              </a:rPr>
              <a:t>１ヵ月継続していただけるように、</a:t>
            </a:r>
            <a:r>
              <a:rPr lang="ja-JP" altLang="en-US" sz="3200" b="1">
                <a:solidFill>
                  <a:schemeClr val="accent6"/>
                </a:solidFill>
                <a:latin typeface="小塚ゴシック Pro R"/>
              </a:rPr>
              <a:t>１週間ごとの</a:t>
            </a:r>
            <a:endParaRPr lang="en-US" altLang="ja-JP" sz="3200" b="1">
              <a:solidFill>
                <a:schemeClr val="accent6"/>
              </a:solidFill>
              <a:latin typeface="小塚ゴシック Pro R"/>
            </a:endParaRPr>
          </a:p>
          <a:p>
            <a:pPr marL="0" indent="0">
              <a:lnSpc>
                <a:spcPct val="100000"/>
              </a:lnSpc>
              <a:buNone/>
            </a:pPr>
            <a:r>
              <a:rPr lang="ja-JP" altLang="en-US" sz="3200" b="1">
                <a:solidFill>
                  <a:schemeClr val="accent6"/>
                </a:solidFill>
                <a:latin typeface="小塚ゴシック Pro R"/>
              </a:rPr>
              <a:t>目印</a:t>
            </a:r>
            <a:r>
              <a:rPr lang="ja-JP" altLang="en-US" sz="3200">
                <a:latin typeface="小塚ゴシック Pro R"/>
              </a:rPr>
              <a:t>として箱の中に仕切りをつけています。</a:t>
            </a:r>
          </a:p>
          <a:p>
            <a:pPr marL="0" indent="0">
              <a:lnSpc>
                <a:spcPct val="100000"/>
              </a:lnSpc>
              <a:buNone/>
            </a:pPr>
            <a:r>
              <a:rPr lang="ja-JP" altLang="en-US" sz="3200">
                <a:latin typeface="小塚ゴシック Pro R"/>
              </a:rPr>
              <a:t>１週間で１区分を飲み終えると、</a:t>
            </a:r>
            <a:r>
              <a:rPr lang="ja-JP" altLang="en-US" sz="3200" b="1">
                <a:solidFill>
                  <a:schemeClr val="accent6"/>
                </a:solidFill>
                <a:latin typeface="小塚ゴシック Pro R"/>
              </a:rPr>
              <a:t>底面には豆知識が現れる</a:t>
            </a:r>
            <a:endParaRPr lang="en-US" altLang="ja-JP" sz="3200" b="1">
              <a:solidFill>
                <a:schemeClr val="accent6"/>
              </a:solidFill>
              <a:latin typeface="小塚ゴシック Pro R"/>
            </a:endParaRPr>
          </a:p>
          <a:p>
            <a:pPr marL="0" indent="0">
              <a:lnSpc>
                <a:spcPct val="100000"/>
              </a:lnSpc>
              <a:buNone/>
            </a:pPr>
            <a:r>
              <a:rPr lang="ja-JP" altLang="en-US" sz="3200" b="1">
                <a:solidFill>
                  <a:schemeClr val="accent6"/>
                </a:solidFill>
                <a:latin typeface="小塚ゴシック Pro R"/>
              </a:rPr>
              <a:t>仕組み</a:t>
            </a:r>
            <a:r>
              <a:rPr lang="ja-JP" altLang="en-US" sz="3200">
                <a:latin typeface="小塚ゴシック Pro R"/>
              </a:rPr>
              <a:t>になっていますので、楽しみながら毎週続けて</a:t>
            </a:r>
            <a:endParaRPr lang="en-US" altLang="ja-JP" sz="3200">
              <a:latin typeface="小塚ゴシック Pro R"/>
            </a:endParaRPr>
          </a:p>
          <a:p>
            <a:pPr marL="0" indent="0">
              <a:lnSpc>
                <a:spcPct val="100000"/>
              </a:lnSpc>
              <a:buNone/>
            </a:pPr>
            <a:r>
              <a:rPr lang="ja-JP" altLang="en-US" sz="3200">
                <a:latin typeface="小塚ゴシック Pro R"/>
              </a:rPr>
              <a:t>いただけます。</a:t>
            </a:r>
          </a:p>
        </p:txBody>
      </p:sp>
      <p:sp>
        <p:nvSpPr>
          <p:cNvPr id="4" name="正方形/長方形 3">
            <a:extLst>
              <a:ext uri="{FF2B5EF4-FFF2-40B4-BE49-F238E27FC236}">
                <a16:creationId xmlns:a16="http://schemas.microsoft.com/office/drawing/2014/main" id="{DFE4BE41-C49E-47B1-9F83-2A01EC29A7FA}"/>
              </a:ext>
            </a:extLst>
          </p:cNvPr>
          <p:cNvSpPr/>
          <p:nvPr/>
        </p:nvSpPr>
        <p:spPr>
          <a:xfrm>
            <a:off x="9714591" y="180459"/>
            <a:ext cx="2302233" cy="369332"/>
          </a:xfrm>
          <a:prstGeom prst="rect">
            <a:avLst/>
          </a:prstGeom>
        </p:spPr>
        <p:txBody>
          <a:bodyPr wrap="none">
            <a:spAutoFit/>
          </a:bodyPr>
          <a:lstStyle/>
          <a:p>
            <a:r>
              <a:rPr lang="ja-JP" altLang="en-US" kern="0">
                <a:latin typeface="小塚ゴシック Pro R" pitchFamily="34" charset="-128"/>
                <a:ea typeface="小塚ゴシック Pro R" pitchFamily="34" charset="-128"/>
                <a:cs typeface="Verlag Book" charset="0"/>
                <a:sym typeface="Calibri"/>
              </a:rPr>
              <a:t>よくある質問 </a:t>
            </a:r>
            <a:r>
              <a:rPr lang="en-US" altLang="ja-JP" kern="0">
                <a:latin typeface="小塚ゴシック Pro R" pitchFamily="34" charset="-128"/>
                <a:ea typeface="小塚ゴシック Pro R" pitchFamily="34" charset="-128"/>
                <a:cs typeface="Verlag Book" charset="0"/>
                <a:sym typeface="Calibri"/>
              </a:rPr>
              <a:t>(</a:t>
            </a:r>
            <a:r>
              <a:rPr lang="en-US" altLang="ja-JP" kern="0">
                <a:latin typeface="Arial" panose="020B0604020202020204" pitchFamily="34" charset="0"/>
                <a:ea typeface="小塚ゴシック Pro R" pitchFamily="34" charset="-128"/>
                <a:cs typeface="Arial" panose="020B0604020202020204" pitchFamily="34" charset="0"/>
                <a:sym typeface="Calibri"/>
              </a:rPr>
              <a:t>Q&amp;A</a:t>
            </a:r>
            <a:r>
              <a:rPr lang="en-US" altLang="ja-JP" kern="0">
                <a:latin typeface="小塚ゴシック Pro R" pitchFamily="34" charset="-128"/>
                <a:ea typeface="小塚ゴシック Pro R" pitchFamily="34" charset="-128"/>
                <a:cs typeface="Verlag Book" charset="0"/>
                <a:sym typeface="Calibri"/>
              </a:rPr>
              <a:t>)</a:t>
            </a:r>
            <a:endParaRPr lang="ja-JP" altLang="en-US"/>
          </a:p>
        </p:txBody>
      </p:sp>
    </p:spTree>
    <p:extLst>
      <p:ext uri="{BB962C8B-B14F-4D97-AF65-F5344CB8AC3E}">
        <p14:creationId xmlns:p14="http://schemas.microsoft.com/office/powerpoint/2010/main" val="11950665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7E9D529-F1CE-4C71-B52C-465102C3CCA6}"/>
              </a:ext>
            </a:extLst>
          </p:cNvPr>
          <p:cNvSpPr>
            <a:spLocks noGrp="1"/>
          </p:cNvSpPr>
          <p:nvPr>
            <p:ph idx="1"/>
          </p:nvPr>
        </p:nvSpPr>
        <p:spPr>
          <a:xfrm>
            <a:off x="419099" y="1690688"/>
            <a:ext cx="11575677" cy="4486274"/>
          </a:xfrm>
        </p:spPr>
        <p:txBody>
          <a:bodyPr>
            <a:normAutofit/>
          </a:bodyPr>
          <a:lstStyle/>
          <a:p>
            <a:pPr marL="0" indent="0">
              <a:lnSpc>
                <a:spcPct val="120000"/>
              </a:lnSpc>
              <a:buNone/>
            </a:pPr>
            <a:r>
              <a:rPr lang="en-US" altLang="ja-JP" sz="4400" b="1">
                <a:latin typeface="Arial" panose="020B0604020202020204" pitchFamily="34" charset="0"/>
                <a:cs typeface="Arial" panose="020B0604020202020204" pitchFamily="34" charset="0"/>
              </a:rPr>
              <a:t>Q:	</a:t>
            </a:r>
            <a:r>
              <a:rPr lang="ja-JP" altLang="en-US" sz="4400">
                <a:latin typeface="小塚ゴシック Pro R"/>
              </a:rPr>
              <a:t>「ライフパック ナノ プラス」は他社の</a:t>
            </a:r>
            <a:br>
              <a:rPr lang="en-US" altLang="ja-JP" sz="4400">
                <a:latin typeface="小塚ゴシック Pro R"/>
              </a:rPr>
            </a:br>
            <a:r>
              <a:rPr lang="en-US" altLang="ja-JP" sz="4400">
                <a:latin typeface="小塚ゴシック Pro R"/>
              </a:rPr>
              <a:t>	</a:t>
            </a:r>
            <a:r>
              <a:rPr lang="ja-JP" altLang="en-US" sz="4400">
                <a:latin typeface="小塚ゴシック Pro R"/>
              </a:rPr>
              <a:t>似たような製品と比べて、どこが優れて</a:t>
            </a:r>
            <a:r>
              <a:rPr lang="en-US" altLang="ja-JP" sz="4400">
                <a:latin typeface="小塚ゴシック Pro R"/>
              </a:rPr>
              <a:t>	</a:t>
            </a:r>
            <a:r>
              <a:rPr lang="ja-JP" altLang="en-US" sz="4400">
                <a:latin typeface="小塚ゴシック Pro R"/>
              </a:rPr>
              <a:t>いるのかを簡潔に教えてください。</a:t>
            </a:r>
            <a:endParaRPr lang="ja-JP" altLang="en-US" sz="3200">
              <a:latin typeface="小塚ゴシック Pro R"/>
            </a:endParaRPr>
          </a:p>
        </p:txBody>
      </p:sp>
      <p:sp>
        <p:nvSpPr>
          <p:cNvPr id="4" name="正方形/長方形 3">
            <a:extLst>
              <a:ext uri="{FF2B5EF4-FFF2-40B4-BE49-F238E27FC236}">
                <a16:creationId xmlns:a16="http://schemas.microsoft.com/office/drawing/2014/main" id="{5AAEED99-1F50-43B9-B6BE-0B69FD5404A3}"/>
              </a:ext>
            </a:extLst>
          </p:cNvPr>
          <p:cNvSpPr/>
          <p:nvPr/>
        </p:nvSpPr>
        <p:spPr>
          <a:xfrm>
            <a:off x="9714591" y="180459"/>
            <a:ext cx="2302233" cy="369332"/>
          </a:xfrm>
          <a:prstGeom prst="rect">
            <a:avLst/>
          </a:prstGeom>
        </p:spPr>
        <p:txBody>
          <a:bodyPr wrap="none">
            <a:spAutoFit/>
          </a:bodyPr>
          <a:lstStyle/>
          <a:p>
            <a:r>
              <a:rPr lang="ja-JP" altLang="en-US" kern="0">
                <a:latin typeface="小塚ゴシック Pro R" pitchFamily="34" charset="-128"/>
                <a:ea typeface="小塚ゴシック Pro R" pitchFamily="34" charset="-128"/>
                <a:cs typeface="Verlag Book" charset="0"/>
                <a:sym typeface="Calibri"/>
              </a:rPr>
              <a:t>よくある質問 </a:t>
            </a:r>
            <a:r>
              <a:rPr lang="en-US" altLang="ja-JP" kern="0">
                <a:latin typeface="小塚ゴシック Pro R" pitchFamily="34" charset="-128"/>
                <a:ea typeface="小塚ゴシック Pro R" pitchFamily="34" charset="-128"/>
                <a:cs typeface="Verlag Book" charset="0"/>
                <a:sym typeface="Calibri"/>
              </a:rPr>
              <a:t>(</a:t>
            </a:r>
            <a:r>
              <a:rPr lang="en-US" altLang="ja-JP" kern="0">
                <a:latin typeface="Arial" panose="020B0604020202020204" pitchFamily="34" charset="0"/>
                <a:ea typeface="小塚ゴシック Pro R" pitchFamily="34" charset="-128"/>
                <a:cs typeface="Arial" panose="020B0604020202020204" pitchFamily="34" charset="0"/>
                <a:sym typeface="Calibri"/>
              </a:rPr>
              <a:t>Q&amp;A</a:t>
            </a:r>
            <a:r>
              <a:rPr lang="en-US" altLang="ja-JP" kern="0">
                <a:latin typeface="小塚ゴシック Pro R" pitchFamily="34" charset="-128"/>
                <a:ea typeface="小塚ゴシック Pro R" pitchFamily="34" charset="-128"/>
                <a:cs typeface="Verlag Book" charset="0"/>
                <a:sym typeface="Calibri"/>
              </a:rPr>
              <a:t>)</a:t>
            </a:r>
            <a:endParaRPr lang="ja-JP" altLang="en-US"/>
          </a:p>
        </p:txBody>
      </p:sp>
    </p:spTree>
    <p:extLst>
      <p:ext uri="{BB962C8B-B14F-4D97-AF65-F5344CB8AC3E}">
        <p14:creationId xmlns:p14="http://schemas.microsoft.com/office/powerpoint/2010/main" val="15534300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B48851-B965-4ECF-A1AC-C31C00B4D099}"/>
              </a:ext>
            </a:extLst>
          </p:cNvPr>
          <p:cNvSpPr>
            <a:spLocks noGrp="1"/>
          </p:cNvSpPr>
          <p:nvPr>
            <p:ph type="title"/>
          </p:nvPr>
        </p:nvSpPr>
        <p:spPr>
          <a:xfrm>
            <a:off x="1042680" y="0"/>
            <a:ext cx="11353800" cy="1325563"/>
          </a:xfrm>
        </p:spPr>
        <p:txBody>
          <a:bodyPr>
            <a:noAutofit/>
          </a:bodyPr>
          <a:lstStyle/>
          <a:p>
            <a:r>
              <a:rPr lang="en-US" altLang="ja-JP" sz="2400" b="1">
                <a:latin typeface="Arial" panose="020B0604020202020204" pitchFamily="34" charset="0"/>
                <a:cs typeface="Arial" panose="020B0604020202020204" pitchFamily="34" charset="0"/>
              </a:rPr>
              <a:t>Q</a:t>
            </a:r>
            <a:r>
              <a:rPr lang="ja-JP" altLang="ja-JP" sz="2400" b="1">
                <a:latin typeface="Arial" panose="020B0604020202020204" pitchFamily="34" charset="0"/>
                <a:cs typeface="Arial" panose="020B0604020202020204" pitchFamily="34" charset="0"/>
              </a:rPr>
              <a:t>： </a:t>
            </a:r>
            <a:r>
              <a:rPr lang="ja-JP" altLang="en-US" sz="2000" u="sng">
                <a:latin typeface="小塚ゴシック Pro R"/>
                <a:ea typeface="+mn-ea"/>
              </a:rPr>
              <a:t>「ライフパック ナノ プラス」は他社の似たような製品と比べて、どこが優れているの？</a:t>
            </a:r>
            <a:endParaRPr kumimoji="1" lang="ja-JP" altLang="en-US" sz="1200" u="sng">
              <a:latin typeface="小塚ゴシック Pro R"/>
              <a:ea typeface="+mn-ea"/>
            </a:endParaRPr>
          </a:p>
        </p:txBody>
      </p:sp>
      <p:sp>
        <p:nvSpPr>
          <p:cNvPr id="6" name="テキスト ボックス 5">
            <a:extLst>
              <a:ext uri="{FF2B5EF4-FFF2-40B4-BE49-F238E27FC236}">
                <a16:creationId xmlns:a16="http://schemas.microsoft.com/office/drawing/2014/main" id="{9BB7FF9A-1583-46D0-BC92-DEB2DC84F065}"/>
              </a:ext>
            </a:extLst>
          </p:cNvPr>
          <p:cNvSpPr txBox="1"/>
          <p:nvPr/>
        </p:nvSpPr>
        <p:spPr>
          <a:xfrm>
            <a:off x="1042680" y="988546"/>
            <a:ext cx="10106639" cy="5370701"/>
          </a:xfrm>
          <a:prstGeom prst="rect">
            <a:avLst/>
          </a:prstGeom>
          <a:noFill/>
        </p:spPr>
        <p:txBody>
          <a:bodyPr wrap="square" rtlCol="0">
            <a:spAutoFit/>
          </a:bodyPr>
          <a:lstStyle/>
          <a:p>
            <a:pPr>
              <a:spcBef>
                <a:spcPts val="1000"/>
              </a:spcBef>
            </a:pPr>
            <a:r>
              <a:rPr lang="en-US" altLang="ja-JP" sz="2400">
                <a:latin typeface="Arial" panose="020B0604020202020204" pitchFamily="34" charset="0"/>
                <a:cs typeface="Arial" panose="020B0604020202020204" pitchFamily="34" charset="0"/>
              </a:rPr>
              <a:t>A</a:t>
            </a:r>
            <a:r>
              <a:rPr lang="ja-JP" altLang="ja-JP" sz="2400">
                <a:latin typeface="Arial" panose="020B0604020202020204" pitchFamily="34" charset="0"/>
                <a:cs typeface="Arial" panose="020B0604020202020204" pitchFamily="34" charset="0"/>
              </a:rPr>
              <a:t>：</a:t>
            </a:r>
            <a:r>
              <a:rPr lang="ja-JP" altLang="en-US" sz="2400" b="1">
                <a:solidFill>
                  <a:schemeClr val="accent6"/>
                </a:solidFill>
                <a:latin typeface="小塚ゴシック Pro R"/>
              </a:rPr>
              <a:t>「ビタミン」「ミネラル」「植物性成分」「</a:t>
            </a:r>
            <a:r>
              <a:rPr lang="ja-JP" altLang="en" sz="2400" b="1">
                <a:solidFill>
                  <a:schemeClr val="accent6"/>
                </a:solidFill>
                <a:latin typeface="小塚ゴシック Pro R"/>
              </a:rPr>
              <a:t>ＥＰＡ・ＤＨＡ」</a:t>
            </a:r>
            <a:r>
              <a:rPr lang="ja-JP" altLang="en-US" sz="2400" b="1">
                <a:solidFill>
                  <a:schemeClr val="accent6"/>
                </a:solidFill>
                <a:latin typeface="小塚ゴシック Pro R"/>
              </a:rPr>
              <a:t>の</a:t>
            </a:r>
            <a:endParaRPr lang="en-US" altLang="ja-JP" sz="2400" b="1">
              <a:solidFill>
                <a:schemeClr val="accent6"/>
              </a:solidFill>
              <a:latin typeface="小塚ゴシック Pro R"/>
            </a:endParaRPr>
          </a:p>
          <a:p>
            <a:pPr>
              <a:spcBef>
                <a:spcPts val="1000"/>
              </a:spcBef>
            </a:pPr>
            <a:r>
              <a:rPr lang="ja-JP" altLang="en-US" sz="2400" b="1">
                <a:solidFill>
                  <a:schemeClr val="accent6"/>
                </a:solidFill>
                <a:latin typeface="小塚ゴシック Pro R"/>
              </a:rPr>
              <a:t>４つがバランスよく１袋にまとめられているところ</a:t>
            </a:r>
            <a:r>
              <a:rPr lang="ja-JP" altLang="en-US" sz="2400">
                <a:latin typeface="小塚ゴシック Pro R"/>
              </a:rPr>
              <a:t>と考えています。</a:t>
            </a:r>
            <a:endParaRPr lang="en-US" altLang="ja-JP" sz="2400">
              <a:latin typeface="小塚ゴシック Pro R"/>
            </a:endParaRPr>
          </a:p>
          <a:p>
            <a:pPr>
              <a:spcBef>
                <a:spcPts val="1000"/>
              </a:spcBef>
            </a:pPr>
            <a:r>
              <a:rPr lang="ja-JP" altLang="en-US" sz="2400">
                <a:latin typeface="小塚ゴシック Pro R"/>
              </a:rPr>
              <a:t>市場では「ビタミン」と「ミネラル」だけを配合してマルチバランス</a:t>
            </a:r>
            <a:endParaRPr lang="en-US" altLang="ja-JP" sz="2400">
              <a:latin typeface="小塚ゴシック Pro R"/>
            </a:endParaRPr>
          </a:p>
          <a:p>
            <a:pPr>
              <a:spcBef>
                <a:spcPts val="1000"/>
              </a:spcBef>
            </a:pPr>
            <a:r>
              <a:rPr lang="ja-JP" altLang="en-US" sz="2400">
                <a:latin typeface="小塚ゴシック Pro R"/>
              </a:rPr>
              <a:t>栄養補助食品として販売されているものが多く見られます。また、</a:t>
            </a:r>
            <a:endParaRPr lang="en-US" altLang="ja-JP" sz="2400">
              <a:latin typeface="小塚ゴシック Pro R"/>
            </a:endParaRPr>
          </a:p>
          <a:p>
            <a:pPr>
              <a:spcBef>
                <a:spcPts val="1000"/>
              </a:spcBef>
            </a:pPr>
            <a:r>
              <a:rPr lang="ja-JP" altLang="en-US" sz="2400">
                <a:latin typeface="小塚ゴシック Pro R"/>
              </a:rPr>
              <a:t>さらに加えて、近年研究が盛んな「植物性成分（ファイトケミル）」を</a:t>
            </a:r>
            <a:endParaRPr lang="en-US" altLang="ja-JP" sz="2400">
              <a:latin typeface="小塚ゴシック Pro R"/>
            </a:endParaRPr>
          </a:p>
          <a:p>
            <a:pPr>
              <a:spcBef>
                <a:spcPts val="1000"/>
              </a:spcBef>
            </a:pPr>
            <a:r>
              <a:rPr lang="ja-JP" altLang="en-US" sz="2400">
                <a:latin typeface="小塚ゴシック Pro R"/>
              </a:rPr>
              <a:t>配合していても、健康な生活に欠かすことのできない「</a:t>
            </a:r>
            <a:r>
              <a:rPr lang="ja-JP" altLang="en" sz="2400">
                <a:latin typeface="小塚ゴシック Pro R"/>
              </a:rPr>
              <a:t>ＥＰＡ・</a:t>
            </a:r>
            <a:endParaRPr lang="en-US" altLang="ja-JP" sz="2400">
              <a:latin typeface="小塚ゴシック Pro R"/>
            </a:endParaRPr>
          </a:p>
          <a:p>
            <a:pPr>
              <a:spcBef>
                <a:spcPts val="1000"/>
              </a:spcBef>
            </a:pPr>
            <a:r>
              <a:rPr lang="ja-JP" altLang="en" sz="2400">
                <a:latin typeface="小塚ゴシック Pro R"/>
              </a:rPr>
              <a:t>ＤＨＡ」</a:t>
            </a:r>
            <a:r>
              <a:rPr lang="ja-JP" altLang="en-US" sz="2400">
                <a:latin typeface="小塚ゴシック Pro R"/>
              </a:rPr>
              <a:t>までは配合されていないケースが見られます。ニュー スキン</a:t>
            </a:r>
            <a:endParaRPr lang="en-US" altLang="ja-JP" sz="2400">
              <a:latin typeface="小塚ゴシック Pro R"/>
            </a:endParaRPr>
          </a:p>
          <a:p>
            <a:pPr>
              <a:spcBef>
                <a:spcPts val="1000"/>
              </a:spcBef>
            </a:pPr>
            <a:r>
              <a:rPr lang="ja-JP" altLang="en-US" sz="2400">
                <a:latin typeface="小塚ゴシック Pro R"/>
              </a:rPr>
              <a:t>独自の「体内インベスト設計」により、これら４つが体内でしっかり</a:t>
            </a:r>
            <a:endParaRPr lang="en-US" altLang="ja-JP" sz="2400">
              <a:latin typeface="小塚ゴシック Pro R"/>
            </a:endParaRPr>
          </a:p>
          <a:p>
            <a:pPr>
              <a:spcBef>
                <a:spcPts val="1000"/>
              </a:spcBef>
            </a:pPr>
            <a:r>
              <a:rPr lang="ja-JP" altLang="en-US" sz="2400">
                <a:latin typeface="小塚ゴシック Pro R"/>
              </a:rPr>
              <a:t>吸収されて力になるということも、ライフパック ナノ プラスの</a:t>
            </a:r>
            <a:endParaRPr lang="en-US" altLang="ja-JP" sz="2400">
              <a:latin typeface="小塚ゴシック Pro R"/>
            </a:endParaRPr>
          </a:p>
          <a:p>
            <a:pPr>
              <a:spcBef>
                <a:spcPts val="1000"/>
              </a:spcBef>
            </a:pPr>
            <a:r>
              <a:rPr lang="ja-JP" altLang="en-US" sz="2400">
                <a:latin typeface="小塚ゴシック Pro R"/>
              </a:rPr>
              <a:t>優れている点と考えています。</a:t>
            </a:r>
          </a:p>
          <a:p>
            <a:endParaRPr kumimoji="1" lang="ja-JP" altLang="en-US" sz="2800"/>
          </a:p>
        </p:txBody>
      </p:sp>
    </p:spTree>
    <p:extLst>
      <p:ext uri="{BB962C8B-B14F-4D97-AF65-F5344CB8AC3E}">
        <p14:creationId xmlns:p14="http://schemas.microsoft.com/office/powerpoint/2010/main" val="5127541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60335D-0A16-A04A-BC6E-D45096263AE5}"/>
              </a:ext>
            </a:extLst>
          </p:cNvPr>
          <p:cNvSpPr>
            <a:spLocks noGrp="1"/>
          </p:cNvSpPr>
          <p:nvPr>
            <p:ph type="title"/>
          </p:nvPr>
        </p:nvSpPr>
        <p:spPr>
          <a:xfrm>
            <a:off x="1524000" y="2751125"/>
            <a:ext cx="9144000" cy="1355750"/>
          </a:xfrm>
        </p:spPr>
        <p:txBody>
          <a:bodyPr vert="horz" lIns="91440" tIns="45720" rIns="91440" bIns="45720" rtlCol="0" anchor="b">
            <a:normAutofit/>
          </a:bodyPr>
          <a:lstStyle/>
          <a:p>
            <a:r>
              <a:rPr kumimoji="1" lang="ja-JP" altLang="en-US" sz="4200" kern="1200" spc="-150">
                <a:solidFill>
                  <a:schemeClr val="tx1"/>
                </a:solidFill>
                <a:latin typeface="小塚ゴシック Pro R"/>
              </a:rPr>
              <a:t>ライフパック</a:t>
            </a:r>
            <a:r>
              <a:rPr kumimoji="1" lang="en-US" altLang="ja-JP" sz="4200" kern="1200" spc="-150">
                <a:solidFill>
                  <a:schemeClr val="tx1"/>
                </a:solidFill>
                <a:latin typeface="小塚ゴシック Pro R"/>
              </a:rPr>
              <a:t> </a:t>
            </a:r>
            <a:r>
              <a:rPr kumimoji="1" lang="ja-JP" altLang="en-US" sz="4200" kern="1200" spc="-150">
                <a:solidFill>
                  <a:schemeClr val="tx1"/>
                </a:solidFill>
                <a:latin typeface="小塚ゴシック Pro R"/>
              </a:rPr>
              <a:t>ナノ</a:t>
            </a:r>
            <a:r>
              <a:rPr kumimoji="1" lang="en-US" altLang="ja-JP" sz="4200" kern="1200" spc="-150">
                <a:solidFill>
                  <a:schemeClr val="tx1"/>
                </a:solidFill>
                <a:latin typeface="小塚ゴシック Pro R"/>
              </a:rPr>
              <a:t> </a:t>
            </a:r>
            <a:r>
              <a:rPr lang="ja-JP" altLang="en-US" sz="4200" kern="1200" spc="-150">
                <a:solidFill>
                  <a:schemeClr val="tx1"/>
                </a:solidFill>
                <a:latin typeface="小塚ゴシック Pro R"/>
              </a:rPr>
              <a:t>プラス</a:t>
            </a:r>
            <a:br>
              <a:rPr kumimoji="1" lang="en-US" altLang="ja-JP" sz="4200" kern="1200" spc="-150">
                <a:solidFill>
                  <a:schemeClr val="tx1"/>
                </a:solidFill>
                <a:latin typeface="小塚ゴシック Pro R"/>
              </a:rPr>
            </a:br>
            <a:r>
              <a:rPr kumimoji="1" lang="ja-JP" altLang="en-US" sz="4200" kern="1200" spc="-150">
                <a:solidFill>
                  <a:schemeClr val="tx1"/>
                </a:solidFill>
                <a:latin typeface="小塚ゴシック Pro R"/>
              </a:rPr>
              <a:t>より多くの人に</a:t>
            </a:r>
          </a:p>
        </p:txBody>
      </p:sp>
      <p:pic>
        <p:nvPicPr>
          <p:cNvPr id="43" name="図 42" descr="人, 屋外, 空, 草 が含まれている画像&#10;&#10;自動的に生成された説明">
            <a:extLst>
              <a:ext uri="{FF2B5EF4-FFF2-40B4-BE49-F238E27FC236}">
                <a16:creationId xmlns:a16="http://schemas.microsoft.com/office/drawing/2014/main" id="{1E1CD956-282A-4BE7-9BF8-5D3CF7D652F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49318" y="10"/>
            <a:ext cx="8542682" cy="2130463"/>
          </a:xfrm>
          <a:custGeom>
            <a:avLst/>
            <a:gdLst>
              <a:gd name="connsiteX0" fmla="*/ 986689 w 8542682"/>
              <a:gd name="connsiteY0" fmla="*/ 0 h 2130473"/>
              <a:gd name="connsiteX1" fmla="*/ 8542682 w 8542682"/>
              <a:gd name="connsiteY1" fmla="*/ 0 h 2130473"/>
              <a:gd name="connsiteX2" fmla="*/ 8542682 w 8542682"/>
              <a:gd name="connsiteY2" fmla="*/ 2130473 h 2130473"/>
              <a:gd name="connsiteX3" fmla="*/ 0 w 8542682"/>
              <a:gd name="connsiteY3" fmla="*/ 2130473 h 2130473"/>
            </a:gdLst>
            <a:ahLst/>
            <a:cxnLst>
              <a:cxn ang="0">
                <a:pos x="connsiteX0" y="connsiteY0"/>
              </a:cxn>
              <a:cxn ang="0">
                <a:pos x="connsiteX1" y="connsiteY1"/>
              </a:cxn>
              <a:cxn ang="0">
                <a:pos x="connsiteX2" y="connsiteY2"/>
              </a:cxn>
              <a:cxn ang="0">
                <a:pos x="connsiteX3" y="connsiteY3"/>
              </a:cxn>
            </a:cxnLst>
            <a:rect l="l" t="t" r="r" b="b"/>
            <a:pathLst>
              <a:path w="8542682" h="2130473">
                <a:moveTo>
                  <a:pt x="986689" y="0"/>
                </a:moveTo>
                <a:lnTo>
                  <a:pt x="8542682" y="0"/>
                </a:lnTo>
                <a:lnTo>
                  <a:pt x="8542682" y="2130473"/>
                </a:lnTo>
                <a:lnTo>
                  <a:pt x="0" y="2130473"/>
                </a:lnTo>
                <a:close/>
              </a:path>
            </a:pathLst>
          </a:custGeom>
        </p:spPr>
      </p:pic>
      <p:pic>
        <p:nvPicPr>
          <p:cNvPr id="39" name="図 38" descr="人, グループ, ポーズをとっている, 写真 が含まれている画像&#10;&#10;自動的に生成された説明">
            <a:extLst>
              <a:ext uri="{FF2B5EF4-FFF2-40B4-BE49-F238E27FC236}">
                <a16:creationId xmlns:a16="http://schemas.microsoft.com/office/drawing/2014/main" id="{8ADB541A-A486-4125-80F0-CCCB7C1A707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0" y="-6956"/>
            <a:ext cx="4475120" cy="2130473"/>
          </a:xfrm>
          <a:custGeom>
            <a:avLst/>
            <a:gdLst>
              <a:gd name="connsiteX0" fmla="*/ 0 w 4475140"/>
              <a:gd name="connsiteY0" fmla="*/ 0 h 2130473"/>
              <a:gd name="connsiteX1" fmla="*/ 1074821 w 4475140"/>
              <a:gd name="connsiteY1" fmla="*/ 0 h 2130473"/>
              <a:gd name="connsiteX2" fmla="*/ 1074821 w 4475140"/>
              <a:gd name="connsiteY2" fmla="*/ 239 h 2130473"/>
              <a:gd name="connsiteX3" fmla="*/ 4475140 w 4475140"/>
              <a:gd name="connsiteY3" fmla="*/ 239 h 2130473"/>
              <a:gd name="connsiteX4" fmla="*/ 3488563 w 4475140"/>
              <a:gd name="connsiteY4" fmla="*/ 2130473 h 2130473"/>
              <a:gd name="connsiteX5" fmla="*/ 0 w 4475140"/>
              <a:gd name="connsiteY5" fmla="*/ 2130473 h 213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30473">
                <a:moveTo>
                  <a:pt x="0" y="0"/>
                </a:moveTo>
                <a:lnTo>
                  <a:pt x="1074821" y="0"/>
                </a:lnTo>
                <a:lnTo>
                  <a:pt x="1074821" y="239"/>
                </a:lnTo>
                <a:lnTo>
                  <a:pt x="4475140" y="239"/>
                </a:lnTo>
                <a:lnTo>
                  <a:pt x="3488563" y="2130473"/>
                </a:lnTo>
                <a:lnTo>
                  <a:pt x="0" y="2130473"/>
                </a:lnTo>
                <a:close/>
              </a:path>
            </a:pathLst>
          </a:custGeom>
        </p:spPr>
      </p:pic>
      <p:pic>
        <p:nvPicPr>
          <p:cNvPr id="13" name="図 12" descr="女性, 人, 陸上競技, テニス が含まれている画像&#10;&#10;自動的に生成された説明">
            <a:extLst>
              <a:ext uri="{FF2B5EF4-FFF2-40B4-BE49-F238E27FC236}">
                <a16:creationId xmlns:a16="http://schemas.microsoft.com/office/drawing/2014/main" id="{8192DD46-1BA7-43FF-938E-39953B95A28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716860" y="4683320"/>
            <a:ext cx="4475140" cy="2174680"/>
          </a:xfrm>
          <a:custGeom>
            <a:avLst/>
            <a:gdLst>
              <a:gd name="connsiteX0" fmla="*/ 1006941 w 4475140"/>
              <a:gd name="connsiteY0" fmla="*/ 0 h 2174680"/>
              <a:gd name="connsiteX1" fmla="*/ 4475140 w 4475140"/>
              <a:gd name="connsiteY1" fmla="*/ 0 h 2174680"/>
              <a:gd name="connsiteX2" fmla="*/ 4475140 w 4475140"/>
              <a:gd name="connsiteY2" fmla="*/ 2174680 h 2174680"/>
              <a:gd name="connsiteX3" fmla="*/ 3400319 w 4475140"/>
              <a:gd name="connsiteY3" fmla="*/ 2174680 h 2174680"/>
              <a:gd name="connsiteX4" fmla="*/ 3400319 w 4475140"/>
              <a:gd name="connsiteY4" fmla="*/ 2174202 h 2174680"/>
              <a:gd name="connsiteX5" fmla="*/ 0 w 4475140"/>
              <a:gd name="connsiteY5" fmla="*/ 2174202 h 217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74680">
                <a:moveTo>
                  <a:pt x="1006941" y="0"/>
                </a:moveTo>
                <a:lnTo>
                  <a:pt x="4475140" y="0"/>
                </a:lnTo>
                <a:lnTo>
                  <a:pt x="4475140" y="2174680"/>
                </a:lnTo>
                <a:lnTo>
                  <a:pt x="3400319" y="2174680"/>
                </a:lnTo>
                <a:lnTo>
                  <a:pt x="3400319" y="2174202"/>
                </a:lnTo>
                <a:lnTo>
                  <a:pt x="0" y="2174202"/>
                </a:lnTo>
                <a:close/>
              </a:path>
            </a:pathLst>
          </a:custGeom>
        </p:spPr>
      </p:pic>
      <p:pic>
        <p:nvPicPr>
          <p:cNvPr id="41" name="図 40" descr="人, 建物, 屋外, 座っている が含まれている画像&#10;&#10;自動的に生成された説明">
            <a:extLst>
              <a:ext uri="{FF2B5EF4-FFF2-40B4-BE49-F238E27FC236}">
                <a16:creationId xmlns:a16="http://schemas.microsoft.com/office/drawing/2014/main" id="{67A2BE32-FBF4-433F-BD49-E8A121D1208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2"/>
          <a:stretch/>
        </p:blipFill>
        <p:spPr>
          <a:xfrm>
            <a:off x="20" y="4682840"/>
            <a:ext cx="8563356" cy="2175160"/>
          </a:xfrm>
          <a:custGeom>
            <a:avLst/>
            <a:gdLst>
              <a:gd name="connsiteX0" fmla="*/ 0 w 8563376"/>
              <a:gd name="connsiteY0" fmla="*/ 0 h 2175160"/>
              <a:gd name="connsiteX1" fmla="*/ 8563376 w 8563376"/>
              <a:gd name="connsiteY1" fmla="*/ 0 h 2175160"/>
              <a:gd name="connsiteX2" fmla="*/ 7555992 w 8563376"/>
              <a:gd name="connsiteY2" fmla="*/ 2175160 h 2175160"/>
              <a:gd name="connsiteX3" fmla="*/ 0 w 8563376"/>
              <a:gd name="connsiteY3" fmla="*/ 2175160 h 2175160"/>
            </a:gdLst>
            <a:ahLst/>
            <a:cxnLst>
              <a:cxn ang="0">
                <a:pos x="connsiteX0" y="connsiteY0"/>
              </a:cxn>
              <a:cxn ang="0">
                <a:pos x="connsiteX1" y="connsiteY1"/>
              </a:cxn>
              <a:cxn ang="0">
                <a:pos x="connsiteX2" y="connsiteY2"/>
              </a:cxn>
              <a:cxn ang="0">
                <a:pos x="connsiteX3" y="connsiteY3"/>
              </a:cxn>
            </a:cxnLst>
            <a:rect l="l" t="t" r="r" b="b"/>
            <a:pathLst>
              <a:path w="8563376" h="2175160">
                <a:moveTo>
                  <a:pt x="0" y="0"/>
                </a:moveTo>
                <a:lnTo>
                  <a:pt x="8563376" y="0"/>
                </a:lnTo>
                <a:lnTo>
                  <a:pt x="7555992" y="2175160"/>
                </a:lnTo>
                <a:lnTo>
                  <a:pt x="0" y="2175160"/>
                </a:lnTo>
                <a:close/>
              </a:path>
            </a:pathLst>
          </a:custGeom>
        </p:spPr>
      </p:pic>
    </p:spTree>
    <p:extLst>
      <p:ext uri="{BB962C8B-B14F-4D97-AF65-F5344CB8AC3E}">
        <p14:creationId xmlns:p14="http://schemas.microsoft.com/office/powerpoint/2010/main" val="42843734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815414" y="2721114"/>
            <a:ext cx="9417963" cy="707886"/>
          </a:xfrm>
          <a:prstGeom prst="rect">
            <a:avLst/>
          </a:prstGeom>
          <a:noFill/>
        </p:spPr>
        <p:txBody>
          <a:bodyPr wrap="none" rtlCol="0">
            <a:spAutoFit/>
          </a:bodyPr>
          <a:lstStyle/>
          <a:p>
            <a:pPr defTabSz="1219170"/>
            <a:r>
              <a:rPr lang="ja-JP" altLang="en-US" sz="4000" kern="0">
                <a:latin typeface="小塚ゴシック Pro R"/>
                <a:cs typeface="Verlag Book" charset="0"/>
                <a:sym typeface="Calibri"/>
              </a:rPr>
              <a:t>第５部：セールストークとツールの紹介</a:t>
            </a:r>
            <a:endParaRPr lang="en-US" altLang="ja-JP" sz="4000" kern="0">
              <a:latin typeface="小塚ゴシック Pro R"/>
              <a:cs typeface="Verlag Book" charset="0"/>
              <a:sym typeface="Calibri"/>
            </a:endParaRPr>
          </a:p>
        </p:txBody>
      </p:sp>
    </p:spTree>
    <p:extLst>
      <p:ext uri="{BB962C8B-B14F-4D97-AF65-F5344CB8AC3E}">
        <p14:creationId xmlns:p14="http://schemas.microsoft.com/office/powerpoint/2010/main" val="21512195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399F56FE-7DDA-784F-AE4F-49CE8D57B1D6}"/>
              </a:ext>
            </a:extLst>
          </p:cNvPr>
          <p:cNvSpPr>
            <a:spLocks noGrp="1"/>
          </p:cNvSpPr>
          <p:nvPr>
            <p:ph idx="1"/>
          </p:nvPr>
        </p:nvSpPr>
        <p:spPr>
          <a:xfrm>
            <a:off x="829919" y="1253331"/>
            <a:ext cx="10985563" cy="4351338"/>
          </a:xfrm>
        </p:spPr>
        <p:txBody>
          <a:bodyPr anchor="ctr">
            <a:noAutofit/>
          </a:bodyPr>
          <a:lstStyle/>
          <a:p>
            <a:pPr marL="0" indent="0">
              <a:lnSpc>
                <a:spcPct val="100000"/>
              </a:lnSpc>
              <a:buNone/>
            </a:pPr>
            <a:r>
              <a:rPr lang="en-US" altLang="ja-JP" sz="2000">
                <a:latin typeface="小塚ゴシック Pro R"/>
              </a:rPr>
              <a:t>【</a:t>
            </a:r>
            <a:r>
              <a:rPr lang="ja-JP" altLang="en-US" sz="2000">
                <a:latin typeface="小塚ゴシック Pro R"/>
              </a:rPr>
              <a:t>お客様の声</a:t>
            </a:r>
            <a:r>
              <a:rPr lang="en-US" altLang="ja-JP" sz="2000">
                <a:latin typeface="小塚ゴシック Pro R"/>
              </a:rPr>
              <a:t> A】</a:t>
            </a:r>
            <a:br>
              <a:rPr lang="en-US" altLang="ja-JP" sz="2000">
                <a:latin typeface="小塚ゴシック Pro R"/>
              </a:rPr>
            </a:br>
            <a:r>
              <a:rPr lang="ja-JP" altLang="en-US" sz="4400">
                <a:latin typeface="小塚ゴシック Pro R"/>
              </a:rPr>
              <a:t>値段が高すぎます</a:t>
            </a:r>
            <a:r>
              <a:rPr lang="en-US" altLang="ja-JP" sz="4400">
                <a:latin typeface="小塚ゴシック Pro R"/>
              </a:rPr>
              <a:t>…</a:t>
            </a:r>
            <a:br>
              <a:rPr lang="en-US" altLang="ja-JP">
                <a:latin typeface="小塚ゴシック Pro R"/>
              </a:rPr>
            </a:br>
            <a:endParaRPr lang="en-US" altLang="ja-JP" sz="2000">
              <a:latin typeface="小塚ゴシック Pro R"/>
            </a:endParaRPr>
          </a:p>
        </p:txBody>
      </p:sp>
      <p:sp>
        <p:nvSpPr>
          <p:cNvPr id="7" name="タイトル 1">
            <a:extLst>
              <a:ext uri="{FF2B5EF4-FFF2-40B4-BE49-F238E27FC236}">
                <a16:creationId xmlns:a16="http://schemas.microsoft.com/office/drawing/2014/main" id="{C41ED0C8-F46D-2047-BE5E-5C4404B4376D}"/>
              </a:ext>
            </a:extLst>
          </p:cNvPr>
          <p:cNvSpPr txBox="1">
            <a:spLocks/>
          </p:cNvSpPr>
          <p:nvPr/>
        </p:nvSpPr>
        <p:spPr>
          <a:xfrm>
            <a:off x="0" y="365126"/>
            <a:ext cx="12192000" cy="517744"/>
          </a:xfrm>
          <a:prstGeom prst="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8900000" scaled="1"/>
            <a:tileRect/>
          </a:gra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600" b="0" i="0" u="none" strike="noStrike" kern="1200" cap="none" spc="0" normalizeH="0" baseline="0" noProof="0">
                <a:ln>
                  <a:noFill/>
                </a:ln>
                <a:solidFill>
                  <a:prstClr val="black"/>
                </a:solidFill>
                <a:effectLst/>
                <a:uLnTx/>
                <a:uFillTx/>
                <a:latin typeface="Calibri Light" panose="020F0302020204030204"/>
                <a:ea typeface="游ゴシック Light" panose="020B0300000000000000" pitchFamily="50" charset="-128"/>
                <a:cs typeface="+mj-cs"/>
              </a:rPr>
              <a:t>　　</a:t>
            </a:r>
            <a:r>
              <a:rPr kumimoji="1" lang="ja-JP" altLang="en-US" sz="3200" b="0" i="0" u="none" strike="noStrike" kern="1200" cap="none" spc="0" normalizeH="0" baseline="0" noProof="0">
                <a:ln>
                  <a:noFill/>
                </a:ln>
                <a:solidFill>
                  <a:prstClr val="white"/>
                </a:solidFill>
                <a:effectLst/>
                <a:uLnTx/>
                <a:uFillTx/>
                <a:latin typeface="小塚ゴシック Pro R"/>
                <a:ea typeface="游ゴシック Light" panose="020B0300000000000000" pitchFamily="50" charset="-128"/>
              </a:rPr>
              <a:t>印象を好転させるための「セールストーク」</a:t>
            </a:r>
            <a:endParaRPr kumimoji="1" lang="ja-JP" altLang="ja-JP" sz="3600" b="0" i="0" u="none" strike="noStrike" kern="1200" cap="none" spc="0" normalizeH="0" baseline="0" noProof="0">
              <a:ln>
                <a:noFill/>
              </a:ln>
              <a:solidFill>
                <a:prstClr val="white"/>
              </a:solidFill>
              <a:effectLst/>
              <a:uLnTx/>
              <a:uFillTx/>
              <a:latin typeface="小塚ゴシック Pro R"/>
              <a:ea typeface="游ゴシック Light" panose="020B0300000000000000" pitchFamily="50" charset="-128"/>
            </a:endParaRPr>
          </a:p>
        </p:txBody>
      </p:sp>
      <p:pic>
        <p:nvPicPr>
          <p:cNvPr id="5" name="図 4">
            <a:extLst>
              <a:ext uri="{FF2B5EF4-FFF2-40B4-BE49-F238E27FC236}">
                <a16:creationId xmlns:a16="http://schemas.microsoft.com/office/drawing/2014/main" id="{D76E97A8-C63B-804C-9CBE-26D7D9E542F0}"/>
              </a:ext>
            </a:extLst>
          </p:cNvPr>
          <p:cNvPicPr>
            <a:picLocks noChangeAspect="1"/>
          </p:cNvPicPr>
          <p:nvPr/>
        </p:nvPicPr>
        <p:blipFill>
          <a:blip r:embed="rId3"/>
          <a:stretch>
            <a:fillRect/>
          </a:stretch>
        </p:blipFill>
        <p:spPr>
          <a:xfrm>
            <a:off x="6421643" y="2417231"/>
            <a:ext cx="3044104" cy="2023537"/>
          </a:xfrm>
          <a:prstGeom prst="rect">
            <a:avLst/>
          </a:prstGeom>
        </p:spPr>
      </p:pic>
    </p:spTree>
    <p:extLst>
      <p:ext uri="{BB962C8B-B14F-4D97-AF65-F5344CB8AC3E}">
        <p14:creationId xmlns:p14="http://schemas.microsoft.com/office/powerpoint/2010/main" val="29510875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399F56FE-7DDA-784F-AE4F-49CE8D57B1D6}"/>
              </a:ext>
            </a:extLst>
          </p:cNvPr>
          <p:cNvSpPr>
            <a:spLocks noGrp="1"/>
          </p:cNvSpPr>
          <p:nvPr>
            <p:ph idx="1"/>
          </p:nvPr>
        </p:nvSpPr>
        <p:spPr>
          <a:xfrm>
            <a:off x="309966" y="1127804"/>
            <a:ext cx="11756528" cy="5195201"/>
          </a:xfrm>
        </p:spPr>
        <p:txBody>
          <a:bodyPr>
            <a:noAutofit/>
          </a:bodyPr>
          <a:lstStyle/>
          <a:p>
            <a:pPr marL="0" indent="0">
              <a:lnSpc>
                <a:spcPct val="100000"/>
              </a:lnSpc>
              <a:buNone/>
            </a:pPr>
            <a:r>
              <a:rPr lang="en-US" altLang="ja-JP" sz="2000" dirty="0">
                <a:latin typeface="小塚ゴシック Pro R"/>
              </a:rPr>
              <a:t>【</a:t>
            </a:r>
            <a:r>
              <a:rPr lang="ja-JP" altLang="en-US" sz="2000" dirty="0">
                <a:latin typeface="小塚ゴシック Pro R"/>
              </a:rPr>
              <a:t>お客様の声</a:t>
            </a:r>
            <a:r>
              <a:rPr lang="en-US" altLang="ja-JP" sz="2000" dirty="0">
                <a:latin typeface="小塚ゴシック Pro R"/>
              </a:rPr>
              <a:t> A】</a:t>
            </a:r>
            <a:r>
              <a:rPr lang="ja-JP" altLang="en-US" sz="2000" dirty="0">
                <a:latin typeface="小塚ゴシック Pro R"/>
              </a:rPr>
              <a:t>値段が高すぎます</a:t>
            </a:r>
            <a:r>
              <a:rPr lang="en-US" altLang="ja-JP" sz="2000" dirty="0">
                <a:latin typeface="小塚ゴシック Pro R"/>
              </a:rPr>
              <a:t>…</a:t>
            </a:r>
          </a:p>
          <a:p>
            <a:pPr marL="0" indent="0">
              <a:lnSpc>
                <a:spcPts val="1000"/>
              </a:lnSpc>
              <a:buNone/>
            </a:pPr>
            <a:endParaRPr lang="en-US" altLang="ja-JP" sz="2000" dirty="0">
              <a:latin typeface="小塚ゴシック Pro R"/>
            </a:endParaRPr>
          </a:p>
          <a:p>
            <a:pPr marL="0" indent="0">
              <a:lnSpc>
                <a:spcPct val="100000"/>
              </a:lnSpc>
              <a:buNone/>
            </a:pPr>
            <a:r>
              <a:rPr lang="en-US" altLang="ja-JP" sz="2000" b="1" dirty="0">
                <a:latin typeface="小塚ゴシック Pro R"/>
              </a:rPr>
              <a:t>【</a:t>
            </a:r>
            <a:r>
              <a:rPr lang="ja-JP" altLang="en-US" sz="2000" dirty="0">
                <a:latin typeface="小塚ゴシック Pro R"/>
              </a:rPr>
              <a:t>セールストーク</a:t>
            </a:r>
            <a:r>
              <a:rPr lang="en-US" altLang="ja-JP" sz="2000" dirty="0">
                <a:latin typeface="小塚ゴシック Pro R"/>
              </a:rPr>
              <a:t> A】</a:t>
            </a:r>
          </a:p>
          <a:p>
            <a:pPr marL="0" indent="0">
              <a:lnSpc>
                <a:spcPct val="100000"/>
              </a:lnSpc>
              <a:spcBef>
                <a:spcPts val="800"/>
              </a:spcBef>
              <a:buNone/>
            </a:pPr>
            <a:r>
              <a:rPr lang="ja-JP" altLang="ja-JP" sz="2400" b="1" dirty="0">
                <a:solidFill>
                  <a:schemeClr val="accent6"/>
                </a:solidFill>
                <a:latin typeface="小塚ゴシック Pro R"/>
              </a:rPr>
              <a:t>１パック</a:t>
            </a:r>
            <a:r>
              <a:rPr lang="ja-JP" altLang="en-US" sz="2400" b="1" dirty="0">
                <a:solidFill>
                  <a:schemeClr val="accent6"/>
                </a:solidFill>
                <a:latin typeface="小塚ゴシック Pro R"/>
              </a:rPr>
              <a:t>当たり</a:t>
            </a:r>
            <a:r>
              <a:rPr lang="ja-JP" altLang="ja-JP" sz="2400" b="1" dirty="0">
                <a:solidFill>
                  <a:schemeClr val="accent6"/>
                </a:solidFill>
                <a:latin typeface="小塚ゴシック Pro R"/>
              </a:rPr>
              <a:t>に換算すると、</a:t>
            </a:r>
            <a:r>
              <a:rPr lang="en-US" altLang="ja-JP" sz="2400" b="1" dirty="0">
                <a:solidFill>
                  <a:schemeClr val="accent6"/>
                </a:solidFill>
                <a:latin typeface="小塚ゴシック Pro R"/>
              </a:rPr>
              <a:t>300</a:t>
            </a:r>
            <a:r>
              <a:rPr lang="ja-JP" altLang="ja-JP" sz="2400" b="1" dirty="0">
                <a:solidFill>
                  <a:schemeClr val="accent6"/>
                </a:solidFill>
                <a:latin typeface="小塚ゴシック Pro R"/>
              </a:rPr>
              <a:t>円</a:t>
            </a:r>
            <a:r>
              <a:rPr lang="ja-JP" altLang="en-US" sz="2400" b="1" dirty="0">
                <a:solidFill>
                  <a:schemeClr val="accent6"/>
                </a:solidFill>
                <a:latin typeface="小塚ゴシック Pro R"/>
              </a:rPr>
              <a:t>台</a:t>
            </a:r>
            <a:r>
              <a:rPr lang="ja-JP" altLang="ja-JP" sz="2400" dirty="0">
                <a:latin typeface="小塚ゴシック Pro R"/>
              </a:rPr>
              <a:t>です。</a:t>
            </a:r>
            <a:endParaRPr lang="en-US" altLang="ja-JP" sz="2400" dirty="0">
              <a:latin typeface="小塚ゴシック Pro R"/>
            </a:endParaRPr>
          </a:p>
          <a:p>
            <a:pPr marL="0" indent="0">
              <a:lnSpc>
                <a:spcPct val="100000"/>
              </a:lnSpc>
              <a:spcBef>
                <a:spcPts val="800"/>
              </a:spcBef>
              <a:buNone/>
            </a:pPr>
            <a:r>
              <a:rPr lang="ja-JP" altLang="ja-JP" sz="2400" dirty="0">
                <a:latin typeface="小塚ゴシック Pro R"/>
              </a:rPr>
              <a:t>これだけ豊富な栄養成分をバランスよく摂取するために、野菜・肉・魚などを</a:t>
            </a:r>
            <a:endParaRPr lang="en-US" altLang="ja-JP" sz="2400" dirty="0">
              <a:latin typeface="小塚ゴシック Pro R"/>
            </a:endParaRPr>
          </a:p>
          <a:p>
            <a:pPr marL="0" indent="0">
              <a:lnSpc>
                <a:spcPct val="100000"/>
              </a:lnSpc>
              <a:spcBef>
                <a:spcPts val="800"/>
              </a:spcBef>
              <a:buNone/>
            </a:pPr>
            <a:r>
              <a:rPr lang="ja-JP" altLang="ja-JP" sz="2400" dirty="0">
                <a:latin typeface="小塚ゴシック Pro R"/>
              </a:rPr>
              <a:t>購入したら一体いくらになるでしょう？</a:t>
            </a:r>
            <a:r>
              <a:rPr lang="en-US" altLang="ja-JP" sz="2400" dirty="0">
                <a:latin typeface="小塚ゴシック Pro R"/>
              </a:rPr>
              <a:t> </a:t>
            </a:r>
            <a:r>
              <a:rPr lang="ja-JP" altLang="ja-JP" sz="2400" dirty="0">
                <a:latin typeface="小塚ゴシック Pro R"/>
              </a:rPr>
              <a:t>仮に購入</a:t>
            </a:r>
            <a:r>
              <a:rPr lang="ja-JP" altLang="en-US" sz="2400" dirty="0">
                <a:latin typeface="小塚ゴシック Pro R"/>
              </a:rPr>
              <a:t>し</a:t>
            </a:r>
            <a:r>
              <a:rPr lang="ja-JP" altLang="ja-JP" sz="2400" dirty="0">
                <a:latin typeface="小塚ゴシック Pro R"/>
              </a:rPr>
              <a:t>たとしても、その組み合わせや</a:t>
            </a:r>
            <a:endParaRPr lang="en-US" altLang="ja-JP" sz="2400" dirty="0">
              <a:latin typeface="小塚ゴシック Pro R"/>
            </a:endParaRPr>
          </a:p>
          <a:p>
            <a:pPr marL="0" indent="0">
              <a:lnSpc>
                <a:spcPct val="100000"/>
              </a:lnSpc>
              <a:spcBef>
                <a:spcPts val="800"/>
              </a:spcBef>
              <a:buNone/>
            </a:pPr>
            <a:r>
              <a:rPr lang="ja-JP" altLang="ja-JP" sz="2400" dirty="0">
                <a:latin typeface="小塚ゴシック Pro R"/>
              </a:rPr>
              <a:t>バランスなどをコントロールするのは容易ではありません。</a:t>
            </a:r>
            <a:endParaRPr lang="en-US" altLang="ja-JP" sz="2400" dirty="0">
              <a:latin typeface="小塚ゴシック Pro R"/>
            </a:endParaRPr>
          </a:p>
          <a:p>
            <a:pPr marL="0" indent="0">
              <a:lnSpc>
                <a:spcPct val="100000"/>
              </a:lnSpc>
              <a:spcBef>
                <a:spcPts val="800"/>
              </a:spcBef>
              <a:buNone/>
            </a:pPr>
            <a:r>
              <a:rPr lang="ja-JP" altLang="ja-JP" sz="2400" dirty="0">
                <a:latin typeface="小塚ゴシック Pro R"/>
              </a:rPr>
              <a:t>ニュー</a:t>
            </a:r>
            <a:r>
              <a:rPr lang="en-US" altLang="ja-JP" sz="2400" dirty="0">
                <a:latin typeface="小塚ゴシック Pro R"/>
              </a:rPr>
              <a:t> </a:t>
            </a:r>
            <a:r>
              <a:rPr lang="ja-JP" altLang="ja-JP" sz="2400" dirty="0">
                <a:latin typeface="小塚ゴシック Pro R"/>
              </a:rPr>
              <a:t>スキンの栄養補助食品は、製品化の全プロセスに６段階の厳しい基準を設け</a:t>
            </a:r>
            <a:endParaRPr lang="en-US" altLang="ja-JP" sz="2400" dirty="0">
              <a:latin typeface="小塚ゴシック Pro R"/>
            </a:endParaRPr>
          </a:p>
          <a:p>
            <a:pPr marL="0" indent="0">
              <a:lnSpc>
                <a:spcPct val="100000"/>
              </a:lnSpc>
              <a:spcBef>
                <a:spcPts val="800"/>
              </a:spcBef>
              <a:buNone/>
            </a:pPr>
            <a:r>
              <a:rPr lang="ja-JP" altLang="ja-JP" sz="2400" dirty="0">
                <a:latin typeface="小塚ゴシック Pro R"/>
              </a:rPr>
              <a:t>ており、それを基本にしたうえで、この製品はニュー</a:t>
            </a:r>
            <a:r>
              <a:rPr lang="en-US" altLang="ja-JP" sz="2400" dirty="0">
                <a:latin typeface="小塚ゴシック Pro R"/>
              </a:rPr>
              <a:t> </a:t>
            </a:r>
            <a:r>
              <a:rPr lang="ja-JP" altLang="ja-JP" sz="2400" dirty="0">
                <a:latin typeface="小塚ゴシック Pro R"/>
              </a:rPr>
              <a:t>スキンの最新研究成果と製造</a:t>
            </a:r>
            <a:endParaRPr lang="en-US" altLang="ja-JP" sz="2400" dirty="0">
              <a:latin typeface="小塚ゴシック Pro R"/>
            </a:endParaRPr>
          </a:p>
          <a:p>
            <a:pPr marL="0" indent="0">
              <a:lnSpc>
                <a:spcPct val="100000"/>
              </a:lnSpc>
              <a:spcBef>
                <a:spcPts val="800"/>
              </a:spcBef>
              <a:buNone/>
            </a:pPr>
            <a:r>
              <a:rPr lang="ja-JP" altLang="ja-JP" sz="2400" dirty="0">
                <a:latin typeface="小塚ゴシック Pro R"/>
              </a:rPr>
              <a:t>技術をもって開発されました。コンスタントに</a:t>
            </a:r>
            <a:r>
              <a:rPr lang="ja-JP" altLang="en-US" sz="2400" dirty="0">
                <a:latin typeface="小塚ゴシック Pro R"/>
              </a:rPr>
              <a:t>摂り</a:t>
            </a:r>
            <a:r>
              <a:rPr lang="ja-JP" altLang="ja-JP" sz="2400" dirty="0">
                <a:latin typeface="小塚ゴシック Pro R"/>
              </a:rPr>
              <a:t>続けて未来が変わることを</a:t>
            </a:r>
            <a:endParaRPr lang="en-US" altLang="ja-JP" sz="2400" dirty="0">
              <a:latin typeface="小塚ゴシック Pro R"/>
            </a:endParaRPr>
          </a:p>
          <a:p>
            <a:pPr marL="0" indent="0">
              <a:lnSpc>
                <a:spcPct val="100000"/>
              </a:lnSpc>
              <a:spcBef>
                <a:spcPts val="800"/>
              </a:spcBef>
              <a:buNone/>
            </a:pPr>
            <a:r>
              <a:rPr lang="ja-JP" altLang="ja-JP" sz="2400" dirty="0">
                <a:latin typeface="小塚ゴシック Pro R"/>
              </a:rPr>
              <a:t>イメージしながら、ご自身の健康維持のために</a:t>
            </a:r>
            <a:r>
              <a:rPr lang="ja-JP" altLang="en-US" sz="2400" dirty="0">
                <a:latin typeface="小塚ゴシック Pro R"/>
              </a:rPr>
              <a:t>、ぜひ</a:t>
            </a:r>
            <a:r>
              <a:rPr lang="ja-JP" altLang="ja-JP" sz="2400" dirty="0">
                <a:latin typeface="小塚ゴシック Pro R"/>
              </a:rPr>
              <a:t>投資してください。</a:t>
            </a:r>
          </a:p>
        </p:txBody>
      </p:sp>
      <p:sp>
        <p:nvSpPr>
          <p:cNvPr id="4" name="テキスト ボックス 3">
            <a:extLst>
              <a:ext uri="{FF2B5EF4-FFF2-40B4-BE49-F238E27FC236}">
                <a16:creationId xmlns:a16="http://schemas.microsoft.com/office/drawing/2014/main" id="{4494D0F5-9EEC-4D81-B9C4-08399DF025F5}"/>
              </a:ext>
            </a:extLst>
          </p:cNvPr>
          <p:cNvSpPr txBox="1"/>
          <p:nvPr/>
        </p:nvSpPr>
        <p:spPr>
          <a:xfrm>
            <a:off x="2324910" y="6215876"/>
            <a:ext cx="8340745"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a:ln>
                  <a:noFill/>
                </a:ln>
                <a:solidFill>
                  <a:prstClr val="black"/>
                </a:solidFill>
                <a:effectLst/>
                <a:uLnTx/>
                <a:uFillTx/>
                <a:latin typeface="小塚ゴシック Pro R"/>
                <a:ea typeface="游ゴシック" panose="020B0400000000000000" pitchFamily="50" charset="-128"/>
              </a:rPr>
              <a:t>※</a:t>
            </a:r>
            <a:r>
              <a:rPr kumimoji="0" lang="ja-JP" altLang="ja-JP" sz="1200" b="0" i="0" u="none" strike="noStrike" kern="1200" cap="none" spc="0" normalizeH="0" baseline="0" noProof="0">
                <a:ln>
                  <a:noFill/>
                </a:ln>
                <a:solidFill>
                  <a:prstClr val="black"/>
                </a:solidFill>
                <a:effectLst/>
                <a:uLnTx/>
                <a:uFillTx/>
                <a:latin typeface="小塚ゴシック Pro R"/>
                <a:ea typeface="游ゴシック" panose="020B0400000000000000" pitchFamily="50" charset="-128"/>
              </a:rPr>
              <a:t>主食、肉、魚、野菜などでバランスの食事を</a:t>
            </a:r>
            <a:r>
              <a:rPr kumimoji="0" lang="ja-JP" altLang="en-US" sz="1200" b="0" i="0" u="none" strike="noStrike" kern="1200" cap="none" spc="0" normalizeH="0" baseline="0" noProof="0">
                <a:ln>
                  <a:noFill/>
                </a:ln>
                <a:solidFill>
                  <a:prstClr val="black"/>
                </a:solidFill>
                <a:effectLst/>
                <a:uLnTx/>
                <a:uFillTx/>
                <a:latin typeface="小塚ゴシック Pro R"/>
                <a:ea typeface="游ゴシック" panose="020B0400000000000000" pitchFamily="50" charset="-128"/>
              </a:rPr>
              <a:t>よい食事を摂った</a:t>
            </a:r>
            <a:r>
              <a:rPr kumimoji="0" lang="ja-JP" altLang="ja-JP" sz="1200" b="0" i="0" u="none" strike="noStrike" kern="1200" cap="none" spc="0" normalizeH="0" baseline="0" noProof="0">
                <a:ln>
                  <a:noFill/>
                </a:ln>
                <a:solidFill>
                  <a:prstClr val="black"/>
                </a:solidFill>
                <a:effectLst/>
                <a:uLnTx/>
                <a:uFillTx/>
                <a:latin typeface="小塚ゴシック Pro R"/>
                <a:ea typeface="游ゴシック" panose="020B0400000000000000" pitchFamily="50" charset="-128"/>
              </a:rPr>
              <a:t>うえでサプリメントを補うことをお</a:t>
            </a:r>
            <a:r>
              <a:rPr kumimoji="0" lang="ja-JP" altLang="en-US" sz="1200" b="0" i="0" u="none" strike="noStrike" kern="1200" cap="none" spc="0" normalizeH="0" baseline="0" noProof="0">
                <a:ln>
                  <a:noFill/>
                </a:ln>
                <a:solidFill>
                  <a:prstClr val="black"/>
                </a:solidFill>
                <a:effectLst/>
                <a:uLnTx/>
                <a:uFillTx/>
                <a:latin typeface="小塚ゴシック Pro R"/>
                <a:ea typeface="游ゴシック" panose="020B0400000000000000" pitchFamily="50" charset="-128"/>
              </a:rPr>
              <a:t>勧</a:t>
            </a:r>
            <a:r>
              <a:rPr kumimoji="0" lang="ja-JP" altLang="ja-JP" sz="1200" b="0" i="0" u="none" strike="noStrike" kern="1200" cap="none" spc="0" normalizeH="0" baseline="0" noProof="0">
                <a:ln>
                  <a:noFill/>
                </a:ln>
                <a:solidFill>
                  <a:prstClr val="black"/>
                </a:solidFill>
                <a:effectLst/>
                <a:uLnTx/>
                <a:uFillTx/>
                <a:latin typeface="小塚ゴシック Pro R"/>
                <a:ea typeface="游ゴシック" panose="020B0400000000000000" pitchFamily="50" charset="-128"/>
              </a:rPr>
              <a:t>めします。</a:t>
            </a:r>
          </a:p>
        </p:txBody>
      </p:sp>
      <p:sp>
        <p:nvSpPr>
          <p:cNvPr id="7" name="タイトル 1">
            <a:extLst>
              <a:ext uri="{FF2B5EF4-FFF2-40B4-BE49-F238E27FC236}">
                <a16:creationId xmlns:a16="http://schemas.microsoft.com/office/drawing/2014/main" id="{C41ED0C8-F46D-2047-BE5E-5C4404B4376D}"/>
              </a:ext>
            </a:extLst>
          </p:cNvPr>
          <p:cNvSpPr txBox="1">
            <a:spLocks/>
          </p:cNvSpPr>
          <p:nvPr/>
        </p:nvSpPr>
        <p:spPr>
          <a:xfrm>
            <a:off x="0" y="365126"/>
            <a:ext cx="12192000" cy="517744"/>
          </a:xfrm>
          <a:prstGeom prst="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8900000" scaled="1"/>
            <a:tileRect/>
          </a:gra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600" b="0" i="0" u="none" strike="noStrike" kern="1200" cap="none" spc="0" normalizeH="0" baseline="0" noProof="0">
                <a:ln>
                  <a:noFill/>
                </a:ln>
                <a:solidFill>
                  <a:prstClr val="black"/>
                </a:solidFill>
                <a:effectLst/>
                <a:uLnTx/>
                <a:uFillTx/>
                <a:latin typeface="Calibri Light" panose="020F0302020204030204"/>
                <a:ea typeface="游ゴシック Light" panose="020B0300000000000000" pitchFamily="50" charset="-128"/>
                <a:cs typeface="+mj-cs"/>
              </a:rPr>
              <a:t>　　</a:t>
            </a:r>
            <a:r>
              <a:rPr kumimoji="1" lang="ja-JP" altLang="en-US" sz="3200" b="0" i="0" u="none" strike="noStrike" kern="1200" cap="none" spc="0" normalizeH="0" baseline="0" noProof="0">
                <a:ln>
                  <a:noFill/>
                </a:ln>
                <a:solidFill>
                  <a:prstClr val="white"/>
                </a:solidFill>
                <a:effectLst/>
                <a:uLnTx/>
                <a:uFillTx/>
                <a:latin typeface="小塚ゴシック Pro R"/>
                <a:ea typeface="游ゴシック Light" panose="020B0300000000000000" pitchFamily="50" charset="-128"/>
              </a:rPr>
              <a:t>印象を好転させるための「セールストーク」</a:t>
            </a:r>
            <a:endParaRPr kumimoji="1" lang="ja-JP" altLang="ja-JP" sz="3600" b="0" i="0" u="none" strike="noStrike" kern="1200" cap="none" spc="0" normalizeH="0" baseline="0" noProof="0">
              <a:ln>
                <a:noFill/>
              </a:ln>
              <a:solidFill>
                <a:prstClr val="white"/>
              </a:solidFill>
              <a:effectLst/>
              <a:uLnTx/>
              <a:uFillTx/>
              <a:latin typeface="小塚ゴシック Pro R"/>
              <a:ea typeface="游ゴシック Light" panose="020B0300000000000000" pitchFamily="50" charset="-128"/>
            </a:endParaRPr>
          </a:p>
        </p:txBody>
      </p:sp>
      <p:pic>
        <p:nvPicPr>
          <p:cNvPr id="5" name="図 4">
            <a:extLst>
              <a:ext uri="{FF2B5EF4-FFF2-40B4-BE49-F238E27FC236}">
                <a16:creationId xmlns:a16="http://schemas.microsoft.com/office/drawing/2014/main" id="{D76E97A8-C63B-804C-9CBE-26D7D9E542F0}"/>
              </a:ext>
            </a:extLst>
          </p:cNvPr>
          <p:cNvPicPr>
            <a:picLocks noChangeAspect="1"/>
          </p:cNvPicPr>
          <p:nvPr/>
        </p:nvPicPr>
        <p:blipFill>
          <a:blip r:embed="rId3"/>
          <a:stretch>
            <a:fillRect/>
          </a:stretch>
        </p:blipFill>
        <p:spPr>
          <a:xfrm>
            <a:off x="10020749" y="70831"/>
            <a:ext cx="2045745" cy="1359888"/>
          </a:xfrm>
          <a:prstGeom prst="rect">
            <a:avLst/>
          </a:prstGeom>
        </p:spPr>
      </p:pic>
    </p:spTree>
    <p:extLst>
      <p:ext uri="{BB962C8B-B14F-4D97-AF65-F5344CB8AC3E}">
        <p14:creationId xmlns:p14="http://schemas.microsoft.com/office/powerpoint/2010/main" val="32715002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399F56FE-7DDA-784F-AE4F-49CE8D57B1D6}"/>
              </a:ext>
            </a:extLst>
          </p:cNvPr>
          <p:cNvSpPr>
            <a:spLocks noGrp="1"/>
          </p:cNvSpPr>
          <p:nvPr>
            <p:ph idx="1"/>
          </p:nvPr>
        </p:nvSpPr>
        <p:spPr>
          <a:xfrm>
            <a:off x="281152" y="1589278"/>
            <a:ext cx="11686730" cy="4351338"/>
          </a:xfrm>
        </p:spPr>
        <p:txBody>
          <a:bodyPr>
            <a:noAutofit/>
          </a:bodyPr>
          <a:lstStyle/>
          <a:p>
            <a:pPr marL="0" indent="0">
              <a:buNone/>
            </a:pPr>
            <a:r>
              <a:rPr lang="en-US" altLang="ja-JP" sz="2000" b="1">
                <a:latin typeface="小塚ゴシック Pro R"/>
              </a:rPr>
              <a:t>【</a:t>
            </a:r>
            <a:r>
              <a:rPr lang="ja-JP" altLang="en-US" sz="2000" b="1">
                <a:latin typeface="小塚ゴシック Pro R"/>
              </a:rPr>
              <a:t>お客様の声</a:t>
            </a:r>
            <a:r>
              <a:rPr lang="en-US" altLang="ja-JP" sz="2000" b="1">
                <a:latin typeface="小塚ゴシック Pro R"/>
              </a:rPr>
              <a:t> B】</a:t>
            </a:r>
          </a:p>
          <a:p>
            <a:pPr marL="0" indent="0">
              <a:buNone/>
            </a:pPr>
            <a:r>
              <a:rPr lang="ja-JP" altLang="ja-JP" sz="4000">
                <a:latin typeface="小塚ゴシック Pro R"/>
              </a:rPr>
              <a:t>栄養成分ごとに、こんなにたくさんの量が入っているなら、１日１パックで</a:t>
            </a:r>
            <a:r>
              <a:rPr lang="ja-JP" altLang="en-US" sz="4000">
                <a:latin typeface="小塚ゴシック Pro R"/>
              </a:rPr>
              <a:t>す</a:t>
            </a:r>
            <a:r>
              <a:rPr lang="ja-JP" altLang="ja-JP" sz="4000">
                <a:latin typeface="小塚ゴシック Pro R"/>
              </a:rPr>
              <a:t>ませてもいいんじゃないかな</a:t>
            </a:r>
            <a:r>
              <a:rPr lang="en-US" altLang="ja-JP" sz="4000">
                <a:latin typeface="小塚ゴシック Pro R"/>
              </a:rPr>
              <a:t>…</a:t>
            </a:r>
          </a:p>
        </p:txBody>
      </p:sp>
      <p:sp>
        <p:nvSpPr>
          <p:cNvPr id="12" name="タイトル 1">
            <a:extLst>
              <a:ext uri="{FF2B5EF4-FFF2-40B4-BE49-F238E27FC236}">
                <a16:creationId xmlns:a16="http://schemas.microsoft.com/office/drawing/2014/main" id="{D298C289-69E1-1F41-A59D-84241721AAE4}"/>
              </a:ext>
            </a:extLst>
          </p:cNvPr>
          <p:cNvSpPr txBox="1">
            <a:spLocks/>
          </p:cNvSpPr>
          <p:nvPr/>
        </p:nvSpPr>
        <p:spPr>
          <a:xfrm>
            <a:off x="0" y="365126"/>
            <a:ext cx="12192000" cy="517744"/>
          </a:xfrm>
          <a:prstGeom prst="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8900000" scaled="1"/>
            <a:tileRect/>
          </a:gra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600" b="0" i="0" u="none" strike="noStrike" kern="1200" cap="none" spc="0" normalizeH="0" baseline="0" noProof="0">
                <a:ln>
                  <a:noFill/>
                </a:ln>
                <a:solidFill>
                  <a:prstClr val="black"/>
                </a:solidFill>
                <a:effectLst/>
                <a:uLnTx/>
                <a:uFillTx/>
                <a:latin typeface="Calibri Light" panose="020F0302020204030204"/>
                <a:ea typeface="游ゴシック Light" panose="020B0300000000000000" pitchFamily="50" charset="-128"/>
                <a:cs typeface="+mj-cs"/>
              </a:rPr>
              <a:t>　　</a:t>
            </a:r>
            <a:r>
              <a:rPr kumimoji="1" lang="ja-JP" altLang="en-US" sz="3200" b="0" i="0" u="none" strike="noStrike" kern="1200" cap="none" spc="0" normalizeH="0" baseline="0" noProof="0">
                <a:ln>
                  <a:noFill/>
                </a:ln>
                <a:solidFill>
                  <a:prstClr val="white"/>
                </a:solidFill>
                <a:effectLst/>
                <a:uLnTx/>
                <a:uFillTx/>
                <a:latin typeface="小塚ゴシック Pro R"/>
                <a:ea typeface="游ゴシック Light" panose="020B0300000000000000" pitchFamily="50" charset="-128"/>
              </a:rPr>
              <a:t>印象を好転させるための「セールストーク」</a:t>
            </a:r>
            <a:endParaRPr kumimoji="1" lang="ja-JP" altLang="ja-JP" sz="3600" b="0" i="0" u="none" strike="noStrike" kern="1200" cap="none" spc="0" normalizeH="0" baseline="0" noProof="0">
              <a:ln>
                <a:noFill/>
              </a:ln>
              <a:solidFill>
                <a:prstClr val="white"/>
              </a:solidFill>
              <a:effectLst/>
              <a:uLnTx/>
              <a:uFillTx/>
              <a:latin typeface="小塚ゴシック Pro R"/>
              <a:ea typeface="游ゴシック Light" panose="020B0300000000000000" pitchFamily="50" charset="-128"/>
            </a:endParaRPr>
          </a:p>
        </p:txBody>
      </p:sp>
      <p:grpSp>
        <p:nvGrpSpPr>
          <p:cNvPr id="2" name="グループ化 1">
            <a:extLst>
              <a:ext uri="{FF2B5EF4-FFF2-40B4-BE49-F238E27FC236}">
                <a16:creationId xmlns:a16="http://schemas.microsoft.com/office/drawing/2014/main" id="{B49EB988-64C8-41D9-8501-10897EDAC43D}"/>
              </a:ext>
            </a:extLst>
          </p:cNvPr>
          <p:cNvGrpSpPr/>
          <p:nvPr/>
        </p:nvGrpSpPr>
        <p:grpSpPr>
          <a:xfrm>
            <a:off x="6530129" y="3550800"/>
            <a:ext cx="4550248" cy="2464517"/>
            <a:chOff x="6700458" y="3712165"/>
            <a:chExt cx="3855184" cy="1989685"/>
          </a:xfrm>
        </p:grpSpPr>
        <p:pic>
          <p:nvPicPr>
            <p:cNvPr id="4" name="図 3">
              <a:extLst>
                <a:ext uri="{FF2B5EF4-FFF2-40B4-BE49-F238E27FC236}">
                  <a16:creationId xmlns:a16="http://schemas.microsoft.com/office/drawing/2014/main" id="{F5B55B5A-DA9A-AC42-A063-44CF20030EB2}"/>
                </a:ext>
              </a:extLst>
            </p:cNvPr>
            <p:cNvPicPr>
              <a:picLocks noChangeAspect="1"/>
            </p:cNvPicPr>
            <p:nvPr/>
          </p:nvPicPr>
          <p:blipFill>
            <a:blip r:embed="rId3"/>
            <a:stretch>
              <a:fillRect/>
            </a:stretch>
          </p:blipFill>
          <p:spPr>
            <a:xfrm>
              <a:off x="6700458" y="3712165"/>
              <a:ext cx="2357011" cy="1989685"/>
            </a:xfrm>
            <a:prstGeom prst="rect">
              <a:avLst/>
            </a:prstGeom>
          </p:spPr>
        </p:pic>
        <p:pic>
          <p:nvPicPr>
            <p:cNvPr id="6" name="図 5">
              <a:extLst>
                <a:ext uri="{FF2B5EF4-FFF2-40B4-BE49-F238E27FC236}">
                  <a16:creationId xmlns:a16="http://schemas.microsoft.com/office/drawing/2014/main" id="{18E66E7A-7070-714A-9C20-9DEF8ED6D5A7}"/>
                </a:ext>
              </a:extLst>
            </p:cNvPr>
            <p:cNvPicPr>
              <a:picLocks noChangeAspect="1"/>
            </p:cNvPicPr>
            <p:nvPr/>
          </p:nvPicPr>
          <p:blipFill>
            <a:blip r:embed="rId4"/>
            <a:stretch>
              <a:fillRect/>
            </a:stretch>
          </p:blipFill>
          <p:spPr>
            <a:xfrm>
              <a:off x="9104984" y="3712165"/>
              <a:ext cx="1450658" cy="964887"/>
            </a:xfrm>
            <a:prstGeom prst="rect">
              <a:avLst/>
            </a:prstGeom>
          </p:spPr>
        </p:pic>
        <p:pic>
          <p:nvPicPr>
            <p:cNvPr id="13" name="図 12">
              <a:extLst>
                <a:ext uri="{FF2B5EF4-FFF2-40B4-BE49-F238E27FC236}">
                  <a16:creationId xmlns:a16="http://schemas.microsoft.com/office/drawing/2014/main" id="{31055BB6-009C-D445-A21B-32FC925D9225}"/>
                </a:ext>
              </a:extLst>
            </p:cNvPr>
            <p:cNvPicPr>
              <a:picLocks noChangeAspect="1"/>
            </p:cNvPicPr>
            <p:nvPr/>
          </p:nvPicPr>
          <p:blipFill>
            <a:blip r:embed="rId5"/>
            <a:stretch>
              <a:fillRect/>
            </a:stretch>
          </p:blipFill>
          <p:spPr>
            <a:xfrm>
              <a:off x="9104983" y="4737538"/>
              <a:ext cx="1450659" cy="964311"/>
            </a:xfrm>
            <a:prstGeom prst="rect">
              <a:avLst/>
            </a:prstGeom>
          </p:spPr>
        </p:pic>
      </p:grpSp>
    </p:spTree>
    <p:extLst>
      <p:ext uri="{BB962C8B-B14F-4D97-AF65-F5344CB8AC3E}">
        <p14:creationId xmlns:p14="http://schemas.microsoft.com/office/powerpoint/2010/main" val="39814030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399F56FE-7DDA-784F-AE4F-49CE8D57B1D6}"/>
              </a:ext>
            </a:extLst>
          </p:cNvPr>
          <p:cNvSpPr>
            <a:spLocks noGrp="1"/>
          </p:cNvSpPr>
          <p:nvPr>
            <p:ph idx="1"/>
          </p:nvPr>
        </p:nvSpPr>
        <p:spPr>
          <a:xfrm>
            <a:off x="301554" y="1006513"/>
            <a:ext cx="11588892" cy="4351338"/>
          </a:xfrm>
        </p:spPr>
        <p:txBody>
          <a:bodyPr>
            <a:noAutofit/>
          </a:bodyPr>
          <a:lstStyle/>
          <a:p>
            <a:pPr marL="0" indent="0">
              <a:buNone/>
            </a:pPr>
            <a:r>
              <a:rPr lang="en-US" altLang="ja-JP" sz="2000">
                <a:latin typeface="小塚ゴシック Pro R"/>
              </a:rPr>
              <a:t>【</a:t>
            </a:r>
            <a:r>
              <a:rPr lang="ja-JP" altLang="en-US" sz="2000">
                <a:latin typeface="小塚ゴシック Pro R"/>
              </a:rPr>
              <a:t>お客様の声</a:t>
            </a:r>
            <a:r>
              <a:rPr lang="en-US" altLang="ja-JP" sz="2000">
                <a:latin typeface="小塚ゴシック Pro R"/>
              </a:rPr>
              <a:t> B】</a:t>
            </a:r>
          </a:p>
          <a:p>
            <a:pPr marL="0" indent="0">
              <a:buNone/>
            </a:pPr>
            <a:r>
              <a:rPr lang="ja-JP" altLang="ja-JP" sz="2000">
                <a:latin typeface="小塚ゴシック Pro R"/>
              </a:rPr>
              <a:t>栄養成分ごとに、こんなにたくさんの量が入っているなら、</a:t>
            </a:r>
            <a:br>
              <a:rPr lang="en-US" altLang="ja-JP" sz="2000">
                <a:latin typeface="小塚ゴシック Pro R"/>
              </a:rPr>
            </a:br>
            <a:r>
              <a:rPr lang="ja-JP" altLang="ja-JP" sz="2000">
                <a:latin typeface="小塚ゴシック Pro R"/>
              </a:rPr>
              <a:t>１日１パックで</a:t>
            </a:r>
            <a:r>
              <a:rPr lang="ja-JP" altLang="en-US" sz="2000">
                <a:latin typeface="小塚ゴシック Pro R"/>
              </a:rPr>
              <a:t>す</a:t>
            </a:r>
            <a:r>
              <a:rPr lang="ja-JP" altLang="ja-JP" sz="2000">
                <a:latin typeface="小塚ゴシック Pro R"/>
              </a:rPr>
              <a:t>ませてもいいんじゃないかな</a:t>
            </a:r>
            <a:r>
              <a:rPr lang="en-US" altLang="ja-JP" sz="2000">
                <a:latin typeface="小塚ゴシック Pro R"/>
              </a:rPr>
              <a:t>…</a:t>
            </a:r>
          </a:p>
          <a:p>
            <a:pPr marL="0" indent="0">
              <a:buNone/>
            </a:pPr>
            <a:endParaRPr lang="en-US" altLang="ja-JP" sz="2000" b="1">
              <a:latin typeface="小塚ゴシック Pro R"/>
            </a:endParaRPr>
          </a:p>
          <a:p>
            <a:pPr marL="0" indent="0">
              <a:buNone/>
            </a:pPr>
            <a:r>
              <a:rPr lang="en-US" altLang="ja-JP" sz="2000" b="1">
                <a:latin typeface="小塚ゴシック Pro R"/>
              </a:rPr>
              <a:t>【</a:t>
            </a:r>
            <a:r>
              <a:rPr lang="ja-JP" altLang="en-US" sz="2000">
                <a:latin typeface="小塚ゴシック Pro R"/>
              </a:rPr>
              <a:t>セールストーク</a:t>
            </a:r>
            <a:r>
              <a:rPr lang="en-US" altLang="ja-JP" sz="2000">
                <a:latin typeface="小塚ゴシック Pro R"/>
              </a:rPr>
              <a:t> B】</a:t>
            </a:r>
          </a:p>
          <a:p>
            <a:pPr marL="0" indent="0">
              <a:buNone/>
            </a:pPr>
            <a:r>
              <a:rPr lang="ja-JP" altLang="ja-JP">
                <a:latin typeface="小塚ゴシック Pro R"/>
              </a:rPr>
              <a:t>現代日本人にとって</a:t>
            </a:r>
            <a:r>
              <a:rPr lang="ja-JP" altLang="ja-JP" b="1">
                <a:solidFill>
                  <a:schemeClr val="accent6"/>
                </a:solidFill>
                <a:latin typeface="小塚ゴシック Pro R"/>
              </a:rPr>
              <a:t>最適と考える量を配合した製品設計</a:t>
            </a:r>
            <a:r>
              <a:rPr lang="ja-JP" altLang="ja-JP">
                <a:latin typeface="小塚ゴシック Pro R"/>
              </a:rPr>
              <a:t>に</a:t>
            </a:r>
            <a:endParaRPr lang="en-US" altLang="ja-JP">
              <a:latin typeface="小塚ゴシック Pro R"/>
            </a:endParaRPr>
          </a:p>
          <a:p>
            <a:pPr marL="0" indent="0">
              <a:buNone/>
            </a:pPr>
            <a:r>
              <a:rPr lang="ja-JP" altLang="ja-JP">
                <a:latin typeface="小塚ゴシック Pro R"/>
              </a:rPr>
              <a:t>なっています。</a:t>
            </a:r>
            <a:r>
              <a:rPr lang="ja-JP" altLang="en-US">
                <a:latin typeface="小塚ゴシック Pro R"/>
              </a:rPr>
              <a:t>お食事も</a:t>
            </a:r>
            <a:r>
              <a:rPr lang="en-US" altLang="ja-JP">
                <a:latin typeface="小塚ゴシック Pro R"/>
              </a:rPr>
              <a:t>1</a:t>
            </a:r>
            <a:r>
              <a:rPr lang="ja-JP" altLang="en-US">
                <a:latin typeface="小塚ゴシック Pro R"/>
              </a:rPr>
              <a:t>日</a:t>
            </a:r>
            <a:r>
              <a:rPr lang="en-US" altLang="ja-JP">
                <a:latin typeface="小塚ゴシック Pro R"/>
              </a:rPr>
              <a:t>1</a:t>
            </a:r>
            <a:r>
              <a:rPr lang="ja-JP" altLang="en-US">
                <a:latin typeface="小塚ゴシック Pro R"/>
              </a:rPr>
              <a:t>回だけではなく</a:t>
            </a:r>
            <a:r>
              <a:rPr lang="en-US" altLang="ja-JP">
                <a:latin typeface="小塚ゴシック Pro R"/>
              </a:rPr>
              <a:t>1</a:t>
            </a:r>
            <a:r>
              <a:rPr lang="ja-JP" altLang="en-US">
                <a:latin typeface="小塚ゴシック Pro R"/>
              </a:rPr>
              <a:t>日</a:t>
            </a:r>
            <a:r>
              <a:rPr lang="en-US" altLang="ja-JP">
                <a:latin typeface="小塚ゴシック Pro R"/>
              </a:rPr>
              <a:t>3</a:t>
            </a:r>
            <a:r>
              <a:rPr lang="ja-JP" altLang="en-US">
                <a:latin typeface="小塚ゴシック Pro R"/>
              </a:rPr>
              <a:t>回に分けて摂っ</a:t>
            </a:r>
            <a:endParaRPr lang="en-US" altLang="ja-JP">
              <a:latin typeface="小塚ゴシック Pro R"/>
            </a:endParaRPr>
          </a:p>
          <a:p>
            <a:pPr marL="0" indent="0">
              <a:buNone/>
            </a:pPr>
            <a:r>
              <a:rPr lang="ja-JP" altLang="en-US">
                <a:latin typeface="小塚ゴシック Pro R"/>
              </a:rPr>
              <a:t>ていただいた方がよいのと同じように</a:t>
            </a:r>
            <a:r>
              <a:rPr lang="ja-JP" altLang="ja-JP">
                <a:latin typeface="小塚ゴシック Pro R"/>
              </a:rPr>
              <a:t>、</a:t>
            </a:r>
            <a:r>
              <a:rPr lang="ja-JP" altLang="en-US">
                <a:latin typeface="小塚ゴシック Pro R"/>
              </a:rPr>
              <a:t>栄養補助食品も</a:t>
            </a:r>
            <a:r>
              <a:rPr lang="ja-JP" altLang="ja-JP" b="1">
                <a:solidFill>
                  <a:schemeClr val="accent6"/>
                </a:solidFill>
                <a:latin typeface="小塚ゴシック Pro R"/>
              </a:rPr>
              <a:t>体にとどま</a:t>
            </a:r>
            <a:r>
              <a:rPr lang="ja-JP" altLang="en-US" b="1">
                <a:solidFill>
                  <a:schemeClr val="accent6"/>
                </a:solidFill>
                <a:latin typeface="小塚ゴシック Pro R"/>
              </a:rPr>
              <a:t>る</a:t>
            </a:r>
            <a:endParaRPr lang="en-US" altLang="ja-JP" b="1">
              <a:solidFill>
                <a:schemeClr val="accent6"/>
              </a:solidFill>
              <a:latin typeface="小塚ゴシック Pro R"/>
            </a:endParaRPr>
          </a:p>
          <a:p>
            <a:pPr marL="0" indent="0">
              <a:buNone/>
            </a:pPr>
            <a:r>
              <a:rPr lang="ja-JP" altLang="ja-JP" b="1">
                <a:solidFill>
                  <a:schemeClr val="accent6"/>
                </a:solidFill>
                <a:latin typeface="小塚ゴシック Pro R"/>
              </a:rPr>
              <a:t>時間が栄養成分ごとに異なります</a:t>
            </a:r>
            <a:r>
              <a:rPr lang="ja-JP" altLang="en-US" b="1">
                <a:solidFill>
                  <a:schemeClr val="accent6"/>
                </a:solidFill>
                <a:latin typeface="小塚ゴシック Pro R"/>
              </a:rPr>
              <a:t>。</a:t>
            </a:r>
            <a:r>
              <a:rPr lang="ja-JP" altLang="ja-JP" b="1">
                <a:solidFill>
                  <a:schemeClr val="accent6"/>
                </a:solidFill>
                <a:latin typeface="小塚ゴシック Pro R"/>
              </a:rPr>
              <a:t>１日２回に分けてお召し</a:t>
            </a:r>
            <a:endParaRPr lang="en-US" altLang="ja-JP" b="1">
              <a:solidFill>
                <a:schemeClr val="accent6"/>
              </a:solidFill>
              <a:latin typeface="小塚ゴシック Pro R"/>
            </a:endParaRPr>
          </a:p>
          <a:p>
            <a:pPr marL="0" indent="0">
              <a:buNone/>
            </a:pPr>
            <a:r>
              <a:rPr lang="ja-JP" altLang="ja-JP" b="1">
                <a:solidFill>
                  <a:schemeClr val="accent6"/>
                </a:solidFill>
                <a:latin typeface="小塚ゴシック Pro R"/>
              </a:rPr>
              <a:t>上がり</a:t>
            </a:r>
            <a:r>
              <a:rPr lang="ja-JP" altLang="ja-JP">
                <a:latin typeface="小塚ゴシック Pro R"/>
              </a:rPr>
              <a:t>いただくことをお勧めしています。朝晩のお食事時間に</a:t>
            </a:r>
            <a:endParaRPr lang="en-US" altLang="ja-JP">
              <a:latin typeface="小塚ゴシック Pro R"/>
            </a:endParaRPr>
          </a:p>
          <a:p>
            <a:pPr marL="0" indent="0">
              <a:buNone/>
            </a:pPr>
            <a:r>
              <a:rPr lang="ja-JP" altLang="en-US">
                <a:latin typeface="小塚ゴシック Pro R"/>
              </a:rPr>
              <a:t>合わせ</a:t>
            </a:r>
            <a:r>
              <a:rPr lang="ja-JP" altLang="ja-JP">
                <a:latin typeface="小塚ゴシック Pro R"/>
              </a:rPr>
              <a:t>るなど、</a:t>
            </a:r>
            <a:r>
              <a:rPr lang="ja-JP" altLang="en-US">
                <a:latin typeface="小塚ゴシック Pro R"/>
              </a:rPr>
              <a:t>ぜひ</a:t>
            </a:r>
            <a:r>
              <a:rPr lang="ja-JP" altLang="ja-JP">
                <a:latin typeface="小塚ゴシック Pro R"/>
              </a:rPr>
              <a:t>、健康維持の習慣化に</a:t>
            </a:r>
            <a:r>
              <a:rPr lang="ja-JP" altLang="en-US">
                <a:latin typeface="小塚ゴシック Pro R"/>
              </a:rPr>
              <a:t>つな</a:t>
            </a:r>
            <a:r>
              <a:rPr lang="ja-JP" altLang="ja-JP">
                <a:latin typeface="小塚ゴシック Pro R"/>
              </a:rPr>
              <a:t>げてください。</a:t>
            </a:r>
          </a:p>
        </p:txBody>
      </p:sp>
      <p:sp>
        <p:nvSpPr>
          <p:cNvPr id="12" name="タイトル 1">
            <a:extLst>
              <a:ext uri="{FF2B5EF4-FFF2-40B4-BE49-F238E27FC236}">
                <a16:creationId xmlns:a16="http://schemas.microsoft.com/office/drawing/2014/main" id="{D298C289-69E1-1F41-A59D-84241721AAE4}"/>
              </a:ext>
            </a:extLst>
          </p:cNvPr>
          <p:cNvSpPr txBox="1">
            <a:spLocks/>
          </p:cNvSpPr>
          <p:nvPr/>
        </p:nvSpPr>
        <p:spPr>
          <a:xfrm>
            <a:off x="0" y="365126"/>
            <a:ext cx="12192000" cy="517744"/>
          </a:xfrm>
          <a:prstGeom prst="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8900000" scaled="1"/>
            <a:tileRect/>
          </a:gra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600" b="0" i="0" u="none" strike="noStrike" kern="1200" cap="none" spc="0" normalizeH="0" baseline="0" noProof="0">
                <a:ln>
                  <a:noFill/>
                </a:ln>
                <a:solidFill>
                  <a:prstClr val="black"/>
                </a:solidFill>
                <a:effectLst/>
                <a:uLnTx/>
                <a:uFillTx/>
                <a:latin typeface="Calibri Light" panose="020F0302020204030204"/>
                <a:ea typeface="游ゴシック Light" panose="020B0300000000000000" pitchFamily="50" charset="-128"/>
                <a:cs typeface="+mj-cs"/>
              </a:rPr>
              <a:t>　　</a:t>
            </a:r>
            <a:r>
              <a:rPr kumimoji="1" lang="ja-JP" altLang="en-US" sz="3200" b="0" i="0" u="none" strike="noStrike" kern="1200" cap="none" spc="0" normalizeH="0" baseline="0" noProof="0">
                <a:ln>
                  <a:noFill/>
                </a:ln>
                <a:solidFill>
                  <a:prstClr val="white"/>
                </a:solidFill>
                <a:effectLst/>
                <a:uLnTx/>
                <a:uFillTx/>
                <a:latin typeface="小塚ゴシック Pro R"/>
                <a:ea typeface="游ゴシック Light" panose="020B0300000000000000" pitchFamily="50" charset="-128"/>
              </a:rPr>
              <a:t>印象を好転させるための「セールストーク」</a:t>
            </a:r>
            <a:endParaRPr kumimoji="1" lang="ja-JP" altLang="ja-JP" sz="3600" b="0" i="0" u="none" strike="noStrike" kern="1200" cap="none" spc="0" normalizeH="0" baseline="0" noProof="0">
              <a:ln>
                <a:noFill/>
              </a:ln>
              <a:solidFill>
                <a:prstClr val="white"/>
              </a:solidFill>
              <a:effectLst/>
              <a:uLnTx/>
              <a:uFillTx/>
              <a:latin typeface="小塚ゴシック Pro R"/>
              <a:ea typeface="游ゴシック Light" panose="020B0300000000000000" pitchFamily="50" charset="-128"/>
            </a:endParaRPr>
          </a:p>
        </p:txBody>
      </p:sp>
      <p:grpSp>
        <p:nvGrpSpPr>
          <p:cNvPr id="2" name="グループ化 1">
            <a:extLst>
              <a:ext uri="{FF2B5EF4-FFF2-40B4-BE49-F238E27FC236}">
                <a16:creationId xmlns:a16="http://schemas.microsoft.com/office/drawing/2014/main" id="{41D0BAC4-41E6-4F01-9CA6-72905C77968F}"/>
              </a:ext>
            </a:extLst>
          </p:cNvPr>
          <p:cNvGrpSpPr/>
          <p:nvPr/>
        </p:nvGrpSpPr>
        <p:grpSpPr>
          <a:xfrm>
            <a:off x="9703057" y="171106"/>
            <a:ext cx="2187389" cy="1137741"/>
            <a:chOff x="8296176" y="4303835"/>
            <a:chExt cx="3855184" cy="1989685"/>
          </a:xfrm>
        </p:grpSpPr>
        <p:pic>
          <p:nvPicPr>
            <p:cNvPr id="4" name="図 3">
              <a:extLst>
                <a:ext uri="{FF2B5EF4-FFF2-40B4-BE49-F238E27FC236}">
                  <a16:creationId xmlns:a16="http://schemas.microsoft.com/office/drawing/2014/main" id="{F5B55B5A-DA9A-AC42-A063-44CF20030EB2}"/>
                </a:ext>
              </a:extLst>
            </p:cNvPr>
            <p:cNvPicPr>
              <a:picLocks noChangeAspect="1"/>
            </p:cNvPicPr>
            <p:nvPr/>
          </p:nvPicPr>
          <p:blipFill>
            <a:blip r:embed="rId3"/>
            <a:stretch>
              <a:fillRect/>
            </a:stretch>
          </p:blipFill>
          <p:spPr>
            <a:xfrm>
              <a:off x="8296176" y="4303835"/>
              <a:ext cx="2357011" cy="1989685"/>
            </a:xfrm>
            <a:prstGeom prst="rect">
              <a:avLst/>
            </a:prstGeom>
          </p:spPr>
        </p:pic>
        <p:pic>
          <p:nvPicPr>
            <p:cNvPr id="6" name="図 5">
              <a:extLst>
                <a:ext uri="{FF2B5EF4-FFF2-40B4-BE49-F238E27FC236}">
                  <a16:creationId xmlns:a16="http://schemas.microsoft.com/office/drawing/2014/main" id="{18E66E7A-7070-714A-9C20-9DEF8ED6D5A7}"/>
                </a:ext>
              </a:extLst>
            </p:cNvPr>
            <p:cNvPicPr>
              <a:picLocks noChangeAspect="1"/>
            </p:cNvPicPr>
            <p:nvPr/>
          </p:nvPicPr>
          <p:blipFill>
            <a:blip r:embed="rId4"/>
            <a:stretch>
              <a:fillRect/>
            </a:stretch>
          </p:blipFill>
          <p:spPr>
            <a:xfrm>
              <a:off x="10700702" y="4303835"/>
              <a:ext cx="1450658" cy="964887"/>
            </a:xfrm>
            <a:prstGeom prst="rect">
              <a:avLst/>
            </a:prstGeom>
          </p:spPr>
        </p:pic>
        <p:pic>
          <p:nvPicPr>
            <p:cNvPr id="13" name="図 12">
              <a:extLst>
                <a:ext uri="{FF2B5EF4-FFF2-40B4-BE49-F238E27FC236}">
                  <a16:creationId xmlns:a16="http://schemas.microsoft.com/office/drawing/2014/main" id="{31055BB6-009C-D445-A21B-32FC925D9225}"/>
                </a:ext>
              </a:extLst>
            </p:cNvPr>
            <p:cNvPicPr>
              <a:picLocks noChangeAspect="1"/>
            </p:cNvPicPr>
            <p:nvPr/>
          </p:nvPicPr>
          <p:blipFill>
            <a:blip r:embed="rId5"/>
            <a:stretch>
              <a:fillRect/>
            </a:stretch>
          </p:blipFill>
          <p:spPr>
            <a:xfrm>
              <a:off x="10700701" y="5329208"/>
              <a:ext cx="1450659" cy="964311"/>
            </a:xfrm>
            <a:prstGeom prst="rect">
              <a:avLst/>
            </a:prstGeom>
          </p:spPr>
        </p:pic>
      </p:grpSp>
    </p:spTree>
    <p:extLst>
      <p:ext uri="{BB962C8B-B14F-4D97-AF65-F5344CB8AC3E}">
        <p14:creationId xmlns:p14="http://schemas.microsoft.com/office/powerpoint/2010/main" val="23393940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399F56FE-7DDA-784F-AE4F-49CE8D57B1D6}"/>
              </a:ext>
            </a:extLst>
          </p:cNvPr>
          <p:cNvSpPr>
            <a:spLocks noGrp="1"/>
          </p:cNvSpPr>
          <p:nvPr>
            <p:ph idx="1"/>
          </p:nvPr>
        </p:nvSpPr>
        <p:spPr>
          <a:xfrm>
            <a:off x="838200" y="1825625"/>
            <a:ext cx="10805160" cy="4351338"/>
          </a:xfrm>
        </p:spPr>
        <p:txBody>
          <a:bodyPr>
            <a:noAutofit/>
          </a:bodyPr>
          <a:lstStyle/>
          <a:p>
            <a:pPr marL="0" indent="0">
              <a:buNone/>
            </a:pPr>
            <a:r>
              <a:rPr lang="en-US" altLang="ja-JP" sz="2000" b="1">
                <a:latin typeface="小塚ゴシック Pro R"/>
              </a:rPr>
              <a:t>【</a:t>
            </a:r>
            <a:r>
              <a:rPr lang="ja-JP" altLang="en-US" sz="2000" b="1">
                <a:latin typeface="小塚ゴシック Pro R"/>
              </a:rPr>
              <a:t>お客様の声</a:t>
            </a:r>
            <a:r>
              <a:rPr lang="en-US" altLang="ja-JP" sz="2000" b="1">
                <a:latin typeface="小塚ゴシック Pro R"/>
              </a:rPr>
              <a:t> C】</a:t>
            </a:r>
          </a:p>
          <a:p>
            <a:pPr marL="0" indent="0">
              <a:buNone/>
            </a:pPr>
            <a:r>
              <a:rPr lang="ja-JP" altLang="ja-JP" sz="4400">
                <a:latin typeface="小塚ゴシック Pro R"/>
              </a:rPr>
              <a:t>製品</a:t>
            </a:r>
            <a:r>
              <a:rPr lang="ja-JP" altLang="en-US" sz="4400">
                <a:latin typeface="小塚ゴシック Pro R"/>
              </a:rPr>
              <a:t>の</a:t>
            </a:r>
            <a:r>
              <a:rPr lang="ja-JP" altLang="ja-JP" sz="4400">
                <a:latin typeface="小塚ゴシック Pro R"/>
              </a:rPr>
              <a:t>特長は素晴らしいのですが、</a:t>
            </a:r>
            <a:endParaRPr lang="en-US" altLang="ja-JP" sz="4400">
              <a:latin typeface="小塚ゴシック Pro R"/>
            </a:endParaRPr>
          </a:p>
          <a:p>
            <a:pPr marL="0" indent="0">
              <a:buNone/>
            </a:pPr>
            <a:r>
              <a:rPr lang="ja-JP" altLang="en-US" sz="4400">
                <a:latin typeface="小塚ゴシック Pro R"/>
              </a:rPr>
              <a:t>だれ</a:t>
            </a:r>
            <a:r>
              <a:rPr lang="ja-JP" altLang="ja-JP" sz="4400">
                <a:latin typeface="小塚ゴシック Pro R"/>
              </a:rPr>
              <a:t>かに説明するには難しくて</a:t>
            </a:r>
            <a:endParaRPr lang="en-US" altLang="ja-JP" sz="4400">
              <a:latin typeface="小塚ゴシック Pro R"/>
            </a:endParaRPr>
          </a:p>
          <a:p>
            <a:pPr marL="0" indent="0">
              <a:buNone/>
            </a:pPr>
            <a:r>
              <a:rPr lang="ja-JP" altLang="ja-JP" sz="4400">
                <a:latin typeface="小塚ゴシック Pro R"/>
              </a:rPr>
              <a:t>覚えられません</a:t>
            </a:r>
            <a:r>
              <a:rPr lang="ja-JP" altLang="en-US" sz="4400">
                <a:latin typeface="小塚ゴシック Pro R"/>
              </a:rPr>
              <a:t>。</a:t>
            </a:r>
            <a:endParaRPr lang="en-US" altLang="ja-JP" sz="4400">
              <a:latin typeface="小塚ゴシック Pro R"/>
            </a:endParaRPr>
          </a:p>
        </p:txBody>
      </p:sp>
      <p:sp>
        <p:nvSpPr>
          <p:cNvPr id="6" name="タイトル 1">
            <a:extLst>
              <a:ext uri="{FF2B5EF4-FFF2-40B4-BE49-F238E27FC236}">
                <a16:creationId xmlns:a16="http://schemas.microsoft.com/office/drawing/2014/main" id="{8F8601AB-DE01-DF45-8F6D-66D2F6350B7F}"/>
              </a:ext>
            </a:extLst>
          </p:cNvPr>
          <p:cNvSpPr txBox="1">
            <a:spLocks/>
          </p:cNvSpPr>
          <p:nvPr/>
        </p:nvSpPr>
        <p:spPr>
          <a:xfrm>
            <a:off x="0" y="365126"/>
            <a:ext cx="12192000" cy="517744"/>
          </a:xfrm>
          <a:prstGeom prst="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8900000" scaled="1"/>
            <a:tileRect/>
          </a:gra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a:t>　　</a:t>
            </a:r>
            <a:r>
              <a:rPr lang="ja-JP" altLang="en-US" sz="3200">
                <a:solidFill>
                  <a:schemeClr val="bg1"/>
                </a:solidFill>
                <a:latin typeface="小塚ゴシック Pro R"/>
              </a:rPr>
              <a:t>印象を好転させるための「セールストーク」</a:t>
            </a:r>
            <a:endParaRPr lang="ja-JP" altLang="ja-JP" sz="3600">
              <a:solidFill>
                <a:schemeClr val="bg1"/>
              </a:solidFill>
              <a:latin typeface="小塚ゴシック Pro R"/>
            </a:endParaRPr>
          </a:p>
        </p:txBody>
      </p:sp>
      <p:pic>
        <p:nvPicPr>
          <p:cNvPr id="8" name="図 7">
            <a:extLst>
              <a:ext uri="{FF2B5EF4-FFF2-40B4-BE49-F238E27FC236}">
                <a16:creationId xmlns:a16="http://schemas.microsoft.com/office/drawing/2014/main" id="{C3B2229A-0481-0A46-AD3A-F533A530DE0D}"/>
              </a:ext>
            </a:extLst>
          </p:cNvPr>
          <p:cNvPicPr>
            <a:picLocks noChangeAspect="1"/>
          </p:cNvPicPr>
          <p:nvPr/>
        </p:nvPicPr>
        <p:blipFill>
          <a:blip r:embed="rId3"/>
          <a:stretch>
            <a:fillRect/>
          </a:stretch>
        </p:blipFill>
        <p:spPr>
          <a:xfrm>
            <a:off x="9323295" y="4579453"/>
            <a:ext cx="2651759" cy="1767839"/>
          </a:xfrm>
          <a:prstGeom prst="rect">
            <a:avLst/>
          </a:prstGeom>
        </p:spPr>
      </p:pic>
    </p:spTree>
    <p:extLst>
      <p:ext uri="{BB962C8B-B14F-4D97-AF65-F5344CB8AC3E}">
        <p14:creationId xmlns:p14="http://schemas.microsoft.com/office/powerpoint/2010/main" val="1079985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FC1C4AC-15E7-FC40-B293-381E398E0C1D}"/>
              </a:ext>
            </a:extLst>
          </p:cNvPr>
          <p:cNvPicPr>
            <a:picLocks noChangeAspect="1"/>
          </p:cNvPicPr>
          <p:nvPr/>
        </p:nvPicPr>
        <p:blipFill>
          <a:blip r:embed="rId3"/>
          <a:stretch>
            <a:fillRect/>
          </a:stretch>
        </p:blipFill>
        <p:spPr>
          <a:xfrm>
            <a:off x="5663052" y="0"/>
            <a:ext cx="6528948" cy="6528948"/>
          </a:xfrm>
          <a:prstGeom prst="rect">
            <a:avLst/>
          </a:prstGeom>
        </p:spPr>
      </p:pic>
      <p:sp>
        <p:nvSpPr>
          <p:cNvPr id="2" name="タイトル 1">
            <a:extLst>
              <a:ext uri="{FF2B5EF4-FFF2-40B4-BE49-F238E27FC236}">
                <a16:creationId xmlns:a16="http://schemas.microsoft.com/office/drawing/2014/main" id="{469E7616-00B5-4EFF-A6C5-B7A82BA9E9A8}"/>
              </a:ext>
            </a:extLst>
          </p:cNvPr>
          <p:cNvSpPr>
            <a:spLocks noGrp="1"/>
          </p:cNvSpPr>
          <p:nvPr>
            <p:ph type="title"/>
          </p:nvPr>
        </p:nvSpPr>
        <p:spPr>
          <a:xfrm>
            <a:off x="1554297" y="1215241"/>
            <a:ext cx="10515600" cy="2852737"/>
          </a:xfrm>
        </p:spPr>
        <p:txBody>
          <a:bodyPr anchor="t">
            <a:normAutofit/>
          </a:bodyPr>
          <a:lstStyle/>
          <a:p>
            <a:r>
              <a:rPr kumimoji="1" lang="ja-JP" altLang="en-US" sz="4000" spc="-150" dirty="0"/>
              <a:t>日本で</a:t>
            </a:r>
            <a:br>
              <a:rPr kumimoji="1" lang="en-US" altLang="ja-JP" sz="4000" spc="-150" dirty="0"/>
            </a:br>
            <a:r>
              <a:rPr kumimoji="1" lang="ja-JP" altLang="en-US" sz="4000" spc="-150" dirty="0"/>
              <a:t>約</a:t>
            </a:r>
            <a:r>
              <a:rPr kumimoji="1" lang="en-US" altLang="ja-JP" sz="9600" spc="-150" dirty="0"/>
              <a:t>20</a:t>
            </a:r>
            <a:r>
              <a:rPr kumimoji="1" lang="en-US" altLang="ja-JP" sz="4000" spc="-150" dirty="0"/>
              <a:t>%</a:t>
            </a:r>
            <a:r>
              <a:rPr kumimoji="1" lang="ja-JP" altLang="en-US" sz="4000" spc="-150" dirty="0"/>
              <a:t>のシェア</a:t>
            </a:r>
          </a:p>
        </p:txBody>
      </p:sp>
      <p:sp>
        <p:nvSpPr>
          <p:cNvPr id="5" name="テキスト ボックス 4">
            <a:extLst>
              <a:ext uri="{FF2B5EF4-FFF2-40B4-BE49-F238E27FC236}">
                <a16:creationId xmlns:a16="http://schemas.microsoft.com/office/drawing/2014/main" id="{A2BA5321-1BD3-44C3-8886-03969620CB8C}"/>
              </a:ext>
            </a:extLst>
          </p:cNvPr>
          <p:cNvSpPr txBox="1"/>
          <p:nvPr/>
        </p:nvSpPr>
        <p:spPr>
          <a:xfrm>
            <a:off x="-891199" y="6282727"/>
            <a:ext cx="12871938" cy="246221"/>
          </a:xfrm>
          <a:prstGeom prst="rect">
            <a:avLst/>
          </a:prstGeom>
          <a:noFill/>
        </p:spPr>
        <p:txBody>
          <a:bodyPr wrap="square" rtlCol="0">
            <a:spAutoFit/>
          </a:bodyPr>
          <a:lstStyle/>
          <a:p>
            <a:pPr algn="r"/>
            <a:r>
              <a:rPr kumimoji="1" lang="ja-JP" altLang="en-US" sz="1000" kern="0">
                <a:latin typeface="+mn-ea"/>
                <a:sym typeface="Calibri"/>
              </a:rPr>
              <a:t>出典：</a:t>
            </a:r>
            <a:r>
              <a:rPr lang="ja-JP" altLang="ja-JP" sz="1000"/>
              <a:t>富士経済「</a:t>
            </a:r>
            <a:r>
              <a:rPr lang="en-US" altLang="ja-JP" sz="1000"/>
              <a:t>H</a:t>
            </a:r>
            <a:r>
              <a:rPr lang="ja-JP" altLang="ja-JP" sz="1000"/>
              <a:t>・</a:t>
            </a:r>
            <a:r>
              <a:rPr lang="en-US" altLang="ja-JP" sz="1000"/>
              <a:t>B</a:t>
            </a:r>
            <a:r>
              <a:rPr lang="ja-JP" altLang="ja-JP" sz="1000"/>
              <a:t>フーズマーケティング便覧</a:t>
            </a:r>
            <a:r>
              <a:rPr lang="en-US" altLang="ja-JP" sz="1000"/>
              <a:t> 2019 </a:t>
            </a:r>
            <a:r>
              <a:rPr lang="ja-JP" altLang="ja-JP" sz="1000"/>
              <a:t>機能志向食品編」＜マルチバランス・成分別・複合・</a:t>
            </a:r>
            <a:r>
              <a:rPr lang="en-US" altLang="ja-JP" sz="1000"/>
              <a:t>2017</a:t>
            </a:r>
            <a:r>
              <a:rPr lang="ja-JP" altLang="ja-JP" sz="1000"/>
              <a:t>年＞</a:t>
            </a:r>
            <a:endParaRPr kumimoji="1" lang="ja-JP" altLang="en-US" sz="1000" kern="0">
              <a:latin typeface="+mn-ea"/>
              <a:sym typeface="Calibri"/>
            </a:endParaRPr>
          </a:p>
        </p:txBody>
      </p:sp>
    </p:spTree>
    <p:extLst>
      <p:ext uri="{BB962C8B-B14F-4D97-AF65-F5344CB8AC3E}">
        <p14:creationId xmlns:p14="http://schemas.microsoft.com/office/powerpoint/2010/main" val="9690561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399F56FE-7DDA-784F-AE4F-49CE8D57B1D6}"/>
              </a:ext>
            </a:extLst>
          </p:cNvPr>
          <p:cNvSpPr>
            <a:spLocks noGrp="1"/>
          </p:cNvSpPr>
          <p:nvPr>
            <p:ph idx="1"/>
          </p:nvPr>
        </p:nvSpPr>
        <p:spPr>
          <a:xfrm>
            <a:off x="693420" y="1179976"/>
            <a:ext cx="10805160" cy="4351338"/>
          </a:xfrm>
        </p:spPr>
        <p:txBody>
          <a:bodyPr>
            <a:noAutofit/>
          </a:bodyPr>
          <a:lstStyle/>
          <a:p>
            <a:pPr marL="0" indent="0">
              <a:buNone/>
            </a:pPr>
            <a:r>
              <a:rPr lang="en-US" altLang="ja-JP" sz="2000" dirty="0">
                <a:latin typeface="小塚ゴシック Pro R"/>
              </a:rPr>
              <a:t>【</a:t>
            </a:r>
            <a:r>
              <a:rPr lang="ja-JP" altLang="en-US" sz="2000" dirty="0">
                <a:latin typeface="小塚ゴシック Pro R"/>
              </a:rPr>
              <a:t>お客様の声</a:t>
            </a:r>
            <a:r>
              <a:rPr lang="en-US" altLang="ja-JP" sz="2000" dirty="0">
                <a:latin typeface="小塚ゴシック Pro R"/>
              </a:rPr>
              <a:t> C】</a:t>
            </a:r>
          </a:p>
          <a:p>
            <a:pPr marL="0" indent="0">
              <a:buNone/>
            </a:pPr>
            <a:r>
              <a:rPr lang="ja-JP" altLang="ja-JP" sz="2000" dirty="0">
                <a:latin typeface="小塚ゴシック Pro R"/>
              </a:rPr>
              <a:t>製品</a:t>
            </a:r>
            <a:r>
              <a:rPr lang="ja-JP" altLang="en-US" sz="2000" dirty="0">
                <a:latin typeface="小塚ゴシック Pro R"/>
              </a:rPr>
              <a:t>の</a:t>
            </a:r>
            <a:r>
              <a:rPr lang="ja-JP" altLang="ja-JP" sz="2000" dirty="0">
                <a:latin typeface="小塚ゴシック Pro R"/>
              </a:rPr>
              <a:t>特長は素晴らしいのですが、</a:t>
            </a:r>
            <a:r>
              <a:rPr lang="ja-JP" altLang="en-US" sz="2000" dirty="0">
                <a:latin typeface="小塚ゴシック Pro R"/>
              </a:rPr>
              <a:t>だれ</a:t>
            </a:r>
            <a:r>
              <a:rPr lang="ja-JP" altLang="ja-JP" sz="2000" dirty="0">
                <a:latin typeface="小塚ゴシック Pro R"/>
              </a:rPr>
              <a:t>かに説明するには</a:t>
            </a:r>
            <a:br>
              <a:rPr lang="en-US" altLang="ja-JP" sz="2000" dirty="0">
                <a:latin typeface="小塚ゴシック Pro R"/>
              </a:rPr>
            </a:br>
            <a:r>
              <a:rPr lang="ja-JP" altLang="ja-JP" sz="2000" dirty="0">
                <a:latin typeface="小塚ゴシック Pro R"/>
              </a:rPr>
              <a:t>難しくて覚えられません</a:t>
            </a:r>
            <a:r>
              <a:rPr lang="ja-JP" altLang="en-US" sz="2000" dirty="0">
                <a:latin typeface="小塚ゴシック Pro R"/>
              </a:rPr>
              <a:t>。</a:t>
            </a:r>
            <a:endParaRPr lang="en-US" altLang="ja-JP" sz="2000" dirty="0">
              <a:latin typeface="小塚ゴシック Pro R"/>
            </a:endParaRPr>
          </a:p>
          <a:p>
            <a:pPr marL="0" indent="0">
              <a:buNone/>
            </a:pPr>
            <a:endParaRPr lang="en-US" altLang="ja-JP" sz="1800" b="1" dirty="0">
              <a:latin typeface="小塚ゴシック Pro R"/>
            </a:endParaRPr>
          </a:p>
          <a:p>
            <a:pPr marL="0" indent="0">
              <a:buNone/>
            </a:pPr>
            <a:r>
              <a:rPr lang="en-US" altLang="ja-JP" sz="2000" b="1" dirty="0">
                <a:latin typeface="小塚ゴシック Pro R"/>
              </a:rPr>
              <a:t>【</a:t>
            </a:r>
            <a:r>
              <a:rPr lang="ja-JP" altLang="en-US" sz="2000" dirty="0">
                <a:latin typeface="小塚ゴシック Pro R"/>
              </a:rPr>
              <a:t>セールストーク</a:t>
            </a:r>
            <a:r>
              <a:rPr lang="en-US" altLang="ja-JP" sz="2000" dirty="0">
                <a:latin typeface="小塚ゴシック Pro R"/>
              </a:rPr>
              <a:t> C】</a:t>
            </a:r>
          </a:p>
          <a:p>
            <a:pPr marL="0" indent="0">
              <a:lnSpc>
                <a:spcPct val="100000"/>
              </a:lnSpc>
              <a:buNone/>
            </a:pPr>
            <a:r>
              <a:rPr lang="ja-JP" altLang="ja-JP" sz="3600" dirty="0">
                <a:latin typeface="小塚ゴシック Pro R"/>
              </a:rPr>
              <a:t>そんなときは、製品の箱を裏返してみてください。</a:t>
            </a:r>
            <a:endParaRPr lang="en-US" altLang="ja-JP" sz="3600" dirty="0">
              <a:latin typeface="小塚ゴシック Pro R"/>
            </a:endParaRPr>
          </a:p>
          <a:p>
            <a:pPr marL="0" indent="0">
              <a:lnSpc>
                <a:spcPct val="100000"/>
              </a:lnSpc>
              <a:buNone/>
            </a:pPr>
            <a:r>
              <a:rPr lang="ja-JP" altLang="ja-JP" sz="3600" b="1" dirty="0">
                <a:solidFill>
                  <a:schemeClr val="accent6"/>
                </a:solidFill>
                <a:latin typeface="小塚ゴシック Pro R"/>
              </a:rPr>
              <a:t>箱の底面に製品特長を記載</a:t>
            </a:r>
            <a:r>
              <a:rPr lang="ja-JP" altLang="en-US" sz="3600" b="1" dirty="0">
                <a:solidFill>
                  <a:schemeClr val="accent6"/>
                </a:solidFill>
                <a:latin typeface="小塚ゴシック Pro R"/>
              </a:rPr>
              <a:t>。</a:t>
            </a:r>
            <a:r>
              <a:rPr lang="ja-JP" altLang="ja-JP" sz="3600" b="1" dirty="0">
                <a:solidFill>
                  <a:schemeClr val="accent6"/>
                </a:solidFill>
                <a:latin typeface="小塚ゴシック Pro R"/>
              </a:rPr>
              <a:t>さらには</a:t>
            </a:r>
            <a:r>
              <a:rPr lang="en-US" altLang="ja-JP" sz="3600" b="1" dirty="0">
                <a:solidFill>
                  <a:schemeClr val="accent6"/>
                </a:solidFill>
                <a:latin typeface="小塚ゴシック Pro R"/>
              </a:rPr>
              <a:t>QR</a:t>
            </a:r>
            <a:r>
              <a:rPr lang="ja-JP" altLang="ja-JP" sz="3600" b="1" dirty="0">
                <a:solidFill>
                  <a:schemeClr val="accent6"/>
                </a:solidFill>
                <a:latin typeface="小塚ゴシック Pro R"/>
              </a:rPr>
              <a:t>コードで</a:t>
            </a:r>
            <a:endParaRPr lang="en-US" altLang="ja-JP" sz="3600" b="1" dirty="0">
              <a:solidFill>
                <a:schemeClr val="accent6"/>
              </a:solidFill>
              <a:latin typeface="小塚ゴシック Pro R"/>
            </a:endParaRPr>
          </a:p>
          <a:p>
            <a:pPr marL="0" indent="0">
              <a:lnSpc>
                <a:spcPct val="100000"/>
              </a:lnSpc>
              <a:buNone/>
            </a:pPr>
            <a:r>
              <a:rPr lang="ja-JP" altLang="ja-JP" sz="3600" b="1" dirty="0">
                <a:solidFill>
                  <a:schemeClr val="accent6"/>
                </a:solidFill>
                <a:latin typeface="小塚ゴシック Pro R"/>
              </a:rPr>
              <a:t>詳しい情報にもアクセス可能</a:t>
            </a:r>
            <a:r>
              <a:rPr lang="ja-JP" altLang="ja-JP" sz="3600" dirty="0">
                <a:latin typeface="小塚ゴシック Pro R"/>
              </a:rPr>
              <a:t>です。</a:t>
            </a:r>
          </a:p>
          <a:p>
            <a:pPr marL="0" indent="0">
              <a:lnSpc>
                <a:spcPct val="100000"/>
              </a:lnSpc>
              <a:buNone/>
            </a:pPr>
            <a:r>
              <a:rPr lang="ja-JP" altLang="ja-JP" sz="3600" dirty="0">
                <a:latin typeface="小塚ゴシック Pro R"/>
              </a:rPr>
              <a:t>製品説明のサポートにご活用ください。</a:t>
            </a:r>
          </a:p>
        </p:txBody>
      </p:sp>
      <p:sp>
        <p:nvSpPr>
          <p:cNvPr id="6" name="タイトル 1">
            <a:extLst>
              <a:ext uri="{FF2B5EF4-FFF2-40B4-BE49-F238E27FC236}">
                <a16:creationId xmlns:a16="http://schemas.microsoft.com/office/drawing/2014/main" id="{8F8601AB-DE01-DF45-8F6D-66D2F6350B7F}"/>
              </a:ext>
            </a:extLst>
          </p:cNvPr>
          <p:cNvSpPr txBox="1">
            <a:spLocks/>
          </p:cNvSpPr>
          <p:nvPr/>
        </p:nvSpPr>
        <p:spPr>
          <a:xfrm>
            <a:off x="0" y="365126"/>
            <a:ext cx="12192000" cy="517744"/>
          </a:xfrm>
          <a:prstGeom prst="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8900000" scaled="1"/>
            <a:tileRect/>
          </a:gra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a:t>　　</a:t>
            </a:r>
            <a:r>
              <a:rPr lang="ja-JP" altLang="en-US" sz="3200">
                <a:solidFill>
                  <a:schemeClr val="bg1"/>
                </a:solidFill>
                <a:latin typeface="小塚ゴシック Pro R"/>
              </a:rPr>
              <a:t>印象を好転させるための「セールストーク」</a:t>
            </a:r>
            <a:endParaRPr lang="ja-JP" altLang="ja-JP" sz="3600">
              <a:solidFill>
                <a:schemeClr val="bg1"/>
              </a:solidFill>
              <a:latin typeface="小塚ゴシック Pro R"/>
            </a:endParaRPr>
          </a:p>
        </p:txBody>
      </p:sp>
      <p:pic>
        <p:nvPicPr>
          <p:cNvPr id="8" name="図 7">
            <a:extLst>
              <a:ext uri="{FF2B5EF4-FFF2-40B4-BE49-F238E27FC236}">
                <a16:creationId xmlns:a16="http://schemas.microsoft.com/office/drawing/2014/main" id="{C3B2229A-0481-0A46-AD3A-F533A530DE0D}"/>
              </a:ext>
            </a:extLst>
          </p:cNvPr>
          <p:cNvPicPr>
            <a:picLocks noChangeAspect="1"/>
          </p:cNvPicPr>
          <p:nvPr/>
        </p:nvPicPr>
        <p:blipFill>
          <a:blip r:embed="rId3"/>
          <a:stretch>
            <a:fillRect/>
          </a:stretch>
        </p:blipFill>
        <p:spPr>
          <a:xfrm>
            <a:off x="9771529" y="1101146"/>
            <a:ext cx="2221454" cy="1480969"/>
          </a:xfrm>
          <a:prstGeom prst="rect">
            <a:avLst/>
          </a:prstGeom>
        </p:spPr>
      </p:pic>
    </p:spTree>
    <p:extLst>
      <p:ext uri="{BB962C8B-B14F-4D97-AF65-F5344CB8AC3E}">
        <p14:creationId xmlns:p14="http://schemas.microsoft.com/office/powerpoint/2010/main" val="32302646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76590E57-31FD-491F-88A5-1EA9DAEEEA0E}"/>
              </a:ext>
            </a:extLst>
          </p:cNvPr>
          <p:cNvSpPr>
            <a:spLocks noGrp="1"/>
          </p:cNvSpPr>
          <p:nvPr>
            <p:ph type="title"/>
          </p:nvPr>
        </p:nvSpPr>
        <p:spPr>
          <a:xfrm>
            <a:off x="899885" y="997712"/>
            <a:ext cx="10515600" cy="1325563"/>
          </a:xfrm>
        </p:spPr>
        <p:txBody>
          <a:bodyPr anchor="t">
            <a:normAutofit/>
          </a:bodyPr>
          <a:lstStyle/>
          <a:p>
            <a:r>
              <a:rPr kumimoji="1" lang="ja-JP" altLang="en-US" sz="2400" b="1">
                <a:latin typeface="小塚ゴシック Pro R"/>
              </a:rPr>
              <a:t>製品説明をサポートするパッケージ</a:t>
            </a:r>
          </a:p>
        </p:txBody>
      </p:sp>
      <p:pic>
        <p:nvPicPr>
          <p:cNvPr id="9" name="図 8">
            <a:extLst>
              <a:ext uri="{FF2B5EF4-FFF2-40B4-BE49-F238E27FC236}">
                <a16:creationId xmlns:a16="http://schemas.microsoft.com/office/drawing/2014/main" id="{2D33A49D-9709-4745-8415-CF2D9CFD51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888057"/>
            <a:ext cx="4089400" cy="3225800"/>
          </a:xfrm>
          <a:prstGeom prst="rect">
            <a:avLst/>
          </a:prstGeom>
        </p:spPr>
      </p:pic>
      <p:sp>
        <p:nvSpPr>
          <p:cNvPr id="14" name="左大かっこ 13">
            <a:extLst>
              <a:ext uri="{FF2B5EF4-FFF2-40B4-BE49-F238E27FC236}">
                <a16:creationId xmlns:a16="http://schemas.microsoft.com/office/drawing/2014/main" id="{E662421A-460B-4757-92D6-5179D11179CA}"/>
              </a:ext>
            </a:extLst>
          </p:cNvPr>
          <p:cNvSpPr/>
          <p:nvPr/>
        </p:nvSpPr>
        <p:spPr>
          <a:xfrm rot="16200000">
            <a:off x="1918944" y="3246496"/>
            <a:ext cx="291981" cy="3977477"/>
          </a:xfrm>
          <a:prstGeom prst="leftBracket">
            <a:avLst/>
          </a:prstGeom>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sym typeface="Calibri"/>
            </a:endParaRPr>
          </a:p>
        </p:txBody>
      </p:sp>
      <p:sp>
        <p:nvSpPr>
          <p:cNvPr id="12" name="テキスト ボックス 11">
            <a:extLst>
              <a:ext uri="{FF2B5EF4-FFF2-40B4-BE49-F238E27FC236}">
                <a16:creationId xmlns:a16="http://schemas.microsoft.com/office/drawing/2014/main" id="{B1D18C24-937E-4BC1-A8E2-03A77E0A71B7}"/>
              </a:ext>
            </a:extLst>
          </p:cNvPr>
          <p:cNvSpPr txBox="1"/>
          <p:nvPr/>
        </p:nvSpPr>
        <p:spPr>
          <a:xfrm>
            <a:off x="209381" y="5540678"/>
            <a:ext cx="3961341" cy="584775"/>
          </a:xfrm>
          <a:prstGeom prst="rect">
            <a:avLst/>
          </a:prstGeom>
          <a:noFill/>
        </p:spPr>
        <p:txBody>
          <a:bodyPr wrap="none" rtlCol="0">
            <a:spAutoFit/>
          </a:bodyPr>
          <a:lstStyle/>
          <a:p>
            <a:pPr marL="285750" indent="-285750">
              <a:buFont typeface="Arial" panose="020B0604020202020204" pitchFamily="34" charset="0"/>
              <a:buChar char="•"/>
            </a:pPr>
            <a:r>
              <a:rPr kumimoji="1" lang="ja-JP" altLang="en-US" sz="1600" dirty="0">
                <a:latin typeface="+mn-ea"/>
              </a:rPr>
              <a:t>＋のロゴを際立たせるため、型抜きに</a:t>
            </a:r>
            <a:endParaRPr kumimoji="1" lang="en-US" altLang="ja-JP" sz="1600" dirty="0">
              <a:latin typeface="+mn-ea"/>
            </a:endParaRPr>
          </a:p>
          <a:p>
            <a:pPr marL="285750" indent="-285750">
              <a:buFont typeface="Arial" panose="020B0604020202020204" pitchFamily="34" charset="0"/>
              <a:buChar char="•"/>
            </a:pPr>
            <a:r>
              <a:rPr kumimoji="1" lang="ja-JP" altLang="en-US" sz="1600" dirty="0">
                <a:latin typeface="+mn-ea"/>
              </a:rPr>
              <a:t>アンチ・ドーピング認証マーク</a:t>
            </a:r>
          </a:p>
        </p:txBody>
      </p:sp>
      <p:sp>
        <p:nvSpPr>
          <p:cNvPr id="17" name="テキスト ボックス 16">
            <a:extLst>
              <a:ext uri="{FF2B5EF4-FFF2-40B4-BE49-F238E27FC236}">
                <a16:creationId xmlns:a16="http://schemas.microsoft.com/office/drawing/2014/main" id="{AB5044B1-D08F-442B-94B5-5B3B8E67F930}"/>
              </a:ext>
            </a:extLst>
          </p:cNvPr>
          <p:cNvSpPr txBox="1"/>
          <p:nvPr/>
        </p:nvSpPr>
        <p:spPr>
          <a:xfrm>
            <a:off x="0" y="1582584"/>
            <a:ext cx="595035" cy="338554"/>
          </a:xfrm>
          <a:prstGeom prst="rect">
            <a:avLst/>
          </a:prstGeom>
          <a:noFill/>
        </p:spPr>
        <p:txBody>
          <a:bodyPr wrap="none" rtlCol="0">
            <a:spAutoFit/>
          </a:bodyPr>
          <a:lstStyle/>
          <a:p>
            <a:r>
              <a:rPr kumimoji="1" lang="ja-JP" altLang="en-US" sz="1600"/>
              <a:t>表面</a:t>
            </a:r>
          </a:p>
        </p:txBody>
      </p:sp>
      <p:sp>
        <p:nvSpPr>
          <p:cNvPr id="18" name="テキスト ボックス 17">
            <a:extLst>
              <a:ext uri="{FF2B5EF4-FFF2-40B4-BE49-F238E27FC236}">
                <a16:creationId xmlns:a16="http://schemas.microsoft.com/office/drawing/2014/main" id="{1DE83F97-76B3-45A0-A2B2-EBC0718B56FF}"/>
              </a:ext>
            </a:extLst>
          </p:cNvPr>
          <p:cNvSpPr txBox="1"/>
          <p:nvPr/>
        </p:nvSpPr>
        <p:spPr>
          <a:xfrm>
            <a:off x="4117121" y="1563369"/>
            <a:ext cx="595035" cy="338554"/>
          </a:xfrm>
          <a:prstGeom prst="rect">
            <a:avLst/>
          </a:prstGeom>
          <a:noFill/>
        </p:spPr>
        <p:txBody>
          <a:bodyPr wrap="none" rtlCol="0">
            <a:spAutoFit/>
          </a:bodyPr>
          <a:lstStyle/>
          <a:p>
            <a:r>
              <a:rPr kumimoji="1" lang="ja-JP" altLang="en-US" sz="1600"/>
              <a:t>裏面</a:t>
            </a:r>
          </a:p>
        </p:txBody>
      </p:sp>
      <p:sp>
        <p:nvSpPr>
          <p:cNvPr id="19" name="テキスト ボックス 18">
            <a:extLst>
              <a:ext uri="{FF2B5EF4-FFF2-40B4-BE49-F238E27FC236}">
                <a16:creationId xmlns:a16="http://schemas.microsoft.com/office/drawing/2014/main" id="{70135CFC-C5F6-4C61-9FA9-69E60738C067}"/>
              </a:ext>
            </a:extLst>
          </p:cNvPr>
          <p:cNvSpPr txBox="1"/>
          <p:nvPr/>
        </p:nvSpPr>
        <p:spPr>
          <a:xfrm>
            <a:off x="8234242" y="1544154"/>
            <a:ext cx="595035" cy="338554"/>
          </a:xfrm>
          <a:prstGeom prst="rect">
            <a:avLst/>
          </a:prstGeom>
          <a:noFill/>
        </p:spPr>
        <p:txBody>
          <a:bodyPr wrap="none" rtlCol="0">
            <a:spAutoFit/>
          </a:bodyPr>
          <a:lstStyle/>
          <a:p>
            <a:r>
              <a:rPr kumimoji="1" lang="ja-JP" altLang="en-US" sz="1600"/>
              <a:t>側面</a:t>
            </a:r>
          </a:p>
        </p:txBody>
      </p:sp>
      <p:sp>
        <p:nvSpPr>
          <p:cNvPr id="20" name="左大かっこ 19">
            <a:extLst>
              <a:ext uri="{FF2B5EF4-FFF2-40B4-BE49-F238E27FC236}">
                <a16:creationId xmlns:a16="http://schemas.microsoft.com/office/drawing/2014/main" id="{86542317-7F4A-40AC-A464-3795F28DE91B}"/>
              </a:ext>
            </a:extLst>
          </p:cNvPr>
          <p:cNvSpPr/>
          <p:nvPr/>
        </p:nvSpPr>
        <p:spPr>
          <a:xfrm rot="16200000">
            <a:off x="6011695" y="3290320"/>
            <a:ext cx="291981" cy="3889835"/>
          </a:xfrm>
          <a:prstGeom prst="leftBracket">
            <a:avLst/>
          </a:prstGeom>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sym typeface="Calibri"/>
            </a:endParaRPr>
          </a:p>
        </p:txBody>
      </p:sp>
      <p:sp>
        <p:nvSpPr>
          <p:cNvPr id="21" name="テキスト ボックス 20">
            <a:extLst>
              <a:ext uri="{FF2B5EF4-FFF2-40B4-BE49-F238E27FC236}">
                <a16:creationId xmlns:a16="http://schemas.microsoft.com/office/drawing/2014/main" id="{DB2445D4-4B13-4347-B8C1-C1F2D4593D78}"/>
              </a:ext>
            </a:extLst>
          </p:cNvPr>
          <p:cNvSpPr txBox="1"/>
          <p:nvPr/>
        </p:nvSpPr>
        <p:spPr>
          <a:xfrm>
            <a:off x="4426165" y="5478238"/>
            <a:ext cx="3441968" cy="830997"/>
          </a:xfrm>
          <a:prstGeom prst="rect">
            <a:avLst/>
          </a:prstGeom>
          <a:noFill/>
        </p:spPr>
        <p:txBody>
          <a:bodyPr wrap="none" rtlCol="0">
            <a:spAutoFit/>
          </a:bodyPr>
          <a:lstStyle/>
          <a:p>
            <a:pPr marL="285750" indent="-285750">
              <a:buFont typeface="Arial" panose="020B0604020202020204" pitchFamily="34" charset="0"/>
              <a:buChar char="•"/>
            </a:pPr>
            <a:r>
              <a:rPr kumimoji="1" lang="ja-JP" altLang="en-US" sz="1600" dirty="0">
                <a:latin typeface="+mn-ea"/>
              </a:rPr>
              <a:t>製品のキャッチコピー</a:t>
            </a:r>
            <a:endParaRPr kumimoji="1" lang="en-US" altLang="ja-JP" sz="1600" dirty="0">
              <a:latin typeface="+mn-ea"/>
            </a:endParaRPr>
          </a:p>
          <a:p>
            <a:pPr marL="285750" indent="-285750">
              <a:buFont typeface="Arial" panose="020B0604020202020204" pitchFamily="34" charset="0"/>
              <a:buChar char="•"/>
            </a:pPr>
            <a:r>
              <a:rPr kumimoji="1" lang="ja-JP" altLang="en-US" sz="1600" dirty="0">
                <a:latin typeface="+mn-ea"/>
              </a:rPr>
              <a:t>製品特長（</a:t>
            </a:r>
            <a:r>
              <a:rPr kumimoji="1" lang="en-US" altLang="ja-JP" sz="1600" dirty="0">
                <a:latin typeface="+mn-ea"/>
              </a:rPr>
              <a:t>3</a:t>
            </a:r>
            <a:r>
              <a:rPr kumimoji="1" lang="ja-JP" altLang="en-US" sz="1600" dirty="0">
                <a:latin typeface="+mn-ea"/>
              </a:rPr>
              <a:t>つの違いを解説）</a:t>
            </a:r>
            <a:endParaRPr kumimoji="1" lang="en-US" altLang="ja-JP" sz="1600" dirty="0">
              <a:latin typeface="+mn-ea"/>
            </a:endParaRPr>
          </a:p>
          <a:p>
            <a:pPr marL="285750" indent="-285750">
              <a:buFont typeface="Arial" panose="020B0604020202020204" pitchFamily="34" charset="0"/>
              <a:buChar char="•"/>
            </a:pPr>
            <a:r>
              <a:rPr kumimoji="1" lang="en-US" altLang="ja-JP" sz="1600" dirty="0">
                <a:latin typeface="+mn-ea"/>
              </a:rPr>
              <a:t>QR</a:t>
            </a:r>
            <a:r>
              <a:rPr kumimoji="1" lang="ja-JP" altLang="en-US" sz="1600" dirty="0">
                <a:latin typeface="+mn-ea"/>
              </a:rPr>
              <a:t>コードで製品の</a:t>
            </a:r>
            <a:r>
              <a:rPr kumimoji="1" lang="en-US" altLang="ja-JP" sz="1600" dirty="0">
                <a:latin typeface="+mn-ea"/>
              </a:rPr>
              <a:t>Web</a:t>
            </a:r>
            <a:r>
              <a:rPr kumimoji="1" lang="ja-JP" altLang="en-US" sz="1600" dirty="0">
                <a:latin typeface="+mn-ea"/>
              </a:rPr>
              <a:t>サイトへ</a:t>
            </a:r>
          </a:p>
        </p:txBody>
      </p:sp>
      <p:sp>
        <p:nvSpPr>
          <p:cNvPr id="22" name="左大かっこ 21">
            <a:extLst>
              <a:ext uri="{FF2B5EF4-FFF2-40B4-BE49-F238E27FC236}">
                <a16:creationId xmlns:a16="http://schemas.microsoft.com/office/drawing/2014/main" id="{ABA5A6B7-27E0-46E6-8769-274BBE207335}"/>
              </a:ext>
            </a:extLst>
          </p:cNvPr>
          <p:cNvSpPr/>
          <p:nvPr/>
        </p:nvSpPr>
        <p:spPr>
          <a:xfrm rot="16200000">
            <a:off x="10024896" y="3290318"/>
            <a:ext cx="291981" cy="3889835"/>
          </a:xfrm>
          <a:prstGeom prst="leftBracket">
            <a:avLst/>
          </a:prstGeom>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sym typeface="Calibri"/>
            </a:endParaRPr>
          </a:p>
        </p:txBody>
      </p:sp>
      <p:sp>
        <p:nvSpPr>
          <p:cNvPr id="23" name="テキスト ボックス 22">
            <a:extLst>
              <a:ext uri="{FF2B5EF4-FFF2-40B4-BE49-F238E27FC236}">
                <a16:creationId xmlns:a16="http://schemas.microsoft.com/office/drawing/2014/main" id="{8230729F-DAA8-4971-9BF4-261F18A8827C}"/>
              </a:ext>
            </a:extLst>
          </p:cNvPr>
          <p:cNvSpPr txBox="1"/>
          <p:nvPr/>
        </p:nvSpPr>
        <p:spPr>
          <a:xfrm>
            <a:off x="8234242" y="5463734"/>
            <a:ext cx="3889834" cy="984885"/>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600">
                <a:latin typeface="+mn-ea"/>
              </a:rPr>
              <a:t>製品特長のサポート情報</a:t>
            </a:r>
            <a:endParaRPr kumimoji="1" lang="en-US" altLang="ja-JP" sz="1600">
              <a:latin typeface="+mn-ea"/>
            </a:endParaRPr>
          </a:p>
          <a:p>
            <a:r>
              <a:rPr kumimoji="1" lang="ja-JP" altLang="en-US" sz="1400">
                <a:latin typeface="+mn-ea"/>
              </a:rPr>
              <a:t>（本製品に含まれる</a:t>
            </a:r>
            <a:r>
              <a:rPr kumimoji="1" lang="en-US" altLang="ja-JP" sz="1400">
                <a:latin typeface="+mn-ea"/>
              </a:rPr>
              <a:t>22</a:t>
            </a:r>
            <a:r>
              <a:rPr kumimoji="1" lang="ja-JP" altLang="en-US" sz="1400">
                <a:latin typeface="+mn-ea"/>
              </a:rPr>
              <a:t>種類のビタミン・ミネラル等の量を、</a:t>
            </a:r>
            <a:r>
              <a:rPr lang="ja-JP" altLang="ja-JP" sz="1400">
                <a:latin typeface="+mn-ea"/>
              </a:rPr>
              <a:t>厚生労働省の食事摂取基準</a:t>
            </a:r>
            <a:r>
              <a:rPr lang="ja-JP" altLang="en-US" sz="1400">
                <a:latin typeface="+mn-ea"/>
              </a:rPr>
              <a:t>をもとに設定された基準値と比較</a:t>
            </a:r>
            <a:r>
              <a:rPr kumimoji="1" lang="ja-JP" altLang="en-US" sz="1400">
                <a:latin typeface="+mn-ea"/>
              </a:rPr>
              <a:t>したグラフ）</a:t>
            </a:r>
            <a:endParaRPr kumimoji="1" lang="en-US" altLang="ja-JP" sz="1400">
              <a:latin typeface="+mn-ea"/>
            </a:endParaRPr>
          </a:p>
        </p:txBody>
      </p:sp>
      <p:sp>
        <p:nvSpPr>
          <p:cNvPr id="15" name="タイトル 1">
            <a:extLst>
              <a:ext uri="{FF2B5EF4-FFF2-40B4-BE49-F238E27FC236}">
                <a16:creationId xmlns:a16="http://schemas.microsoft.com/office/drawing/2014/main" id="{5D56CA40-E434-064E-A94A-58CF94E0A873}"/>
              </a:ext>
            </a:extLst>
          </p:cNvPr>
          <p:cNvSpPr txBox="1">
            <a:spLocks/>
          </p:cNvSpPr>
          <p:nvPr/>
        </p:nvSpPr>
        <p:spPr>
          <a:xfrm>
            <a:off x="0" y="365126"/>
            <a:ext cx="12192000" cy="517744"/>
          </a:xfrm>
          <a:prstGeom prst="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8900000" scaled="1"/>
            <a:tileRect/>
          </a:gra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a:t>　</a:t>
            </a:r>
            <a:r>
              <a:rPr lang="ja-JP" altLang="en-US" sz="3600">
                <a:latin typeface="小塚ゴシック Pro R"/>
              </a:rPr>
              <a:t>　</a:t>
            </a:r>
            <a:r>
              <a:rPr lang="ja-JP" altLang="en-US" sz="3200">
                <a:solidFill>
                  <a:schemeClr val="bg1"/>
                </a:solidFill>
                <a:latin typeface="小塚ゴシック Pro R"/>
              </a:rPr>
              <a:t>印象を好転させるための「セールストーク」</a:t>
            </a:r>
            <a:endParaRPr lang="ja-JP" altLang="ja-JP" sz="3600">
              <a:solidFill>
                <a:schemeClr val="bg1"/>
              </a:solidFill>
              <a:latin typeface="小塚ゴシック Pro R"/>
            </a:endParaRPr>
          </a:p>
        </p:txBody>
      </p:sp>
      <p:pic>
        <p:nvPicPr>
          <p:cNvPr id="24" name="図 23" descr="スクリーンショット が含まれている画像&#10;&#10;自動的に生成された説明">
            <a:extLst>
              <a:ext uri="{FF2B5EF4-FFF2-40B4-BE49-F238E27FC236}">
                <a16:creationId xmlns:a16="http://schemas.microsoft.com/office/drawing/2014/main" id="{98D94D49-1B6C-4E85-8F12-7E87E7893A04}"/>
              </a:ext>
            </a:extLst>
          </p:cNvPr>
          <p:cNvPicPr>
            <a:picLocks noChangeAspect="1"/>
          </p:cNvPicPr>
          <p:nvPr/>
        </p:nvPicPr>
        <p:blipFill>
          <a:blip r:embed="rId4"/>
          <a:stretch>
            <a:fillRect/>
          </a:stretch>
        </p:blipFill>
        <p:spPr>
          <a:xfrm>
            <a:off x="4117122" y="1914829"/>
            <a:ext cx="3998994" cy="3114375"/>
          </a:xfrm>
          <a:prstGeom prst="rect">
            <a:avLst/>
          </a:prstGeom>
        </p:spPr>
      </p:pic>
      <p:pic>
        <p:nvPicPr>
          <p:cNvPr id="25" name="図 24">
            <a:extLst>
              <a:ext uri="{FF2B5EF4-FFF2-40B4-BE49-F238E27FC236}">
                <a16:creationId xmlns:a16="http://schemas.microsoft.com/office/drawing/2014/main" id="{707869E5-E172-432E-AAA9-6C62F4C4A825}"/>
              </a:ext>
            </a:extLst>
          </p:cNvPr>
          <p:cNvPicPr>
            <a:picLocks noChangeAspect="1"/>
          </p:cNvPicPr>
          <p:nvPr/>
        </p:nvPicPr>
        <p:blipFill>
          <a:blip r:embed="rId5"/>
          <a:stretch>
            <a:fillRect/>
          </a:stretch>
        </p:blipFill>
        <p:spPr>
          <a:xfrm>
            <a:off x="8234242" y="1909029"/>
            <a:ext cx="3870369" cy="1947616"/>
          </a:xfrm>
          <a:prstGeom prst="rect">
            <a:avLst/>
          </a:prstGeom>
        </p:spPr>
      </p:pic>
      <p:pic>
        <p:nvPicPr>
          <p:cNvPr id="3" name="図 2">
            <a:extLst>
              <a:ext uri="{FF2B5EF4-FFF2-40B4-BE49-F238E27FC236}">
                <a16:creationId xmlns:a16="http://schemas.microsoft.com/office/drawing/2014/main" id="{360CF0F5-C77F-4A89-B65B-E4CE67CED141}"/>
              </a:ext>
            </a:extLst>
          </p:cNvPr>
          <p:cNvPicPr>
            <a:picLocks noChangeAspect="1"/>
          </p:cNvPicPr>
          <p:nvPr/>
        </p:nvPicPr>
        <p:blipFill>
          <a:blip r:embed="rId6"/>
          <a:stretch>
            <a:fillRect/>
          </a:stretch>
        </p:blipFill>
        <p:spPr>
          <a:xfrm rot="10800000">
            <a:off x="4166360" y="1953566"/>
            <a:ext cx="3878733" cy="2999282"/>
          </a:xfrm>
          <a:prstGeom prst="rect">
            <a:avLst/>
          </a:prstGeom>
        </p:spPr>
      </p:pic>
    </p:spTree>
    <p:extLst>
      <p:ext uri="{BB962C8B-B14F-4D97-AF65-F5344CB8AC3E}">
        <p14:creationId xmlns:p14="http://schemas.microsoft.com/office/powerpoint/2010/main" val="24412488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A9C750-C01E-8C40-BCBF-7658AC35B165}"/>
              </a:ext>
            </a:extLst>
          </p:cNvPr>
          <p:cNvSpPr>
            <a:spLocks noGrp="1"/>
          </p:cNvSpPr>
          <p:nvPr>
            <p:ph type="title"/>
          </p:nvPr>
        </p:nvSpPr>
        <p:spPr>
          <a:xfrm>
            <a:off x="0" y="365126"/>
            <a:ext cx="12192000" cy="517744"/>
          </a:xfr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8900000" scaled="1"/>
            <a:tileRect/>
          </a:gradFill>
        </p:spPr>
        <p:txBody>
          <a:bodyPr anchor="ctr">
            <a:noAutofit/>
          </a:bodyPr>
          <a:lstStyle/>
          <a:p>
            <a:r>
              <a:rPr lang="ja-JP" altLang="en-US" sz="3600"/>
              <a:t>　　</a:t>
            </a:r>
            <a:r>
              <a:rPr lang="ja-JP" altLang="en-US" sz="3200">
                <a:solidFill>
                  <a:schemeClr val="bg1"/>
                </a:solidFill>
              </a:rPr>
              <a:t>印象を好転させるための「セールストーク」</a:t>
            </a:r>
            <a:endParaRPr lang="ja-JP" altLang="ja-JP" sz="3600">
              <a:solidFill>
                <a:schemeClr val="bg1"/>
              </a:solidFill>
            </a:endParaRPr>
          </a:p>
        </p:txBody>
      </p:sp>
      <p:sp>
        <p:nvSpPr>
          <p:cNvPr id="3" name="コンテンツ プレースホルダー 2">
            <a:extLst>
              <a:ext uri="{FF2B5EF4-FFF2-40B4-BE49-F238E27FC236}">
                <a16:creationId xmlns:a16="http://schemas.microsoft.com/office/drawing/2014/main" id="{399F56FE-7DDA-784F-AE4F-49CE8D57B1D6}"/>
              </a:ext>
            </a:extLst>
          </p:cNvPr>
          <p:cNvSpPr>
            <a:spLocks noGrp="1"/>
          </p:cNvSpPr>
          <p:nvPr>
            <p:ph idx="1"/>
          </p:nvPr>
        </p:nvSpPr>
        <p:spPr>
          <a:xfrm>
            <a:off x="534023" y="2209313"/>
            <a:ext cx="10515600" cy="4968273"/>
          </a:xfrm>
        </p:spPr>
        <p:txBody>
          <a:bodyPr>
            <a:noAutofit/>
          </a:bodyPr>
          <a:lstStyle/>
          <a:p>
            <a:pPr marL="0" indent="0">
              <a:buNone/>
            </a:pPr>
            <a:r>
              <a:rPr lang="en-US" altLang="ja-JP" sz="2000" b="1"/>
              <a:t>【</a:t>
            </a:r>
            <a:r>
              <a:rPr lang="ja-JP" altLang="en-US" sz="2000" b="1"/>
              <a:t>お客様の声</a:t>
            </a:r>
            <a:r>
              <a:rPr lang="en-US" altLang="ja-JP" sz="2000" b="1"/>
              <a:t> D】</a:t>
            </a:r>
            <a:br>
              <a:rPr lang="en-US" altLang="ja-JP" sz="2000" b="1"/>
            </a:br>
            <a:r>
              <a:rPr lang="ja-JP" altLang="ja-JP" sz="4400">
                <a:latin typeface="小塚ゴシック Pro R"/>
              </a:rPr>
              <a:t>高額な製品なのでご紹介</a:t>
            </a:r>
            <a:endParaRPr lang="en-US" altLang="ja-JP" sz="4400">
              <a:latin typeface="小塚ゴシック Pro R"/>
            </a:endParaRPr>
          </a:p>
          <a:p>
            <a:pPr marL="0" indent="0">
              <a:buNone/>
            </a:pPr>
            <a:r>
              <a:rPr lang="ja-JP" altLang="ja-JP" sz="4400">
                <a:latin typeface="小塚ゴシック Pro R"/>
              </a:rPr>
              <a:t>しにくいのですが</a:t>
            </a:r>
            <a:r>
              <a:rPr lang="en-US" altLang="ja-JP" sz="4400">
                <a:latin typeface="小塚ゴシック Pro R"/>
              </a:rPr>
              <a:t>…</a:t>
            </a:r>
            <a:endParaRPr lang="en-US" altLang="ja-JP">
              <a:latin typeface="小塚ゴシック Pro R"/>
            </a:endParaRPr>
          </a:p>
        </p:txBody>
      </p:sp>
      <p:pic>
        <p:nvPicPr>
          <p:cNvPr id="7" name="図 6" descr="スクリーンショット が含まれている画像&#10;&#10;自動的に生成された説明">
            <a:extLst>
              <a:ext uri="{FF2B5EF4-FFF2-40B4-BE49-F238E27FC236}">
                <a16:creationId xmlns:a16="http://schemas.microsoft.com/office/drawing/2014/main" id="{759A748C-2B7C-4319-AB41-EABA86D441E2}"/>
              </a:ext>
            </a:extLst>
          </p:cNvPr>
          <p:cNvPicPr>
            <a:picLocks noChangeAspect="1"/>
          </p:cNvPicPr>
          <p:nvPr/>
        </p:nvPicPr>
        <p:blipFill>
          <a:blip r:embed="rId3"/>
          <a:stretch>
            <a:fillRect/>
          </a:stretch>
        </p:blipFill>
        <p:spPr>
          <a:xfrm>
            <a:off x="8142877" y="2613543"/>
            <a:ext cx="1563531" cy="2775267"/>
          </a:xfrm>
          <a:prstGeom prst="rect">
            <a:avLst/>
          </a:prstGeom>
        </p:spPr>
      </p:pic>
      <p:pic>
        <p:nvPicPr>
          <p:cNvPr id="9" name="図 8" descr="スクリーンショット が含まれている画像&#10;&#10;自動的に生成された説明">
            <a:extLst>
              <a:ext uri="{FF2B5EF4-FFF2-40B4-BE49-F238E27FC236}">
                <a16:creationId xmlns:a16="http://schemas.microsoft.com/office/drawing/2014/main" id="{CABB61C9-D890-49E7-BC1D-4E03017A0D43}"/>
              </a:ext>
            </a:extLst>
          </p:cNvPr>
          <p:cNvPicPr>
            <a:picLocks noChangeAspect="1"/>
          </p:cNvPicPr>
          <p:nvPr/>
        </p:nvPicPr>
        <p:blipFill>
          <a:blip r:embed="rId4"/>
          <a:stretch>
            <a:fillRect/>
          </a:stretch>
        </p:blipFill>
        <p:spPr>
          <a:xfrm>
            <a:off x="9990016" y="3420036"/>
            <a:ext cx="1512731" cy="2685098"/>
          </a:xfrm>
          <a:prstGeom prst="rect">
            <a:avLst/>
          </a:prstGeom>
        </p:spPr>
      </p:pic>
    </p:spTree>
    <p:extLst>
      <p:ext uri="{BB962C8B-B14F-4D97-AF65-F5344CB8AC3E}">
        <p14:creationId xmlns:p14="http://schemas.microsoft.com/office/powerpoint/2010/main" val="11030915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A9C750-C01E-8C40-BCBF-7658AC35B165}"/>
              </a:ext>
            </a:extLst>
          </p:cNvPr>
          <p:cNvSpPr>
            <a:spLocks noGrp="1"/>
          </p:cNvSpPr>
          <p:nvPr>
            <p:ph type="title"/>
          </p:nvPr>
        </p:nvSpPr>
        <p:spPr>
          <a:xfrm>
            <a:off x="0" y="365126"/>
            <a:ext cx="12192000" cy="517744"/>
          </a:xfr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8900000" scaled="1"/>
            <a:tileRect/>
          </a:gradFill>
        </p:spPr>
        <p:txBody>
          <a:bodyPr anchor="ctr">
            <a:noAutofit/>
          </a:bodyPr>
          <a:lstStyle/>
          <a:p>
            <a:r>
              <a:rPr lang="ja-JP" altLang="en-US" sz="3600"/>
              <a:t>　　</a:t>
            </a:r>
            <a:r>
              <a:rPr lang="ja-JP" altLang="en-US" sz="3200">
                <a:solidFill>
                  <a:schemeClr val="bg1"/>
                </a:solidFill>
              </a:rPr>
              <a:t>印象を好転させるための「セールストーク」</a:t>
            </a:r>
            <a:endParaRPr lang="ja-JP" altLang="ja-JP" sz="3600">
              <a:solidFill>
                <a:schemeClr val="bg1"/>
              </a:solidFill>
            </a:endParaRPr>
          </a:p>
        </p:txBody>
      </p:sp>
      <p:sp>
        <p:nvSpPr>
          <p:cNvPr id="3" name="コンテンツ プレースホルダー 2">
            <a:extLst>
              <a:ext uri="{FF2B5EF4-FFF2-40B4-BE49-F238E27FC236}">
                <a16:creationId xmlns:a16="http://schemas.microsoft.com/office/drawing/2014/main" id="{399F56FE-7DDA-784F-AE4F-49CE8D57B1D6}"/>
              </a:ext>
            </a:extLst>
          </p:cNvPr>
          <p:cNvSpPr>
            <a:spLocks noGrp="1"/>
          </p:cNvSpPr>
          <p:nvPr>
            <p:ph idx="1"/>
          </p:nvPr>
        </p:nvSpPr>
        <p:spPr>
          <a:xfrm>
            <a:off x="278490" y="944863"/>
            <a:ext cx="11913510" cy="4968273"/>
          </a:xfrm>
        </p:spPr>
        <p:txBody>
          <a:bodyPr vert="horz" lIns="91440" tIns="45720" rIns="91440" bIns="45720" rtlCol="0" anchor="t">
            <a:noAutofit/>
          </a:bodyPr>
          <a:lstStyle/>
          <a:p>
            <a:pPr marL="0" indent="0">
              <a:buNone/>
            </a:pPr>
            <a:r>
              <a:rPr lang="en-US" altLang="ja-JP" sz="2000" dirty="0">
                <a:ea typeface="游ゴシック"/>
              </a:rPr>
              <a:t>【</a:t>
            </a:r>
            <a:r>
              <a:rPr lang="ja-JP" altLang="en-US" sz="2000" dirty="0">
                <a:ea typeface="游ゴシック"/>
              </a:rPr>
              <a:t>お客様の声</a:t>
            </a:r>
            <a:r>
              <a:rPr lang="en-US" altLang="ja-JP" sz="2000" dirty="0">
                <a:ea typeface="游ゴシック"/>
              </a:rPr>
              <a:t> D</a:t>
            </a:r>
            <a:r>
              <a:rPr lang="en-US" altLang="ja-JP" sz="2000" b="1" dirty="0">
                <a:ea typeface="游ゴシック"/>
              </a:rPr>
              <a:t>】</a:t>
            </a:r>
            <a:br>
              <a:rPr lang="en-US" altLang="ja-JP" sz="2000" b="1" dirty="0"/>
            </a:br>
            <a:r>
              <a:rPr lang="ja-JP" altLang="ja-JP" sz="2000" dirty="0">
                <a:latin typeface="小塚ゴシック Pro R"/>
                <a:ea typeface="游ゴシック"/>
              </a:rPr>
              <a:t>高額な製品なのでご紹介しにくいのですが</a:t>
            </a:r>
            <a:r>
              <a:rPr lang="en-US" altLang="ja-JP" sz="2000" dirty="0">
                <a:latin typeface="小塚ゴシック Pro R"/>
                <a:ea typeface="游ゴシック"/>
              </a:rPr>
              <a:t>…</a:t>
            </a:r>
            <a:endParaRPr lang="en-US" altLang="ja-JP" sz="2000" b="1" dirty="0">
              <a:ea typeface="游ゴシック"/>
            </a:endParaRPr>
          </a:p>
          <a:p>
            <a:pPr marL="0" indent="0">
              <a:buNone/>
            </a:pPr>
            <a:r>
              <a:rPr lang="en-US" altLang="ja-JP" sz="2000" b="1" dirty="0">
                <a:latin typeface="MS PGothic" panose="020B0600070205080204" pitchFamily="34" charset="-128"/>
                <a:ea typeface="MS PGothic" panose="020B0600070205080204" pitchFamily="34" charset="-128"/>
              </a:rPr>
              <a:t>【</a:t>
            </a:r>
            <a:r>
              <a:rPr lang="ja-JP" altLang="en-US" sz="2000" dirty="0">
                <a:latin typeface="MS PGothic" panose="020B0600070205080204" pitchFamily="34" charset="-128"/>
                <a:ea typeface="MS PGothic" panose="020B0600070205080204" pitchFamily="34" charset="-128"/>
              </a:rPr>
              <a:t>セールストーク</a:t>
            </a:r>
            <a:r>
              <a:rPr lang="en-US" altLang="ja-JP" sz="2000" dirty="0">
                <a:latin typeface="MS PGothic" panose="020B0600070205080204" pitchFamily="34" charset="-128"/>
                <a:ea typeface="MS PGothic" panose="020B0600070205080204" pitchFamily="34" charset="-128"/>
              </a:rPr>
              <a:t> D】</a:t>
            </a:r>
          </a:p>
          <a:p>
            <a:pPr marL="0" indent="0">
              <a:lnSpc>
                <a:spcPct val="100000"/>
              </a:lnSpc>
              <a:buNone/>
            </a:pPr>
            <a:r>
              <a:rPr lang="ja-JP" altLang="ja-JP" sz="2400" dirty="0">
                <a:latin typeface="小塚ゴシック Pro R"/>
              </a:rPr>
              <a:t>この製品に限らず、栄養補助食品のお</a:t>
            </a:r>
            <a:r>
              <a:rPr lang="ja-JP" altLang="en-US" sz="2400" dirty="0">
                <a:latin typeface="小塚ゴシック Pro R"/>
              </a:rPr>
              <a:t>勧め</a:t>
            </a:r>
            <a:r>
              <a:rPr lang="ja-JP" altLang="ja-JP" sz="2400" dirty="0">
                <a:latin typeface="小塚ゴシック Pro R"/>
              </a:rPr>
              <a:t>は難しいものです。</a:t>
            </a:r>
            <a:endParaRPr lang="en-US" altLang="ja-JP" sz="2400" dirty="0">
              <a:latin typeface="小塚ゴシック Pro R"/>
            </a:endParaRPr>
          </a:p>
          <a:p>
            <a:pPr marL="0" indent="0">
              <a:lnSpc>
                <a:spcPct val="100000"/>
              </a:lnSpc>
              <a:buNone/>
            </a:pPr>
            <a:r>
              <a:rPr lang="ja-JP" altLang="ja-JP" sz="2400" dirty="0">
                <a:latin typeface="小塚ゴシック Pro R"/>
              </a:rPr>
              <a:t>ニュースキンでは、</a:t>
            </a:r>
            <a:r>
              <a:rPr lang="en-US" altLang="ja-JP" sz="2400" dirty="0">
                <a:latin typeface="小塚ゴシック Pro R"/>
              </a:rPr>
              <a:t>Web</a:t>
            </a:r>
            <a:r>
              <a:rPr lang="ja-JP" altLang="en-US" sz="2400" dirty="0">
                <a:latin typeface="小塚ゴシック Pro R"/>
              </a:rPr>
              <a:t>ページに</a:t>
            </a:r>
            <a:r>
              <a:rPr lang="ja-JP" altLang="ja-JP" sz="2400" b="1" dirty="0">
                <a:solidFill>
                  <a:schemeClr val="accent6"/>
                </a:solidFill>
                <a:latin typeface="小塚ゴシック Pro R"/>
              </a:rPr>
              <a:t>「年代とニーズで選ぶ</a:t>
            </a:r>
            <a:endParaRPr lang="en-US" altLang="ja-JP" sz="2400" b="1" dirty="0">
              <a:solidFill>
                <a:schemeClr val="accent6"/>
              </a:solidFill>
              <a:latin typeface="小塚ゴシック Pro R"/>
            </a:endParaRPr>
          </a:p>
          <a:p>
            <a:pPr marL="0" indent="0">
              <a:lnSpc>
                <a:spcPct val="100000"/>
              </a:lnSpc>
              <a:buNone/>
            </a:pPr>
            <a:r>
              <a:rPr lang="ja-JP" altLang="ja-JP" sz="2400" b="1" dirty="0">
                <a:solidFill>
                  <a:schemeClr val="accent6"/>
                </a:solidFill>
                <a:latin typeface="小塚ゴシック Pro R"/>
              </a:rPr>
              <a:t>サプリメント」</a:t>
            </a:r>
            <a:r>
              <a:rPr lang="ja-JP" altLang="ja-JP" sz="2400" dirty="0">
                <a:latin typeface="小塚ゴシック Pro R"/>
              </a:rPr>
              <a:t>や、サプリメントの必要性を実感していただく</a:t>
            </a:r>
            <a:endParaRPr lang="en-US" altLang="ja-JP" sz="2400" dirty="0">
              <a:latin typeface="小塚ゴシック Pro R"/>
            </a:endParaRPr>
          </a:p>
          <a:p>
            <a:pPr marL="0" indent="0">
              <a:lnSpc>
                <a:spcPct val="100000"/>
              </a:lnSpc>
              <a:buNone/>
            </a:pPr>
            <a:r>
              <a:rPr lang="ja-JP" altLang="ja-JP" sz="2400" dirty="0">
                <a:latin typeface="小塚ゴシック Pro R"/>
              </a:rPr>
              <a:t>ための</a:t>
            </a:r>
            <a:r>
              <a:rPr lang="en-US" altLang="ja-JP" sz="2400" dirty="0">
                <a:latin typeface="小塚ゴシック Pro R"/>
              </a:rPr>
              <a:t>Web</a:t>
            </a:r>
            <a:r>
              <a:rPr lang="ja-JP" altLang="en-US" sz="2400" dirty="0">
                <a:latin typeface="小塚ゴシック Pro R"/>
              </a:rPr>
              <a:t>ツール</a:t>
            </a:r>
            <a:r>
              <a:rPr lang="ja-JP" altLang="ja-JP" sz="2400" b="1" dirty="0">
                <a:solidFill>
                  <a:schemeClr val="accent6"/>
                </a:solidFill>
                <a:latin typeface="小塚ゴシック Pro R"/>
              </a:rPr>
              <a:t>「食事チェック</a:t>
            </a:r>
            <a:r>
              <a:rPr lang="ja-JP" altLang="en-US" sz="2400" b="1" dirty="0">
                <a:solidFill>
                  <a:schemeClr val="accent6"/>
                </a:solidFill>
                <a:latin typeface="小塚ゴシック Pro R"/>
              </a:rPr>
              <a:t>」</a:t>
            </a:r>
            <a:r>
              <a:rPr lang="ja-JP" altLang="ja-JP" sz="2400" dirty="0">
                <a:latin typeface="小塚ゴシック Pro R"/>
              </a:rPr>
              <a:t>などもご用意しています。</a:t>
            </a:r>
            <a:endParaRPr lang="en-US" altLang="ja-JP" sz="2400" dirty="0">
              <a:latin typeface="小塚ゴシック Pro R"/>
            </a:endParaRPr>
          </a:p>
          <a:p>
            <a:pPr marL="0" indent="0">
              <a:lnSpc>
                <a:spcPct val="100000"/>
              </a:lnSpc>
              <a:buNone/>
            </a:pPr>
            <a:r>
              <a:rPr lang="ja-JP" altLang="ja-JP" sz="2400" dirty="0">
                <a:latin typeface="小塚ゴシック Pro R"/>
              </a:rPr>
              <a:t>スマートフォンで簡単にお使い</a:t>
            </a:r>
            <a:r>
              <a:rPr lang="ja-JP" altLang="en-US" sz="2400" dirty="0">
                <a:latin typeface="小塚ゴシック Pro R"/>
              </a:rPr>
              <a:t>いただけます。</a:t>
            </a:r>
            <a:endParaRPr lang="en-US" altLang="ja-JP" sz="2400" dirty="0">
              <a:latin typeface="小塚ゴシック Pro R"/>
            </a:endParaRPr>
          </a:p>
          <a:p>
            <a:pPr marL="0" indent="0">
              <a:lnSpc>
                <a:spcPct val="100000"/>
              </a:lnSpc>
              <a:buNone/>
            </a:pPr>
            <a:r>
              <a:rPr lang="ja-JP" altLang="en-US" sz="2400" b="1" dirty="0">
                <a:solidFill>
                  <a:schemeClr val="accent6"/>
                </a:solidFill>
                <a:latin typeface="小塚ゴシック Pro R"/>
              </a:rPr>
              <a:t>ライフパック ナノ プラス </a:t>
            </a:r>
            <a:r>
              <a:rPr lang="en-US" altLang="ja-JP" sz="2400" b="1" dirty="0">
                <a:solidFill>
                  <a:schemeClr val="accent6"/>
                </a:solidFill>
                <a:latin typeface="小塚ゴシック Pro R"/>
              </a:rPr>
              <a:t>Web</a:t>
            </a:r>
            <a:r>
              <a:rPr lang="ja-JP" altLang="en-US" sz="2400" b="1" dirty="0">
                <a:solidFill>
                  <a:schemeClr val="accent6"/>
                </a:solidFill>
                <a:latin typeface="小塚ゴシック Pro R"/>
              </a:rPr>
              <a:t>ページ</a:t>
            </a:r>
            <a:r>
              <a:rPr lang="ja-JP" altLang="en-US" sz="2200" b="1" dirty="0">
                <a:solidFill>
                  <a:schemeClr val="accent6"/>
                </a:solidFill>
                <a:latin typeface="小塚ゴシック Pro R"/>
              </a:rPr>
              <a:t>（</a:t>
            </a:r>
            <a:r>
              <a:rPr lang="en-US" altLang="ja-JP" sz="2200" b="1" dirty="0">
                <a:solidFill>
                  <a:schemeClr val="accent6"/>
                </a:solidFill>
                <a:latin typeface="小塚ゴシック Pro R"/>
              </a:rPr>
              <a:t>www.pharmanexlifepak.jp/lifepaknano/</a:t>
            </a:r>
            <a:r>
              <a:rPr lang="ja-JP" altLang="en-US" sz="2200" b="1" dirty="0">
                <a:solidFill>
                  <a:schemeClr val="accent6"/>
                </a:solidFill>
                <a:latin typeface="小塚ゴシック Pro R"/>
              </a:rPr>
              <a:t>）</a:t>
            </a:r>
            <a:endParaRPr lang="en-US" altLang="ja-JP" sz="2200" b="1" dirty="0">
              <a:solidFill>
                <a:schemeClr val="accent6"/>
              </a:solidFill>
              <a:latin typeface="小塚ゴシック Pro R"/>
            </a:endParaRPr>
          </a:p>
          <a:p>
            <a:pPr marL="0" indent="0">
              <a:lnSpc>
                <a:spcPct val="100000"/>
              </a:lnSpc>
              <a:buNone/>
            </a:pPr>
            <a:r>
              <a:rPr lang="ja-JP" altLang="en-US" sz="2400" dirty="0">
                <a:latin typeface="小塚ゴシック Pro R"/>
              </a:rPr>
              <a:t>に</a:t>
            </a:r>
            <a:r>
              <a:rPr lang="ja-JP" altLang="en-US" sz="2400" b="1" dirty="0">
                <a:solidFill>
                  <a:schemeClr val="accent6"/>
                </a:solidFill>
                <a:latin typeface="小塚ゴシック Pro R"/>
              </a:rPr>
              <a:t>アクセス</a:t>
            </a:r>
            <a:r>
              <a:rPr lang="ja-JP" altLang="en-US" sz="2400" dirty="0">
                <a:latin typeface="小塚ゴシック Pro R"/>
              </a:rPr>
              <a:t>してみてください。</a:t>
            </a:r>
            <a:endParaRPr lang="en-US" altLang="ja-JP" sz="2400" dirty="0">
              <a:latin typeface="小塚ゴシック Pro R"/>
            </a:endParaRPr>
          </a:p>
        </p:txBody>
      </p:sp>
      <p:pic>
        <p:nvPicPr>
          <p:cNvPr id="7" name="図 6" descr="スクリーンショット が含まれている画像&#10;&#10;自動的に生成された説明">
            <a:extLst>
              <a:ext uri="{FF2B5EF4-FFF2-40B4-BE49-F238E27FC236}">
                <a16:creationId xmlns:a16="http://schemas.microsoft.com/office/drawing/2014/main" id="{759A748C-2B7C-4319-AB41-EABA86D441E2}"/>
              </a:ext>
            </a:extLst>
          </p:cNvPr>
          <p:cNvPicPr>
            <a:picLocks noChangeAspect="1"/>
          </p:cNvPicPr>
          <p:nvPr/>
        </p:nvPicPr>
        <p:blipFill>
          <a:blip r:embed="rId3"/>
          <a:stretch>
            <a:fillRect/>
          </a:stretch>
        </p:blipFill>
        <p:spPr>
          <a:xfrm>
            <a:off x="9759667" y="299492"/>
            <a:ext cx="923121" cy="1638540"/>
          </a:xfrm>
          <a:prstGeom prst="rect">
            <a:avLst/>
          </a:prstGeom>
        </p:spPr>
      </p:pic>
      <p:pic>
        <p:nvPicPr>
          <p:cNvPr id="9" name="図 8" descr="スクリーンショット が含まれている画像&#10;&#10;自動的に生成された説明">
            <a:extLst>
              <a:ext uri="{FF2B5EF4-FFF2-40B4-BE49-F238E27FC236}">
                <a16:creationId xmlns:a16="http://schemas.microsoft.com/office/drawing/2014/main" id="{CABB61C9-D890-49E7-BC1D-4E03017A0D43}"/>
              </a:ext>
            </a:extLst>
          </p:cNvPr>
          <p:cNvPicPr>
            <a:picLocks noChangeAspect="1"/>
          </p:cNvPicPr>
          <p:nvPr/>
        </p:nvPicPr>
        <p:blipFill>
          <a:blip r:embed="rId4"/>
          <a:stretch>
            <a:fillRect/>
          </a:stretch>
        </p:blipFill>
        <p:spPr>
          <a:xfrm>
            <a:off x="10905394" y="1412615"/>
            <a:ext cx="931638" cy="1653658"/>
          </a:xfrm>
          <a:prstGeom prst="rect">
            <a:avLst/>
          </a:prstGeom>
        </p:spPr>
      </p:pic>
    </p:spTree>
    <p:extLst>
      <p:ext uri="{BB962C8B-B14F-4D97-AF65-F5344CB8AC3E}">
        <p14:creationId xmlns:p14="http://schemas.microsoft.com/office/powerpoint/2010/main" val="16300896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24684555-9366-4AED-92BC-16E02C1CF35F}"/>
              </a:ext>
            </a:extLst>
          </p:cNvPr>
          <p:cNvSpPr/>
          <p:nvPr/>
        </p:nvSpPr>
        <p:spPr>
          <a:xfrm>
            <a:off x="-2939" y="5943601"/>
            <a:ext cx="12192002"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descr="食べ物, 束, 異なる が含まれている画像&#10;&#10;自動的に生成された説明">
            <a:extLst>
              <a:ext uri="{FF2B5EF4-FFF2-40B4-BE49-F238E27FC236}">
                <a16:creationId xmlns:a16="http://schemas.microsoft.com/office/drawing/2014/main" id="{198F5060-CC02-46C6-A92A-E344BC261E0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839201" y="-10159"/>
            <a:ext cx="3352800" cy="6868160"/>
          </a:xfrm>
          <a:prstGeom prst="rect">
            <a:avLst/>
          </a:prstGeom>
        </p:spPr>
      </p:pic>
      <p:pic>
        <p:nvPicPr>
          <p:cNvPr id="13" name="図 12" descr="人, 女性 が含まれている画像&#10;&#10;自動的に生成された説明">
            <a:extLst>
              <a:ext uri="{FF2B5EF4-FFF2-40B4-BE49-F238E27FC236}">
                <a16:creationId xmlns:a16="http://schemas.microsoft.com/office/drawing/2014/main" id="{DDABDC3F-8227-4406-B7CF-EAF4263A23F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41" y="-32207"/>
            <a:ext cx="6971541" cy="6890207"/>
          </a:xfrm>
          <a:prstGeom prst="rect">
            <a:avLst/>
          </a:prstGeom>
        </p:spPr>
      </p:pic>
      <p:sp>
        <p:nvSpPr>
          <p:cNvPr id="14" name="正方形/長方形 13">
            <a:extLst>
              <a:ext uri="{FF2B5EF4-FFF2-40B4-BE49-F238E27FC236}">
                <a16:creationId xmlns:a16="http://schemas.microsoft.com/office/drawing/2014/main" id="{89D9D960-69FF-4DCC-BB23-31DD5FD0A2D4}"/>
              </a:ext>
            </a:extLst>
          </p:cNvPr>
          <p:cNvSpPr/>
          <p:nvPr/>
        </p:nvSpPr>
        <p:spPr>
          <a:xfrm>
            <a:off x="0" y="2362199"/>
            <a:ext cx="12192001" cy="2082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44A657FA-A4EF-4180-9074-B44AF6D0DF5B}"/>
              </a:ext>
            </a:extLst>
          </p:cNvPr>
          <p:cNvSpPr txBox="1"/>
          <p:nvPr/>
        </p:nvSpPr>
        <p:spPr>
          <a:xfrm>
            <a:off x="3093357" y="2859335"/>
            <a:ext cx="9271907" cy="769441"/>
          </a:xfrm>
          <a:prstGeom prst="rect">
            <a:avLst/>
          </a:prstGeom>
          <a:noFill/>
        </p:spPr>
        <p:txBody>
          <a:bodyPr wrap="square" rtlCol="0" anchor="t">
            <a:spAutoFit/>
          </a:bodyPr>
          <a:lstStyle/>
          <a:p>
            <a:pPr algn="r">
              <a:defRPr/>
            </a:pPr>
            <a:r>
              <a:rPr lang="ja-JP" altLang="en-US" sz="4400" spc="-300">
                <a:ea typeface="小塚ゴシック Pro R" panose="020B0400000000000000"/>
              </a:rPr>
              <a:t>からだでいきる。未来が変わる。</a:t>
            </a:r>
            <a:r>
              <a:rPr kumimoji="1" lang="ja-JP" altLang="en-US" sz="4400" spc="-300">
                <a:latin typeface="小塚ゴシック Pro R"/>
                <a:ea typeface="小塚ゴシック Pro R"/>
              </a:rPr>
              <a:t>   </a:t>
            </a:r>
            <a:endParaRPr kumimoji="1" lang="en-US" altLang="ja-JP" sz="4400" b="0" i="0" u="none" strike="noStrike" kern="1200" cap="none" spc="-300" normalizeH="0" baseline="0" noProof="0">
              <a:ln>
                <a:noFill/>
              </a:ln>
              <a:effectLst/>
              <a:uLnTx/>
              <a:uFillTx/>
              <a:latin typeface="小塚ゴシック Pro R" panose="020B0400000000000000" pitchFamily="34" charset="-128"/>
              <a:ea typeface="小塚ゴシック Pro R"/>
              <a:cs typeface="+mn-cs"/>
            </a:endParaRPr>
          </a:p>
        </p:txBody>
      </p:sp>
      <p:sp>
        <p:nvSpPr>
          <p:cNvPr id="12" name="字幕 2">
            <a:extLst>
              <a:ext uri="{FF2B5EF4-FFF2-40B4-BE49-F238E27FC236}">
                <a16:creationId xmlns:a16="http://schemas.microsoft.com/office/drawing/2014/main" id="{161D6DEF-DE23-460F-BD0F-F7A25A87CF3C}"/>
              </a:ext>
            </a:extLst>
          </p:cNvPr>
          <p:cNvSpPr>
            <a:spLocks noGrp="1"/>
          </p:cNvSpPr>
          <p:nvPr>
            <p:ph type="subTitle" idx="1"/>
          </p:nvPr>
        </p:nvSpPr>
        <p:spPr>
          <a:xfrm>
            <a:off x="4694082" y="3692901"/>
            <a:ext cx="6971541" cy="1283356"/>
          </a:xfrm>
        </p:spPr>
        <p:txBody>
          <a:bodyPr/>
          <a:lstStyle/>
          <a:p>
            <a:pPr algn="r"/>
            <a:r>
              <a:rPr kumimoji="1" lang="ja-JP" altLang="en-US"/>
              <a:t>誕生 ライフパック ナノ プラス</a:t>
            </a:r>
          </a:p>
        </p:txBody>
      </p:sp>
      <p:pic>
        <p:nvPicPr>
          <p:cNvPr id="11" name="図 10">
            <a:extLst>
              <a:ext uri="{FF2B5EF4-FFF2-40B4-BE49-F238E27FC236}">
                <a16:creationId xmlns:a16="http://schemas.microsoft.com/office/drawing/2014/main" id="{00829599-AA46-4675-8902-9DDB5FD3ACE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3417" y="3799986"/>
            <a:ext cx="1812948" cy="252000"/>
          </a:xfrm>
          <a:prstGeom prst="rect">
            <a:avLst/>
          </a:prstGeom>
        </p:spPr>
      </p:pic>
    </p:spTree>
    <p:extLst>
      <p:ext uri="{BB962C8B-B14F-4D97-AF65-F5344CB8AC3E}">
        <p14:creationId xmlns:p14="http://schemas.microsoft.com/office/powerpoint/2010/main" val="34199472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6EEA086A-A90D-4B00-A859-8E7D92E2FD06}"/>
              </a:ext>
            </a:extLst>
          </p:cNvPr>
          <p:cNvSpPr/>
          <p:nvPr/>
        </p:nvSpPr>
        <p:spPr>
          <a:xfrm>
            <a:off x="3949681" y="2994136"/>
            <a:ext cx="7275946" cy="539221"/>
          </a:xfrm>
          <a:prstGeom prst="rect">
            <a:avLst/>
          </a:prstGeom>
          <a:noFill/>
        </p:spPr>
        <p:txBody>
          <a:bodyPr wrap="square" lIns="107287" tIns="53643" rIns="107287" bIns="53643"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595959"/>
                </a:solidFill>
                <a:effectLst/>
                <a:uLnTx/>
                <a:uFillTx/>
                <a:latin typeface="Verlag Book" pitchFamily="50" charset="0"/>
                <a:ea typeface="小塚ゴシック Pro R" panose="020B0400000000000000"/>
                <a:cs typeface="ヒラギノ角ゴ Pro W6"/>
              </a:rPr>
              <a:t>※ </a:t>
            </a:r>
            <a:r>
              <a:rPr kumimoji="1" lang="en-US" sz="1400" b="0" i="0" u="none" strike="noStrike" kern="1200" cap="none" spc="0" normalizeH="0" baseline="0" noProof="0" dirty="0">
                <a:ln>
                  <a:noFill/>
                </a:ln>
                <a:solidFill>
                  <a:srgbClr val="000000"/>
                </a:solidFill>
                <a:effectLst/>
                <a:uLnTx/>
                <a:uFillTx/>
                <a:latin typeface="Verlag Book" pitchFamily="50" charset="0"/>
                <a:ea typeface="小塚ゴシック Pro R" panose="020B0400000000000000"/>
                <a:cs typeface="Times New Roman"/>
              </a:rPr>
              <a:t>©201</a:t>
            </a:r>
            <a:r>
              <a:rPr kumimoji="1" lang="en-US" altLang="ja-JP" sz="1400" b="0" i="0" u="none" strike="noStrike" kern="1200" cap="none" spc="0" normalizeH="0" baseline="0" noProof="0" dirty="0">
                <a:ln>
                  <a:noFill/>
                </a:ln>
                <a:solidFill>
                  <a:srgbClr val="000000"/>
                </a:solidFill>
                <a:effectLst/>
                <a:uLnTx/>
                <a:uFillTx/>
                <a:latin typeface="Verlag Book" pitchFamily="50" charset="0"/>
                <a:ea typeface="小塚ゴシック Pro R" panose="020B0400000000000000"/>
                <a:cs typeface="Times New Roman"/>
              </a:rPr>
              <a:t>9</a:t>
            </a:r>
            <a:r>
              <a:rPr kumimoji="1" lang="en-US" sz="1400" b="0" i="0" u="none" strike="noStrike" kern="1200" cap="none" spc="0" normalizeH="0" baseline="0" noProof="0" dirty="0">
                <a:ln>
                  <a:noFill/>
                </a:ln>
                <a:solidFill>
                  <a:srgbClr val="000000"/>
                </a:solidFill>
                <a:effectLst/>
                <a:uLnTx/>
                <a:uFillTx/>
                <a:latin typeface="Verlag Book" pitchFamily="50" charset="0"/>
                <a:ea typeface="小塚ゴシック Pro R" panose="020B0400000000000000"/>
                <a:cs typeface="Times New Roman"/>
              </a:rPr>
              <a:t> Nu Skin Japan Co., Ltd</a:t>
            </a:r>
            <a:r>
              <a:rPr kumimoji="1" lang="en-US" sz="1400" b="0" i="0" u="none" strike="noStrike" kern="1200" cap="none" spc="0" normalizeH="0" baseline="0" noProof="0" dirty="0">
                <a:ln>
                  <a:noFill/>
                </a:ln>
                <a:solidFill>
                  <a:srgbClr val="000000"/>
                </a:solidFill>
                <a:effectLst/>
                <a:uLnTx/>
                <a:uFillTx/>
                <a:latin typeface="Verlag Book"/>
                <a:ea typeface="小塚ゴシック Pro R" panose="020B0400000000000000"/>
                <a:cs typeface="Times New Roman"/>
              </a:rPr>
              <a:t>. </a:t>
            </a:r>
            <a:endParaRPr kumimoji="1" lang="ja-JP" altLang="en-US" sz="1400" b="0" i="0" u="none" strike="noStrike" kern="1200" cap="none" spc="0" normalizeH="0" baseline="0" noProof="0" dirty="0">
              <a:ln>
                <a:noFill/>
              </a:ln>
              <a:solidFill>
                <a:prstClr val="black"/>
              </a:solidFill>
              <a:effectLst/>
              <a:uLnTx/>
              <a:uFillTx/>
              <a:latin typeface="ＭＳ Ｐゴシック"/>
              <a:ea typeface="小塚ゴシック Pro R" panose="020B0400000000000000"/>
              <a:cs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Ｐゴシック"/>
                <a:ea typeface="小塚ゴシック Pro R" panose="020B0400000000000000"/>
                <a:cs typeface="Times New Roman"/>
              </a:rPr>
              <a:t>掲載されている画像等の無断転載および改変は禁じられています。</a:t>
            </a:r>
            <a:endParaRPr kumimoji="1" lang="ja-JP" altLang="en-US" sz="1400" b="0" i="0" u="none" strike="noStrike" kern="1200" cap="none" spc="0" normalizeH="0" baseline="0" noProof="0" dirty="0">
              <a:ln>
                <a:noFill/>
              </a:ln>
              <a:solidFill>
                <a:prstClr val="black"/>
              </a:solidFill>
              <a:effectLst/>
              <a:uLnTx/>
              <a:uFillTx/>
              <a:latin typeface="ＭＳ Ｐゴシック"/>
              <a:ea typeface="小塚ゴシック Pro R" panose="020B0400000000000000"/>
              <a:cs typeface="ＭＳ Ｐゴシック"/>
            </a:endParaRPr>
          </a:p>
        </p:txBody>
      </p:sp>
      <p:pic>
        <p:nvPicPr>
          <p:cNvPr id="5" name="Picture 2" descr="C:\Users\yaetorii\AppData\Local\Microsoft\Windows\Temporary Internet Files\Content.IE5\7TBWHVNJ\MC900411320[1].wmf">
            <a:extLst>
              <a:ext uri="{FF2B5EF4-FFF2-40B4-BE49-F238E27FC236}">
                <a16:creationId xmlns:a16="http://schemas.microsoft.com/office/drawing/2014/main" id="{BDF85126-70AA-477D-9FF8-059D16D4CCA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2739" y="2984714"/>
            <a:ext cx="732621" cy="497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818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6D467FE-84D4-2C46-9757-960C3F2271CF}"/>
              </a:ext>
            </a:extLst>
          </p:cNvPr>
          <p:cNvPicPr>
            <a:picLocks noChangeAspect="1"/>
          </p:cNvPicPr>
          <p:nvPr/>
        </p:nvPicPr>
        <p:blipFill>
          <a:blip r:embed="rId3"/>
          <a:stretch>
            <a:fillRect/>
          </a:stretch>
        </p:blipFill>
        <p:spPr>
          <a:xfrm>
            <a:off x="-24246" y="-643083"/>
            <a:ext cx="12353060" cy="8235373"/>
          </a:xfrm>
          <a:prstGeom prst="rect">
            <a:avLst/>
          </a:prstGeom>
        </p:spPr>
      </p:pic>
      <p:sp>
        <p:nvSpPr>
          <p:cNvPr id="7" name="タイトル 6">
            <a:extLst>
              <a:ext uri="{FF2B5EF4-FFF2-40B4-BE49-F238E27FC236}">
                <a16:creationId xmlns:a16="http://schemas.microsoft.com/office/drawing/2014/main" id="{55098757-6CE5-466B-8C23-57FAECFDC2B1}"/>
              </a:ext>
            </a:extLst>
          </p:cNvPr>
          <p:cNvSpPr>
            <a:spLocks noGrp="1"/>
          </p:cNvSpPr>
          <p:nvPr>
            <p:ph type="title"/>
          </p:nvPr>
        </p:nvSpPr>
        <p:spPr>
          <a:xfrm>
            <a:off x="0" y="4236808"/>
            <a:ext cx="12192000" cy="2852737"/>
          </a:xfrm>
          <a:solidFill>
            <a:schemeClr val="bg1">
              <a:alpha val="33000"/>
            </a:schemeClr>
          </a:solidFill>
        </p:spPr>
        <p:txBody>
          <a:bodyPr anchor="ctr">
            <a:normAutofit/>
          </a:bodyPr>
          <a:lstStyle/>
          <a:p>
            <a:pPr algn="ctr"/>
            <a:r>
              <a:rPr lang="en-US" altLang="ja-JP" sz="16600" b="1">
                <a:solidFill>
                  <a:schemeClr val="bg1"/>
                </a:solidFill>
                <a:latin typeface="+mj-ea"/>
              </a:rPr>
              <a:t>2020</a:t>
            </a:r>
            <a:r>
              <a:rPr lang="ja-JP" altLang="en-US" sz="16600" b="1">
                <a:solidFill>
                  <a:schemeClr val="bg1"/>
                </a:solidFill>
                <a:latin typeface="+mj-ea"/>
              </a:rPr>
              <a:t>年</a:t>
            </a:r>
          </a:p>
        </p:txBody>
      </p:sp>
    </p:spTree>
    <p:extLst>
      <p:ext uri="{BB962C8B-B14F-4D97-AF65-F5344CB8AC3E}">
        <p14:creationId xmlns:p14="http://schemas.microsoft.com/office/powerpoint/2010/main" val="3405978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F6FF7E-FD86-CE45-8B5C-E7C50B9DB4AE}"/>
              </a:ext>
            </a:extLst>
          </p:cNvPr>
          <p:cNvSpPr>
            <a:spLocks noGrp="1"/>
          </p:cNvSpPr>
          <p:nvPr>
            <p:ph type="title"/>
          </p:nvPr>
        </p:nvSpPr>
        <p:spPr>
          <a:xfrm>
            <a:off x="0" y="775947"/>
            <a:ext cx="12192000" cy="2852737"/>
          </a:xfrm>
        </p:spPr>
        <p:txBody>
          <a:bodyPr anchor="ctr">
            <a:normAutofit fontScale="90000"/>
          </a:bodyPr>
          <a:lstStyle/>
          <a:p>
            <a:pPr algn="ctr"/>
            <a:r>
              <a:rPr kumimoji="1" lang="ja-JP" altLang="en-US" sz="5400">
                <a:ea typeface="小塚ゴシック Pro R"/>
              </a:rPr>
              <a:t>ニュー スキン ジャパン売上</a:t>
            </a:r>
            <a:r>
              <a:rPr kumimoji="1" lang="en-US" altLang="ja-JP" sz="5400">
                <a:ea typeface="小塚ゴシック Pro R"/>
              </a:rPr>
              <a:t>No.1</a:t>
            </a:r>
            <a:r>
              <a:rPr kumimoji="1" lang="ja-JP" altLang="en-US" sz="5400">
                <a:ea typeface="小塚ゴシック Pro R"/>
              </a:rPr>
              <a:t>製品</a:t>
            </a:r>
            <a:br>
              <a:rPr kumimoji="1" lang="en-US" altLang="ja-JP" sz="5400">
                <a:ea typeface="小塚ゴシック Pro R"/>
              </a:rPr>
            </a:br>
            <a:br>
              <a:rPr kumimoji="1" lang="en-US" altLang="ja-JP" sz="5400">
                <a:ea typeface="小塚ゴシック Pro R"/>
              </a:rPr>
            </a:br>
            <a:r>
              <a:rPr kumimoji="1" lang="en-US" altLang="ja-JP" sz="5400">
                <a:ea typeface="小塚ゴシック Pro R"/>
              </a:rPr>
              <a:t>2008</a:t>
            </a:r>
            <a:r>
              <a:rPr kumimoji="1" lang="ja-JP" altLang="en-US" sz="5400">
                <a:ea typeface="小塚ゴシック Pro R"/>
              </a:rPr>
              <a:t>年発売以来初</a:t>
            </a:r>
            <a:br>
              <a:rPr kumimoji="1" lang="en-US" altLang="ja-JP" sz="5400">
                <a:ea typeface="小塚ゴシック Pro R"/>
              </a:rPr>
            </a:br>
            <a:r>
              <a:rPr kumimoji="1" lang="ja-JP" altLang="en-US" sz="5400">
                <a:ea typeface="小塚ゴシック Pro R"/>
              </a:rPr>
              <a:t>全面的なリニューアル</a:t>
            </a:r>
          </a:p>
        </p:txBody>
      </p:sp>
      <p:pic>
        <p:nvPicPr>
          <p:cNvPr id="5" name="図 4" descr="物体 が含まれている画像&#10;&#10;自動的に生成された説明">
            <a:extLst>
              <a:ext uri="{FF2B5EF4-FFF2-40B4-BE49-F238E27FC236}">
                <a16:creationId xmlns:a16="http://schemas.microsoft.com/office/drawing/2014/main" id="{61631FF0-E13D-4DF4-8DB4-40929D43FD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96072" y="3825360"/>
            <a:ext cx="2124861" cy="2011681"/>
          </a:xfrm>
          <a:prstGeom prst="rect">
            <a:avLst/>
          </a:prstGeom>
        </p:spPr>
      </p:pic>
      <p:pic>
        <p:nvPicPr>
          <p:cNvPr id="9" name="Picture 7" descr="新製品04_1 kakou">
            <a:extLst>
              <a:ext uri="{FF2B5EF4-FFF2-40B4-BE49-F238E27FC236}">
                <a16:creationId xmlns:a16="http://schemas.microsoft.com/office/drawing/2014/main" id="{C4723E73-92F4-4410-938E-CD4C07D78C2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78277" y="3825360"/>
            <a:ext cx="3617653" cy="2218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2566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815414" y="2721114"/>
            <a:ext cx="8170827" cy="1323439"/>
          </a:xfrm>
          <a:prstGeom prst="rect">
            <a:avLst/>
          </a:prstGeom>
          <a:noFill/>
        </p:spPr>
        <p:txBody>
          <a:bodyPr wrap="none" rtlCol="0">
            <a:spAutoFit/>
          </a:bodyPr>
          <a:lstStyle/>
          <a:p>
            <a:pPr defTabSz="1219170"/>
            <a:r>
              <a:rPr lang="ja-JP" altLang="en-US" sz="4000" kern="0">
                <a:latin typeface="+mn-ea"/>
                <a:ea typeface="小塚ゴシック Pro R" panose="020B0400000000000000"/>
                <a:cs typeface="Verlag Book" charset="0"/>
                <a:sym typeface="Calibri"/>
              </a:rPr>
              <a:t>第２部：ライフパック</a:t>
            </a:r>
            <a:r>
              <a:rPr lang="en-US" altLang="ja-JP" sz="4000" kern="0">
                <a:latin typeface="+mn-ea"/>
                <a:ea typeface="小塚ゴシック Pro R" panose="020B0400000000000000"/>
                <a:cs typeface="Verlag Book" charset="0"/>
                <a:sym typeface="Calibri"/>
              </a:rPr>
              <a:t> </a:t>
            </a:r>
            <a:r>
              <a:rPr lang="ja-JP" altLang="en-US" sz="4000" kern="0">
                <a:latin typeface="+mn-ea"/>
                <a:ea typeface="小塚ゴシック Pro R" panose="020B0400000000000000"/>
                <a:cs typeface="Verlag Book" charset="0"/>
                <a:sym typeface="Calibri"/>
              </a:rPr>
              <a:t>ナノ</a:t>
            </a:r>
            <a:r>
              <a:rPr lang="en-US" altLang="ja-JP" sz="4000" kern="0">
                <a:latin typeface="+mn-ea"/>
                <a:ea typeface="小塚ゴシック Pro R" panose="020B0400000000000000"/>
                <a:cs typeface="Verlag Book" charset="0"/>
                <a:sym typeface="Calibri"/>
              </a:rPr>
              <a:t> </a:t>
            </a:r>
            <a:r>
              <a:rPr lang="ja-JP" altLang="en-US" sz="4000" kern="0">
                <a:latin typeface="+mn-ea"/>
                <a:ea typeface="小塚ゴシック Pro R" panose="020B0400000000000000"/>
                <a:cs typeface="Verlag Book" charset="0"/>
                <a:sym typeface="Calibri"/>
              </a:rPr>
              <a:t>プラス</a:t>
            </a:r>
            <a:br>
              <a:rPr lang="en-US" altLang="ja-JP" sz="4000" kern="0">
                <a:latin typeface="+mn-ea"/>
                <a:ea typeface="小塚ゴシック Pro R" panose="020B0400000000000000"/>
                <a:cs typeface="Verlag Book" charset="0"/>
                <a:sym typeface="Calibri"/>
              </a:rPr>
            </a:br>
            <a:r>
              <a:rPr lang="en-US" altLang="ja-JP" sz="4000" kern="0">
                <a:latin typeface="+mn-ea"/>
                <a:ea typeface="小塚ゴシック Pro R" panose="020B0400000000000000"/>
                <a:cs typeface="Verlag Book" charset="0"/>
                <a:sym typeface="Calibri"/>
              </a:rPr>
              <a:t>              </a:t>
            </a:r>
            <a:r>
              <a:rPr lang="ja-JP" altLang="en-US" sz="4000" kern="0">
                <a:latin typeface="+mn-ea"/>
                <a:ea typeface="小塚ゴシック Pro R" panose="020B0400000000000000"/>
                <a:cs typeface="Verlag Book" charset="0"/>
                <a:sym typeface="Calibri"/>
              </a:rPr>
              <a:t>製品コンセプトと特長</a:t>
            </a:r>
            <a:endParaRPr lang="en-US" altLang="ja-JP" sz="4000" kern="0">
              <a:latin typeface="+mn-ea"/>
              <a:ea typeface="小塚ゴシック Pro R" panose="020B0400000000000000"/>
              <a:cs typeface="Verlag Book" charset="0"/>
              <a:sym typeface="Calibri"/>
            </a:endParaRPr>
          </a:p>
        </p:txBody>
      </p:sp>
    </p:spTree>
    <p:extLst>
      <p:ext uri="{BB962C8B-B14F-4D97-AF65-F5344CB8AC3E}">
        <p14:creationId xmlns:p14="http://schemas.microsoft.com/office/powerpoint/2010/main" val="460359687"/>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d117520f-80a2-40e6-a6a8-3ee6fb5de8d8" xsi:nil="true"/>
    <_ip_UnifiedCompliancePolicyProperties xmlns="http://schemas.microsoft.com/sharepoint/v3" xsi:nil="true"/>
    <lcf76f155ced4ddcb4097134ff3c332f xmlns="62becaa1-73b6-417d-a0c4-ac6120fe2ff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A180BBBE18C56C4485E777397186BB6E" ma:contentTypeVersion="20" ma:contentTypeDescription="新しいドキュメントを作成します。" ma:contentTypeScope="" ma:versionID="c5ca8d1ab37a336e3c5c67dabcdc7dd2">
  <xsd:schema xmlns:xsd="http://www.w3.org/2001/XMLSchema" xmlns:xs="http://www.w3.org/2001/XMLSchema" xmlns:p="http://schemas.microsoft.com/office/2006/metadata/properties" xmlns:ns1="http://schemas.microsoft.com/sharepoint/v3" xmlns:ns2="62becaa1-73b6-417d-a0c4-ac6120fe2ff1" xmlns:ns3="4413b6af-c24a-4846-b129-151ba3fea5cc" xmlns:ns4="d117520f-80a2-40e6-a6a8-3ee6fb5de8d8" targetNamespace="http://schemas.microsoft.com/office/2006/metadata/properties" ma:root="true" ma:fieldsID="0c42a861a748b03ee49f3558107d79a2" ns1:_="" ns2:_="" ns3:_="" ns4:_="">
    <xsd:import namespace="http://schemas.microsoft.com/sharepoint/v3"/>
    <xsd:import namespace="62becaa1-73b6-417d-a0c4-ac6120fe2ff1"/>
    <xsd:import namespace="4413b6af-c24a-4846-b129-151ba3fea5cc"/>
    <xsd:import namespace="d117520f-80a2-40e6-a6a8-3ee6fb5de8d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3:SharedWithUsers" minOccurs="0"/>
                <xsd:element ref="ns3:SharedWithDetails" minOccurs="0"/>
                <xsd:element ref="ns1:_ip_UnifiedCompliancePolicyProperties" minOccurs="0"/>
                <xsd:element ref="ns1:_ip_UnifiedCompliancePolicyUIAction" minOccurs="0"/>
                <xsd:element ref="ns2:MediaLengthInSeconds" minOccurs="0"/>
                <xsd:element ref="ns2:lcf76f155ced4ddcb4097134ff3c332f" minOccurs="0"/>
                <xsd:element ref="ns4: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統合コンプライアンス ポリシーのプロパティ" ma:hidden="true" ma:internalName="_ip_UnifiedCompliancePolicyProperties">
      <xsd:simpleType>
        <xsd:restriction base="dms:Note"/>
      </xsd:simpleType>
    </xsd:element>
    <xsd:element name="_ip_UnifiedCompliancePolicyUIAction" ma:index="20" nillable="true" ma:displayName="統合コンプライアンス ポリシーの UI アクション"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becaa1-73b6-417d-a0c4-ac6120fe2f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画像タグ" ma:readOnly="false" ma:fieldId="{5cf76f15-5ced-4ddc-b409-7134ff3c332f}" ma:taxonomyMulti="true" ma:sspId="e044233d-9ec5-4d42-8f30-126b46c90709"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13b6af-c24a-4846-b129-151ba3fea5cc" elementFormDefault="qualified">
    <xsd:import namespace="http://schemas.microsoft.com/office/2006/documentManagement/types"/>
    <xsd:import namespace="http://schemas.microsoft.com/office/infopath/2007/PartnerControls"/>
    <xsd:element name="SharedWithUsers" ma:index="17"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共有相手の詳細情報"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117520f-80a2-40e6-a6a8-3ee6fb5de8d8"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b0b004ee-7d59-49d7-8d36-bad0fbf6fee9}" ma:internalName="TaxCatchAll" ma:showField="CatchAllData" ma:web="4413b6af-c24a-4846-b129-151ba3fea5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95D7222-876C-4A96-ACAA-C68219AA2E82}">
  <ds:schemaRefs>
    <ds:schemaRef ds:uri="http://schemas.microsoft.com/sharepoint/v3/contenttype/forms"/>
  </ds:schemaRefs>
</ds:datastoreItem>
</file>

<file path=customXml/itemProps2.xml><?xml version="1.0" encoding="utf-8"?>
<ds:datastoreItem xmlns:ds="http://schemas.openxmlformats.org/officeDocument/2006/customXml" ds:itemID="{C9D8DDA7-4CEA-4088-AC09-A2FD30B6F4F3}">
  <ds:schemaRefs>
    <ds:schemaRef ds:uri="http://purl.org/dc/terms/"/>
    <ds:schemaRef ds:uri="http://schemas.microsoft.com/office/2006/metadata/properties"/>
    <ds:schemaRef ds:uri="15e4c3d0-d31e-4afa-910b-8e6505f5da3e"/>
    <ds:schemaRef ds:uri="http://schemas.microsoft.com/office/2006/documentManagement/types"/>
    <ds:schemaRef ds:uri="http://purl.org/dc/dcmitype/"/>
    <ds:schemaRef ds:uri="http://schemas.microsoft.com/sharepoint/v3"/>
    <ds:schemaRef ds:uri="http://schemas.openxmlformats.org/package/2006/metadata/core-properties"/>
    <ds:schemaRef ds:uri="http://purl.org/dc/elements/1.1/"/>
    <ds:schemaRef ds:uri="http://schemas.microsoft.com/office/infopath/2007/PartnerControls"/>
    <ds:schemaRef ds:uri="http://www.w3.org/XML/1998/namespace"/>
    <ds:schemaRef ds:uri="d117520f-80a2-40e6-a6a8-3ee6fb5de8d8"/>
    <ds:schemaRef ds:uri="4413b6af-c24a-4846-b129-151ba3fea5cc"/>
  </ds:schemaRefs>
</ds:datastoreItem>
</file>

<file path=customXml/itemProps3.xml><?xml version="1.0" encoding="utf-8"?>
<ds:datastoreItem xmlns:ds="http://schemas.openxmlformats.org/officeDocument/2006/customXml" ds:itemID="{B8D70A57-F66B-4A22-93D5-AEAC3BFC8556}"/>
</file>

<file path=docMetadata/LabelInfo.xml><?xml version="1.0" encoding="utf-8"?>
<clbl:labelList xmlns:clbl="http://schemas.microsoft.com/office/2020/mipLabelMetadata">
  <clbl:label id="{62b5ee2d-032e-4868-8fc2-75cce46e1ee0}" enabled="0" method="" siteId="{62b5ee2d-032e-4868-8fc2-75cce46e1ee0}" removed="1"/>
</clbl:labelList>
</file>

<file path=docProps/app.xml><?xml version="1.0" encoding="utf-8"?>
<Properties xmlns="http://schemas.openxmlformats.org/officeDocument/2006/extended-properties" xmlns:vt="http://schemas.openxmlformats.org/officeDocument/2006/docPropsVTypes">
  <TotalTime>0</TotalTime>
  <Words>4717</Words>
  <Application>Microsoft Office PowerPoint</Application>
  <PresentationFormat>ワイド画面</PresentationFormat>
  <Paragraphs>490</Paragraphs>
  <Slides>65</Slides>
  <Notes>65</Notes>
  <HiddenSlides>0</HiddenSlides>
  <MMClips>0</MMClips>
  <ScaleCrop>false</ScaleCrop>
  <HeadingPairs>
    <vt:vector size="6" baseType="variant">
      <vt:variant>
        <vt:lpstr>使用されているフォント</vt:lpstr>
      </vt:variant>
      <vt:variant>
        <vt:i4>9</vt:i4>
      </vt:variant>
      <vt:variant>
        <vt:lpstr>テーマ</vt:lpstr>
      </vt:variant>
      <vt:variant>
        <vt:i4>2</vt:i4>
      </vt:variant>
      <vt:variant>
        <vt:lpstr>スライド タイトル</vt:lpstr>
      </vt:variant>
      <vt:variant>
        <vt:i4>65</vt:i4>
      </vt:variant>
    </vt:vector>
  </HeadingPairs>
  <TitlesOfParts>
    <vt:vector size="76" baseType="lpstr">
      <vt:lpstr>ＭＳ Ｐゴシック</vt:lpstr>
      <vt:lpstr>ＭＳ Ｐゴシック</vt:lpstr>
      <vt:lpstr>小塚ゴシック Pro R</vt:lpstr>
      <vt:lpstr>游ゴシック</vt:lpstr>
      <vt:lpstr>Arial</vt:lpstr>
      <vt:lpstr>Calibri</vt:lpstr>
      <vt:lpstr>Calibri Light</vt:lpstr>
      <vt:lpstr>Verlag Book</vt:lpstr>
      <vt:lpstr>Wingdings</vt:lpstr>
      <vt:lpstr>Custom Design</vt:lpstr>
      <vt:lpstr>Office Theme</vt:lpstr>
      <vt:lpstr>PowerPoint プレゼンテーション</vt:lpstr>
      <vt:lpstr>PowerPoint プレゼンテーション</vt:lpstr>
      <vt:lpstr>PowerPoint プレゼンテーション</vt:lpstr>
      <vt:lpstr>PowerPoint プレゼンテーション</vt:lpstr>
      <vt:lpstr> </vt:lpstr>
      <vt:lpstr>日本で 約20%のシェア</vt:lpstr>
      <vt:lpstr>2020年</vt:lpstr>
      <vt:lpstr>ニュー スキン ジャパン売上No.1製品  2008年発売以来初 全面的なリニューアル</vt:lpstr>
      <vt:lpstr>PowerPoint プレゼンテーション</vt:lpstr>
      <vt:lpstr>PowerPoint プレゼンテーション</vt:lpstr>
      <vt:lpstr>からだでいきる。未来が変わる。</vt:lpstr>
      <vt:lpstr>PowerPoint プレゼンテーション</vt:lpstr>
      <vt:lpstr>ライフパック ナノ プラス3つの「違い」</vt:lpstr>
      <vt:lpstr>いきる、が違う。</vt:lpstr>
      <vt:lpstr>体内インベスト設計</vt:lpstr>
      <vt:lpstr>PowerPoint プレゼンテーション</vt:lpstr>
      <vt:lpstr>PowerPoint プレゼンテーション</vt:lpstr>
      <vt:lpstr>PowerPoint プレゼンテーション</vt:lpstr>
      <vt:lpstr>Nutrient Forms（成分の構造）  &lt; 望ましい成分を＞</vt:lpstr>
      <vt:lpstr>Nutrient Interactions（成分の相互協力） 　 &lt; 仲よく&gt;</vt:lpstr>
      <vt:lpstr>Nano Technology（ナノテクノロジー） ＜ナノで＞</vt:lpstr>
      <vt:lpstr>Delivery Format（摂取方法） ＜だれでも＞</vt:lpstr>
      <vt:lpstr>Liponutrients（リポニュートリエント） ＜ライブリーに＞</vt:lpstr>
      <vt:lpstr>PowerPoint プレゼンテーション</vt:lpstr>
      <vt:lpstr>NNNDLをソフトカプセルに刻印</vt:lpstr>
      <vt:lpstr>②  配合の質、が違う</vt:lpstr>
      <vt:lpstr>PowerPoint プレゼンテーション</vt:lpstr>
      <vt:lpstr>新たに配合した成分 現代人に不足しがちな5つのミネラル</vt:lpstr>
      <vt:lpstr>新たに配合した成分</vt:lpstr>
      <vt:lpstr>            すべて本物の食材を使用 </vt:lpstr>
      <vt:lpstr>③  摂りやすい、が違う</vt:lpstr>
      <vt:lpstr>凝縮コンパクト 日本との技術連携で実現</vt:lpstr>
      <vt:lpstr>プロフェッショナルな体づくりにも対応</vt:lpstr>
      <vt:lpstr>ライフパック ナノ EXとの比較</vt:lpstr>
      <vt:lpstr>ライフパック ナノ プラス 3つの違い ～まとめ～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Q：どんな人にお勧めでしょうか？</vt:lpstr>
      <vt:lpstr>PowerPoint プレゼンテーション</vt:lpstr>
      <vt:lpstr>Q：とてもコンパクトになったのですが、「ライフパック ナノ EX」の成分変更はあるのでしょうか？</vt:lpstr>
      <vt:lpstr>PowerPoint プレゼンテーション</vt:lpstr>
      <vt:lpstr>Q：ソフトカプセルのサイズが小さくなったのに同じ量のEPA、DHAが含まれて         いるのは、なぜですか？</vt:lpstr>
      <vt:lpstr>PowerPoint プレゼンテーション</vt:lpstr>
      <vt:lpstr>Q：よりプレミアムな健康づくりのためにライフパック ナノプラスと一緒に摂るとよいものは ありますか？</vt:lpstr>
      <vt:lpstr>PowerPoint プレゼンテーション</vt:lpstr>
      <vt:lpstr>Q：箱の中をあけると４つに仕切られていますが、何か意味がありますか？</vt:lpstr>
      <vt:lpstr>PowerPoint プレゼンテーション</vt:lpstr>
      <vt:lpstr>Q： 「ライフパック ナノ プラス」は他社の似たような製品と比べて、どこが優れているの？</vt:lpstr>
      <vt:lpstr>ライフパック ナノ プラス より多くの人に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製品説明をサポートするパッケージ</vt:lpstr>
      <vt:lpstr>　　印象を好転させるための「セールストーク」</vt:lpstr>
      <vt:lpstr>　　印象を好転させるための「セールストーク」</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3</cp:revision>
  <cp:lastPrinted>2020-06-08T09:21:34Z</cp:lastPrinted>
  <dcterms:created xsi:type="dcterms:W3CDTF">2019-08-07T15:51:47Z</dcterms:created>
  <dcterms:modified xsi:type="dcterms:W3CDTF">2024-09-06T04:29:26Z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0x010100A180BBBE18C56C4485E777397186BB6E</vt:lpwstr>
  </property>
  <property fmtid="{D5CDD505-2E9C-101B-9397-08002B2CF9AE}" pid="3" name="MediaServiceImageTags">
    <vt:lpwstr/>
  </property>
</Properties>
</file>